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7" r:id="rId5"/>
    <p:sldId id="378" r:id="rId6"/>
    <p:sldId id="379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Cost</a:t>
            </a:r>
            <a:r>
              <a:rPr lang="ro-RO" noProof="0" dirty="0"/>
              <a:t>uri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vi-VN" b="1" dirty="0">
                <a:latin typeface="Montserrat Light" panose="00000400000000000000" pitchFamily="2" charset="0"/>
              </a:rPr>
              <a:t>Întrebări orientative</a:t>
            </a:r>
            <a:endParaRPr lang="en-GB" b="1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ro-RO" dirty="0">
                <a:latin typeface="Montserrat Light" panose="00000400000000000000" pitchFamily="2" charset="0"/>
              </a:rPr>
              <a:t>Cu c</a:t>
            </a:r>
            <a:r>
              <a:rPr lang="vi-VN" dirty="0">
                <a:latin typeface="Montserrat Light" panose="00000400000000000000" pitchFamily="2" charset="0"/>
              </a:rPr>
              <a:t>e fel de costuri de investiții vă confruntați pentru a înființa proiectul?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Care sunt costurile pentru a menține proiectul în funcțiune timp de un an?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Când </a:t>
            </a:r>
            <a:r>
              <a:rPr lang="ro-RO" dirty="0">
                <a:latin typeface="Montserrat Light" panose="00000400000000000000" pitchFamily="2" charset="0"/>
              </a:rPr>
              <a:t>trebuie să înapoiaţi </a:t>
            </a:r>
            <a:r>
              <a:rPr lang="vi-VN" dirty="0">
                <a:latin typeface="Montserrat Light" panose="00000400000000000000" pitchFamily="2" charset="0"/>
              </a:rPr>
              <a:t>costurile?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Care sunt cheltuielile dvs. anuale într-un an obișnuit?</a:t>
            </a:r>
            <a:endParaRPr lang="en-GB" noProof="0" dirty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5782484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Cost</a:t>
            </a:r>
            <a:r>
              <a:rPr lang="ro-RO" noProof="0" dirty="0"/>
              <a:t>uri</a:t>
            </a:r>
            <a:endParaRPr lang="en-GB" noProof="0" dirty="0"/>
          </a:p>
        </p:txBody>
      </p:sp>
      <p:sp>
        <p:nvSpPr>
          <p:cNvPr id="7" name="Rechteck 6"/>
          <p:cNvSpPr/>
          <p:nvPr/>
        </p:nvSpPr>
        <p:spPr>
          <a:xfrm>
            <a:off x="171450" y="3190428"/>
            <a:ext cx="2171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600" dirty="0">
                <a:latin typeface="Montserrat Light" panose="00000400000000000000" pitchFamily="2" charset="0"/>
              </a:rPr>
              <a:t>Consultați „Planul financiar” Excel pentru a vă calcula costurile și cheltuielile!</a:t>
            </a:r>
            <a:endParaRPr lang="de-AT" sz="16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458529" y="1322993"/>
          <a:ext cx="6408432" cy="5011448"/>
        </p:xfrm>
        <a:graphic>
          <a:graphicData uri="http://schemas.openxmlformats.org/drawingml/2006/table">
            <a:tbl>
              <a:tblPr/>
              <a:tblGrid>
                <a:gridCol w="1723352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956415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956415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956415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956415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859420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1090967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103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COST</a:t>
                      </a:r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URI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(Ini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ţ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ial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) Invest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iţii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uri cu materialele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</a:t>
                      </a:r>
                      <a:r>
                        <a:rPr lang="ro-RO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cu personalul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 cu infrastructura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Taxe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</a:t>
                      </a:r>
                      <a:r>
                        <a:rPr lang="ro-RO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financiare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675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Total Cost</a:t>
                      </a:r>
                      <a:r>
                        <a:rPr lang="ro-R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uri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21581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CHELTUIELI pe bază de acumulare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Angajamente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Deprecieri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13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CHELTUIELI neoperative și costuri implicite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Cheltuieli neoperante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140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</a:t>
                      </a:r>
                      <a:r>
                        <a:rPr lang="ro-RO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implicite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67500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Cheltuieli totale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27541" y="1414732"/>
            <a:ext cx="14173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>
                <a:solidFill>
                  <a:schemeClr val="bg1"/>
                </a:solidFill>
              </a:rPr>
              <a:t>PROIECT</a:t>
            </a:r>
          </a:p>
        </p:txBody>
      </p:sp>
    </p:spTree>
    <p:extLst>
      <p:ext uri="{BB962C8B-B14F-4D97-AF65-F5344CB8AC3E}">
        <p14:creationId xmlns:p14="http://schemas.microsoft.com/office/powerpoint/2010/main" val="34174434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/>
              <a:t>Pro</a:t>
            </a:r>
            <a:r>
              <a:rPr lang="ro-RO" i="1" noProof="0" dirty="0"/>
              <a:t>iectul meu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Cost</a:t>
            </a:r>
            <a:r>
              <a:rPr lang="ro-RO" noProof="0" dirty="0"/>
              <a:t>uri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22740" y="1383321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Anul 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COST</a:t>
                      </a:r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URI</a:t>
                      </a:r>
                      <a:endParaRPr lang="de-AT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(Ini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ţ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ial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) Invest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iţii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uri cu materialele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</a:t>
                      </a:r>
                      <a:r>
                        <a:rPr lang="ro-RO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cu personalul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 cu infrastructura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Taxe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</a:t>
                      </a:r>
                      <a:r>
                        <a:rPr lang="ro-RO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financiare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Total Cost</a:t>
                      </a:r>
                      <a:r>
                        <a:rPr lang="ro-R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uri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CHELTUIELI pe bază de </a:t>
                      </a:r>
                      <a:r>
                        <a:rPr lang="ro-R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angajamente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Angajamente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Deprecieri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CHELTUIELI neoperative și costuri implicite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Cheltuieli neoperante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Costuri</a:t>
                      </a:r>
                      <a:r>
                        <a:rPr lang="ro-RO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implicite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Cheltuieli totale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9174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327</Words>
  <Application>Microsoft Office PowerPoint</Application>
  <PresentationFormat>Bildschirmpräsentation (4:3)</PresentationFormat>
  <Paragraphs>186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Costuri</vt:lpstr>
      <vt:lpstr>Costuri</vt:lpstr>
      <vt:lpstr>Proiectul meu: Costuri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