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353" r:id="rId5"/>
    <p:sldId id="354" r:id="rId6"/>
    <p:sldId id="376" r:id="rId7"/>
  </p:sldIdLst>
  <p:sldSz cx="9144000" cy="6858000" type="screen4x3"/>
  <p:notesSz cx="6797675" cy="9926638"/>
  <p:custDataLst>
    <p:tags r:id="rId10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18" autoAdjust="0"/>
    <p:restoredTop sz="96379" autoAdjust="0"/>
  </p:normalViewPr>
  <p:slideViewPr>
    <p:cSldViewPr snapToGrid="0" showGuides="1">
      <p:cViewPr varScale="1">
        <p:scale>
          <a:sx n="96" d="100"/>
          <a:sy n="96" d="100"/>
        </p:scale>
        <p:origin x="110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Relationship Id="rId56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22.06.2021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22.06.2021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22.06.2021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Costs</a:t>
            </a:r>
            <a:endParaRPr lang="en-GB" noProof="0" dirty="0"/>
          </a:p>
        </p:txBody>
      </p:sp>
      <p:sp>
        <p:nvSpPr>
          <p:cNvPr id="11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b="1" noProof="0" dirty="0" smtClean="0">
                <a:latin typeface="Montserrat Light" panose="00000400000000000000" pitchFamily="2" charset="0"/>
              </a:rPr>
              <a:t>Guiding Questions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What kind of investment costs do you face to set up the project?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What are the costs to keep the project running for one year?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When are which costs due?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What are your yearly expenses in a regular year?</a:t>
            </a:r>
          </a:p>
          <a:p>
            <a:pPr>
              <a:spcBef>
                <a:spcPts val="1200"/>
              </a:spcBef>
            </a:pPr>
            <a:endParaRPr lang="en-GB" noProof="0" dirty="0" smtClean="0"/>
          </a:p>
          <a:p>
            <a:pPr marL="266689" lvl="1" indent="0">
              <a:buNone/>
            </a:pPr>
            <a:endParaRPr lang="en-GB" noProof="0" dirty="0"/>
          </a:p>
          <a:p>
            <a:pPr marL="0" indent="-6351">
              <a:buNone/>
            </a:pP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46079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Costs</a:t>
            </a:r>
            <a:endParaRPr lang="en-GB" noProof="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8287" y="1531620"/>
            <a:ext cx="6243220" cy="4394834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171450" y="3190428"/>
            <a:ext cx="21717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latin typeface="Montserrat Light" panose="00000400000000000000" pitchFamily="2" charset="0"/>
              </a:rPr>
              <a:t>Check out the </a:t>
            </a:r>
            <a:r>
              <a:rPr lang="en-GB" sz="1600" b="1" dirty="0">
                <a:latin typeface="Montserrat Light" panose="00000400000000000000" pitchFamily="2" charset="0"/>
              </a:rPr>
              <a:t>E</a:t>
            </a:r>
            <a:r>
              <a:rPr lang="en-GB" sz="1600" b="1" dirty="0" smtClean="0">
                <a:latin typeface="Montserrat Light" panose="00000400000000000000" pitchFamily="2" charset="0"/>
              </a:rPr>
              <a:t>xcel</a:t>
            </a:r>
            <a:r>
              <a:rPr lang="en-GB" sz="1600" dirty="0" smtClean="0">
                <a:latin typeface="Montserrat Light" panose="00000400000000000000" pitchFamily="2" charset="0"/>
              </a:rPr>
              <a:t> “Financial Plan” to calculate your costs and expenses!</a:t>
            </a:r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40494698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noProof="0" dirty="0" smtClean="0"/>
              <a:t>My Project: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noProof="0" dirty="0" smtClean="0"/>
              <a:t>Costs</a:t>
            </a:r>
            <a:endParaRPr lang="en-GB" noProof="0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694515"/>
              </p:ext>
            </p:extLst>
          </p:nvPr>
        </p:nvGraphicFramePr>
        <p:xfrm>
          <a:off x="222740" y="1383321"/>
          <a:ext cx="8686801" cy="4700957"/>
        </p:xfrm>
        <a:graphic>
          <a:graphicData uri="http://schemas.openxmlformats.org/drawingml/2006/table">
            <a:tbl>
              <a:tblPr/>
              <a:tblGrid>
                <a:gridCol w="2336050">
                  <a:extLst>
                    <a:ext uri="{9D8B030D-6E8A-4147-A177-3AD203B41FA5}">
                      <a16:colId xmlns:a16="http://schemas.microsoft.com/office/drawing/2014/main" val="2992857116"/>
                    </a:ext>
                  </a:extLst>
                </a:gridCol>
                <a:gridCol w="1296446">
                  <a:extLst>
                    <a:ext uri="{9D8B030D-6E8A-4147-A177-3AD203B41FA5}">
                      <a16:colId xmlns:a16="http://schemas.microsoft.com/office/drawing/2014/main" val="2694139447"/>
                    </a:ext>
                  </a:extLst>
                </a:gridCol>
                <a:gridCol w="1296446">
                  <a:extLst>
                    <a:ext uri="{9D8B030D-6E8A-4147-A177-3AD203B41FA5}">
                      <a16:colId xmlns:a16="http://schemas.microsoft.com/office/drawing/2014/main" val="1770552164"/>
                    </a:ext>
                  </a:extLst>
                </a:gridCol>
                <a:gridCol w="1296446">
                  <a:extLst>
                    <a:ext uri="{9D8B030D-6E8A-4147-A177-3AD203B41FA5}">
                      <a16:colId xmlns:a16="http://schemas.microsoft.com/office/drawing/2014/main" val="3726952077"/>
                    </a:ext>
                  </a:extLst>
                </a:gridCol>
                <a:gridCol w="1296446">
                  <a:extLst>
                    <a:ext uri="{9D8B030D-6E8A-4147-A177-3AD203B41FA5}">
                      <a16:colId xmlns:a16="http://schemas.microsoft.com/office/drawing/2014/main" val="1824770029"/>
                    </a:ext>
                  </a:extLst>
                </a:gridCol>
                <a:gridCol w="1164967">
                  <a:extLst>
                    <a:ext uri="{9D8B030D-6E8A-4147-A177-3AD203B41FA5}">
                      <a16:colId xmlns:a16="http://schemas.microsoft.com/office/drawing/2014/main" val="2683482907"/>
                    </a:ext>
                  </a:extLst>
                </a:gridCol>
              </a:tblGrid>
              <a:tr h="388412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year 1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year 2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year 3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year 4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year 5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315546"/>
                  </a:ext>
                </a:extLst>
              </a:tr>
              <a:tr h="341331">
                <a:tc>
                  <a:txBody>
                    <a:bodyPr/>
                    <a:lstStyle/>
                    <a:p>
                      <a:pPr algn="l" fontAlgn="ctr"/>
                      <a:r>
                        <a:rPr lang="de-AT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COSTS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192833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(Initial) Investments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555225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Material Costs 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8639235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Personnel Costs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035598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Infrastructure Costs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747981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Taxes &amp; Fees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637341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Financial Costs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767689"/>
                  </a:ext>
                </a:extLst>
              </a:tr>
              <a:tr h="294251">
                <a:tc>
                  <a:txBody>
                    <a:bodyPr/>
                    <a:lstStyle/>
                    <a:p>
                      <a:pPr algn="l" fontAlgn="ctr"/>
                      <a:r>
                        <a:rPr lang="de-AT" sz="10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Total Costs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891317"/>
                  </a:ext>
                </a:extLst>
              </a:tr>
              <a:tr h="4637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EXPENSES on an accrual basis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013732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Accruals 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857764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Depreciations 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503722"/>
                  </a:ext>
                </a:extLst>
              </a:tr>
              <a:tr h="5649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Non-operating EXPENSES and implicit costs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49011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- Non-operating Expenses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800137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+ Implicit Costs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557758"/>
                  </a:ext>
                </a:extLst>
              </a:tr>
              <a:tr h="294251">
                <a:tc>
                  <a:txBody>
                    <a:bodyPr/>
                    <a:lstStyle/>
                    <a:p>
                      <a:pPr algn="l" fontAlgn="ctr"/>
                      <a:r>
                        <a:rPr lang="de-AT" sz="10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Total Expenses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472374"/>
                  </a:ext>
                </a:extLst>
              </a:tr>
            </a:tbl>
          </a:graphicData>
        </a:graphic>
      </p:graphicFrame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2234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385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7D6B3F-5577-476F-86B7-640F22A7303E}">
  <ds:schemaRefs>
    <ds:schemaRef ds:uri="http://purl.org/dc/terms/"/>
    <ds:schemaRef ds:uri="http://schemas.microsoft.com/office/2006/documentManagement/types"/>
    <ds:schemaRef ds:uri="dde413db-0745-4f3a-8dca-564dc7ff6f7d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a8d9a65-8471-4209-a900-f8e11db75e0a"/>
    <ds:schemaRef ds:uri="08b0a3ee-3d2a-451c-9a1a-7e5d5b0c9c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187</Words>
  <Application>Microsoft Office PowerPoint</Application>
  <PresentationFormat>Bildschirmpräsentation (4:3)</PresentationFormat>
  <Paragraphs>98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Costs</vt:lpstr>
      <vt:lpstr>Costs</vt:lpstr>
      <vt:lpstr>My Project: Costs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2021-06-22T09:10:06Z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