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389" r:id="rId5"/>
    <p:sldId id="390" r:id="rId6"/>
    <p:sldId id="391" r:id="rId7"/>
    <p:sldId id="392" r:id="rId8"/>
    <p:sldId id="393" r:id="rId9"/>
    <p:sldId id="394" r:id="rId10"/>
    <p:sldId id="395" r:id="rId11"/>
    <p:sldId id="396" r:id="rId12"/>
  </p:sldIdLst>
  <p:sldSz cx="9144000" cy="6858000" type="screen4x3"/>
  <p:notesSz cx="6797675" cy="9926638"/>
  <p:custDataLst>
    <p:tags r:id="rId15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8" autoAdjust="0"/>
    <p:restoredTop sz="96379" autoAdjust="0"/>
  </p:normalViewPr>
  <p:slideViewPr>
    <p:cSldViewPr snapToGrid="0" showGuides="1">
      <p:cViewPr varScale="1">
        <p:scale>
          <a:sx n="94" d="100"/>
          <a:sy n="94" d="100"/>
        </p:scale>
        <p:origin x="6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56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AC627D-0E6C-4AD1-A64B-3C6A18A1C5F5}" type="doc">
      <dgm:prSet loTypeId="urn:microsoft.com/office/officeart/2005/8/layout/matrix1" loCatId="matrix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de-DE"/>
        </a:p>
      </dgm:t>
    </dgm:pt>
    <dgm:pt modelId="{20FF323E-06C1-458F-BE4A-5B1133114573}">
      <dgm:prSet phldrT="[Text]" custT="1"/>
      <dgm:spPr>
        <a:solidFill>
          <a:srgbClr val="003399"/>
        </a:solidFill>
      </dgm:spPr>
      <dgm:t>
        <a:bodyPr/>
        <a:lstStyle/>
        <a:p>
          <a:r>
            <a:rPr lang="sk-SK" sz="1400" b="1" noProof="0" dirty="0">
              <a:solidFill>
                <a:srgbClr val="FFC000"/>
              </a:solidFill>
              <a:latin typeface="Montserrat" panose="00000500000000000000" pitchFamily="50" charset="0"/>
            </a:rPr>
            <a:t>Cieľová skupina</a:t>
          </a:r>
          <a:endParaRPr lang="en-GB" sz="1400" b="1" noProof="0" dirty="0">
            <a:solidFill>
              <a:srgbClr val="FFC000"/>
            </a:solidFill>
            <a:latin typeface="Montserrat" panose="00000500000000000000" pitchFamily="50" charset="0"/>
          </a:endParaRPr>
        </a:p>
        <a:p>
          <a:r>
            <a:rPr lang="sk-SK" sz="1400" b="1" noProof="0" dirty="0">
              <a:solidFill>
                <a:srgbClr val="FFC000"/>
              </a:solidFill>
              <a:latin typeface="Montserrat" panose="00000500000000000000" pitchFamily="50" charset="0"/>
            </a:rPr>
            <a:t>Zainteresované strany</a:t>
          </a:r>
          <a:r>
            <a:rPr lang="en-GB" sz="1400" b="1" noProof="0" dirty="0">
              <a:solidFill>
                <a:srgbClr val="FFC000"/>
              </a:solidFill>
              <a:latin typeface="Montserrat" panose="00000500000000000000" pitchFamily="50" charset="0"/>
            </a:rPr>
            <a:t> </a:t>
          </a:r>
        </a:p>
      </dgm:t>
    </dgm:pt>
    <dgm:pt modelId="{13AB20C3-B179-4782-82E1-43EEA7B34354}" type="parTrans" cxnId="{8BC35FC6-196A-4F06-80D2-46D4E688946C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24FC746E-88B0-4E04-88EA-C5A599CA3F42}" type="sibTrans" cxnId="{8BC35FC6-196A-4F06-80D2-46D4E688946C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80B3A139-07AC-44AB-9092-97FCC58517F9}">
      <dgm:prSet phldrT="[Text]" custT="1"/>
      <dgm:spPr>
        <a:ln>
          <a:solidFill>
            <a:srgbClr val="003399"/>
          </a:solidFill>
        </a:ln>
      </dgm:spPr>
      <dgm:t>
        <a:bodyPr/>
        <a:lstStyle/>
        <a:p>
          <a:r>
            <a:rPr lang="sk-SK" sz="1400" b="1" noProof="0" dirty="0">
              <a:solidFill>
                <a:srgbClr val="003399"/>
              </a:solidFill>
              <a:latin typeface="Montserrat" panose="00000500000000000000" pitchFamily="50" charset="0"/>
            </a:rPr>
            <a:t>Produkt (</a:t>
          </a:r>
          <a:r>
            <a:rPr lang="sk-SK" sz="1400" b="1" noProof="0" dirty="0" err="1">
              <a:solidFill>
                <a:srgbClr val="003399"/>
              </a:solidFill>
              <a:latin typeface="Montserrat" panose="00000500000000000000" pitchFamily="50" charset="0"/>
            </a:rPr>
            <a:t>Product</a:t>
          </a:r>
          <a:r>
            <a:rPr lang="sk-SK" sz="1400" b="1" noProof="0" dirty="0">
              <a:solidFill>
                <a:srgbClr val="003399"/>
              </a:solidFill>
              <a:latin typeface="Montserrat" panose="00000500000000000000" pitchFamily="50" charset="0"/>
            </a:rPr>
            <a:t>)</a:t>
          </a:r>
          <a:endParaRPr lang="sk-SK" sz="1200" b="1" noProof="0" dirty="0">
            <a:solidFill>
              <a:srgbClr val="003399"/>
            </a:solidFill>
            <a:latin typeface="Montserrat" panose="00000500000000000000" pitchFamily="50" charset="0"/>
          </a:endParaRPr>
        </a:p>
        <a:p>
          <a:r>
            <a:rPr lang="sk-SK" sz="1100" b="0" i="1" noProof="0" dirty="0">
              <a:solidFill>
                <a:schemeClr val="tx1"/>
              </a:solidFill>
              <a:latin typeface="Montserrat" panose="00000500000000000000" pitchFamily="50" charset="0"/>
            </a:rPr>
            <a:t>Čo je vaša služba alebo produkt? Ako napĺňa potreby vašich zákazníkov? Čo je základnou, hmotnou a rozšírenou zložkou?</a:t>
          </a:r>
        </a:p>
      </dgm:t>
    </dgm:pt>
    <dgm:pt modelId="{8AF2D229-8F08-4843-9716-2B43DAFE9E48}" type="parTrans" cxnId="{D867810E-30F3-43F5-9972-B370F0ECE9F2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4CF1C4C7-21F1-4A20-A193-990D59DBE4DC}" type="sibTrans" cxnId="{D867810E-30F3-43F5-9972-B370F0ECE9F2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C9AADC7C-B60F-4DD7-A866-3882C85AB28A}">
      <dgm:prSet phldrT="[Text]" custT="1"/>
      <dgm:spPr>
        <a:ln>
          <a:solidFill>
            <a:srgbClr val="003399"/>
          </a:solidFill>
        </a:ln>
      </dgm:spPr>
      <dgm:t>
        <a:bodyPr/>
        <a:lstStyle/>
        <a:p>
          <a:r>
            <a:rPr lang="en-GB" sz="1400" b="1" noProof="0" dirty="0">
              <a:solidFill>
                <a:srgbClr val="003399"/>
              </a:solidFill>
              <a:latin typeface="Montserrat" panose="00000500000000000000" pitchFamily="50" charset="0"/>
            </a:rPr>
            <a:t>Cena (Price)</a:t>
          </a:r>
          <a:endParaRPr lang="en-GB" sz="1300" b="1" noProof="0" dirty="0">
            <a:solidFill>
              <a:srgbClr val="003399"/>
            </a:solidFill>
            <a:latin typeface="Montserrat" panose="00000500000000000000" pitchFamily="50" charset="0"/>
          </a:endParaRPr>
        </a:p>
        <a:p>
          <a:r>
            <a:rPr lang="sk-SK" sz="1100" b="0" i="1" noProof="0" dirty="0">
              <a:solidFill>
                <a:schemeClr val="tx1"/>
              </a:solidFill>
              <a:latin typeface="Montserrat" panose="00000500000000000000" pitchFamily="50" charset="0"/>
            </a:rPr>
            <a:t>Aká je cena za vašu službu alebo produkt? Aká je vaša cenová stratégia? Využívate cenovú diskrimináciu?</a:t>
          </a:r>
          <a:endParaRPr lang="sk-SK" sz="1100" b="1" i="1" noProof="0" dirty="0">
            <a:solidFill>
              <a:schemeClr val="tx1"/>
            </a:solidFill>
            <a:latin typeface="Montserrat" panose="00000500000000000000" pitchFamily="50" charset="0"/>
          </a:endParaRPr>
        </a:p>
      </dgm:t>
    </dgm:pt>
    <dgm:pt modelId="{DC5485C2-EB31-4F84-807B-12EF0B3A6623}" type="parTrans" cxnId="{B41FFA1A-1683-40BD-B99E-72C65528A8A8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278822BE-7BC3-4E19-A879-7647ACD6E608}" type="sibTrans" cxnId="{B41FFA1A-1683-40BD-B99E-72C65528A8A8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5E2B3166-BF07-464A-88E6-D308C4931A79}">
      <dgm:prSet phldrT="[Text]" custT="1"/>
      <dgm:spPr>
        <a:ln>
          <a:solidFill>
            <a:srgbClr val="003399"/>
          </a:solidFill>
        </a:ln>
      </dgm:spPr>
      <dgm:t>
        <a:bodyPr/>
        <a:lstStyle/>
        <a:p>
          <a:endParaRPr lang="en-GB" sz="1400" b="1" noProof="0" dirty="0">
            <a:solidFill>
              <a:srgbClr val="003399"/>
            </a:solidFill>
            <a:latin typeface="Montserrat" panose="00000500000000000000" pitchFamily="50" charset="0"/>
          </a:endParaRPr>
        </a:p>
        <a:p>
          <a:r>
            <a:rPr lang="sk-SK" sz="1400" b="1" noProof="0" dirty="0">
              <a:solidFill>
                <a:srgbClr val="003399"/>
              </a:solidFill>
              <a:latin typeface="Montserrat" panose="00000500000000000000" pitchFamily="50" charset="0"/>
            </a:rPr>
            <a:t>Miesto (</a:t>
          </a:r>
          <a:r>
            <a:rPr lang="sk-SK" sz="1400" b="1" noProof="0" dirty="0" err="1">
              <a:solidFill>
                <a:srgbClr val="003399"/>
              </a:solidFill>
              <a:latin typeface="Montserrat" panose="00000500000000000000" pitchFamily="50" charset="0"/>
            </a:rPr>
            <a:t>Place</a:t>
          </a:r>
          <a:r>
            <a:rPr lang="sk-SK" sz="1400" b="1" noProof="0" dirty="0">
              <a:solidFill>
                <a:srgbClr val="003399"/>
              </a:solidFill>
              <a:latin typeface="Montserrat" panose="00000500000000000000" pitchFamily="50" charset="0"/>
            </a:rPr>
            <a:t>)</a:t>
          </a:r>
          <a:endParaRPr lang="sk-SK" sz="1200" b="1" noProof="0" dirty="0">
            <a:solidFill>
              <a:srgbClr val="003399"/>
            </a:solidFill>
            <a:latin typeface="Montserrat" panose="00000500000000000000" pitchFamily="50" charset="0"/>
          </a:endParaRPr>
        </a:p>
        <a:p>
          <a:r>
            <a:rPr lang="sk-SK" sz="1100" b="0" i="1" noProof="0" dirty="0">
              <a:solidFill>
                <a:schemeClr val="tx1"/>
              </a:solidFill>
              <a:latin typeface="Montserrat" panose="00000500000000000000" pitchFamily="50" charset="0"/>
            </a:rPr>
            <a:t>Ako, kde a kedy majú zákazníci prístup k vášmu produktu alebo službe? Aké sú vaše najdôležitejšie kontaktné body pre zákazníka? </a:t>
          </a:r>
          <a:endParaRPr lang="sk-SK" sz="1100" b="1" i="1" noProof="0" dirty="0">
            <a:solidFill>
              <a:schemeClr val="tx1"/>
            </a:solidFill>
            <a:latin typeface="Montserrat" panose="00000500000000000000" pitchFamily="50" charset="0"/>
          </a:endParaRPr>
        </a:p>
        <a:p>
          <a:r>
            <a:rPr lang="en-GB" sz="1300" noProof="0" dirty="0">
              <a:solidFill>
                <a:srgbClr val="3C7486"/>
              </a:solidFill>
              <a:latin typeface="Montserrat" panose="00000500000000000000" pitchFamily="50" charset="0"/>
            </a:rPr>
            <a:t> </a:t>
          </a:r>
        </a:p>
      </dgm:t>
    </dgm:pt>
    <dgm:pt modelId="{A269A6E5-8FA6-4C05-B93F-F199562EE716}" type="parTrans" cxnId="{93C93E88-CB6C-4C59-9B3B-9AB652283C44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7D0A38C0-A2B7-4CDE-8BA5-47F7D168805E}" type="sibTrans" cxnId="{93C93E88-CB6C-4C59-9B3B-9AB652283C44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885C9491-DB17-4154-923B-8702315CDC38}">
      <dgm:prSet phldrT="[Text]" custT="1"/>
      <dgm:spPr>
        <a:ln>
          <a:solidFill>
            <a:srgbClr val="3C7486"/>
          </a:solidFill>
        </a:ln>
      </dgm:spPr>
      <dgm:t>
        <a:bodyPr/>
        <a:lstStyle/>
        <a:p>
          <a:r>
            <a:rPr lang="sk-SK" sz="1400" b="1" noProof="0" dirty="0">
              <a:solidFill>
                <a:srgbClr val="003399"/>
              </a:solidFill>
              <a:latin typeface="Montserrat" panose="00000500000000000000" pitchFamily="50" charset="0"/>
            </a:rPr>
            <a:t>Propagácia (</a:t>
          </a:r>
          <a:r>
            <a:rPr lang="sk-SK" sz="1400" b="1" noProof="0" dirty="0" err="1">
              <a:solidFill>
                <a:srgbClr val="003399"/>
              </a:solidFill>
              <a:latin typeface="Montserrat" panose="00000500000000000000" pitchFamily="50" charset="0"/>
            </a:rPr>
            <a:t>Promotion</a:t>
          </a:r>
          <a:r>
            <a:rPr lang="sk-SK" sz="1400" b="1" noProof="0" dirty="0">
              <a:solidFill>
                <a:srgbClr val="003399"/>
              </a:solidFill>
              <a:latin typeface="Montserrat" panose="00000500000000000000" pitchFamily="50" charset="0"/>
            </a:rPr>
            <a:t>)</a:t>
          </a:r>
        </a:p>
        <a:p>
          <a:r>
            <a:rPr lang="sk-SK" sz="1100" b="0" i="1" noProof="0" dirty="0">
              <a:solidFill>
                <a:schemeClr val="tx1"/>
              </a:solidFill>
              <a:latin typeface="Montserrat" panose="00000500000000000000" pitchFamily="50" charset="0"/>
            </a:rPr>
            <a:t>Aké je vaše hlavné posolstvo? Aké komunikačné kanály používate, aby ste zákazníkom a zainteresovaným stranám dali vedieť o vašom projekte?</a:t>
          </a:r>
          <a:r>
            <a:rPr lang="sk-SK" sz="1100" b="0" i="1" noProof="0" dirty="0">
              <a:solidFill>
                <a:srgbClr val="3C7486"/>
              </a:solidFill>
              <a:latin typeface="Montserrat" panose="00000500000000000000" pitchFamily="50" charset="0"/>
            </a:rPr>
            <a:t> </a:t>
          </a:r>
          <a:endParaRPr lang="sk-SK" sz="1100" b="1" i="1" noProof="0" dirty="0">
            <a:solidFill>
              <a:srgbClr val="3C7486"/>
            </a:solidFill>
            <a:latin typeface="Montserrat" panose="00000500000000000000" pitchFamily="50" charset="0"/>
          </a:endParaRPr>
        </a:p>
      </dgm:t>
    </dgm:pt>
    <dgm:pt modelId="{DFEF928F-4118-40DD-8470-8938C0A848BE}" type="parTrans" cxnId="{FEE1D476-6B9D-4785-B512-A440DA861B6B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807068A2-0E82-4B3E-BD54-E116B9DF1685}" type="sibTrans" cxnId="{FEE1D476-6B9D-4785-B512-A440DA861B6B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6020BFC5-7C4B-4896-B544-6C3C2B7A83E1}" type="pres">
      <dgm:prSet presAssocID="{24AC627D-0E6C-4AD1-A64B-3C6A18A1C5F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C7ED494-8B3D-417E-9419-9096B0F0CA43}" type="pres">
      <dgm:prSet presAssocID="{24AC627D-0E6C-4AD1-A64B-3C6A18A1C5F5}" presName="matrix" presStyleCnt="0"/>
      <dgm:spPr/>
    </dgm:pt>
    <dgm:pt modelId="{9F49CDBD-86DF-4EB3-8582-36BFD8FFF9C9}" type="pres">
      <dgm:prSet presAssocID="{24AC627D-0E6C-4AD1-A64B-3C6A18A1C5F5}" presName="tile1" presStyleLbl="node1" presStyleIdx="0" presStyleCnt="4"/>
      <dgm:spPr/>
      <dgm:t>
        <a:bodyPr/>
        <a:lstStyle/>
        <a:p>
          <a:endParaRPr lang="de-DE"/>
        </a:p>
      </dgm:t>
    </dgm:pt>
    <dgm:pt modelId="{9D73C8F3-74EE-4535-B7EE-75997A608E8E}" type="pres">
      <dgm:prSet presAssocID="{24AC627D-0E6C-4AD1-A64B-3C6A18A1C5F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1889B8B-4D24-438C-9CB8-F1505B76B835}" type="pres">
      <dgm:prSet presAssocID="{24AC627D-0E6C-4AD1-A64B-3C6A18A1C5F5}" presName="tile2" presStyleLbl="node1" presStyleIdx="1" presStyleCnt="4"/>
      <dgm:spPr/>
      <dgm:t>
        <a:bodyPr/>
        <a:lstStyle/>
        <a:p>
          <a:endParaRPr lang="de-DE"/>
        </a:p>
      </dgm:t>
    </dgm:pt>
    <dgm:pt modelId="{EDFF1061-ADC0-4EF9-9EE1-2AE1A78F2367}" type="pres">
      <dgm:prSet presAssocID="{24AC627D-0E6C-4AD1-A64B-3C6A18A1C5F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7DEFC7B-CAE5-46B0-A000-E44A98167E7C}" type="pres">
      <dgm:prSet presAssocID="{24AC627D-0E6C-4AD1-A64B-3C6A18A1C5F5}" presName="tile3" presStyleLbl="node1" presStyleIdx="2" presStyleCnt="4"/>
      <dgm:spPr/>
      <dgm:t>
        <a:bodyPr/>
        <a:lstStyle/>
        <a:p>
          <a:endParaRPr lang="de-DE"/>
        </a:p>
      </dgm:t>
    </dgm:pt>
    <dgm:pt modelId="{865AFC73-3512-421B-959D-9F870F723886}" type="pres">
      <dgm:prSet presAssocID="{24AC627D-0E6C-4AD1-A64B-3C6A18A1C5F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671A3B5-C220-44C2-9FE7-B4B0C6265A4C}" type="pres">
      <dgm:prSet presAssocID="{24AC627D-0E6C-4AD1-A64B-3C6A18A1C5F5}" presName="tile4" presStyleLbl="node1" presStyleIdx="3" presStyleCnt="4"/>
      <dgm:spPr/>
      <dgm:t>
        <a:bodyPr/>
        <a:lstStyle/>
        <a:p>
          <a:endParaRPr lang="de-DE"/>
        </a:p>
      </dgm:t>
    </dgm:pt>
    <dgm:pt modelId="{01E45EB2-5F8E-4C1B-A23E-7B16BD2DF13A}" type="pres">
      <dgm:prSet presAssocID="{24AC627D-0E6C-4AD1-A64B-3C6A18A1C5F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119BAC3-3D90-4B70-ACE2-1AD1032CC4C7}" type="pres">
      <dgm:prSet presAssocID="{24AC627D-0E6C-4AD1-A64B-3C6A18A1C5F5}" presName="centerTile" presStyleLbl="fgShp" presStyleIdx="0" presStyleCnt="1" custScaleX="133010">
        <dgm:presLayoutVars>
          <dgm:chMax val="0"/>
          <dgm:chPref val="0"/>
        </dgm:presLayoutVars>
      </dgm:prSet>
      <dgm:spPr/>
      <dgm:t>
        <a:bodyPr/>
        <a:lstStyle/>
        <a:p>
          <a:endParaRPr lang="de-DE"/>
        </a:p>
      </dgm:t>
    </dgm:pt>
  </dgm:ptLst>
  <dgm:cxnLst>
    <dgm:cxn modelId="{430C8D14-7BF8-4316-981E-1787A3D31075}" type="presOf" srcId="{C9AADC7C-B60F-4DD7-A866-3882C85AB28A}" destId="{61889B8B-4D24-438C-9CB8-F1505B76B835}" srcOrd="0" destOrd="0" presId="urn:microsoft.com/office/officeart/2005/8/layout/matrix1"/>
    <dgm:cxn modelId="{FB700653-63D2-4A4C-807C-D95B60C6682E}" type="presOf" srcId="{24AC627D-0E6C-4AD1-A64B-3C6A18A1C5F5}" destId="{6020BFC5-7C4B-4896-B544-6C3C2B7A83E1}" srcOrd="0" destOrd="0" presId="urn:microsoft.com/office/officeart/2005/8/layout/matrix1"/>
    <dgm:cxn modelId="{93C93E88-CB6C-4C59-9B3B-9AB652283C44}" srcId="{20FF323E-06C1-458F-BE4A-5B1133114573}" destId="{5E2B3166-BF07-464A-88E6-D308C4931A79}" srcOrd="2" destOrd="0" parTransId="{A269A6E5-8FA6-4C05-B93F-F199562EE716}" sibTransId="{7D0A38C0-A2B7-4CDE-8BA5-47F7D168805E}"/>
    <dgm:cxn modelId="{4E70589E-A08F-4B05-9FF5-C5FD5169D160}" type="presOf" srcId="{885C9491-DB17-4154-923B-8702315CDC38}" destId="{01E45EB2-5F8E-4C1B-A23E-7B16BD2DF13A}" srcOrd="1" destOrd="0" presId="urn:microsoft.com/office/officeart/2005/8/layout/matrix1"/>
    <dgm:cxn modelId="{B6F5ADC2-EFB2-4844-961D-FF15D553F7CD}" type="presOf" srcId="{5E2B3166-BF07-464A-88E6-D308C4931A79}" destId="{865AFC73-3512-421B-959D-9F870F723886}" srcOrd="1" destOrd="0" presId="urn:microsoft.com/office/officeart/2005/8/layout/matrix1"/>
    <dgm:cxn modelId="{310AD6EA-9180-4AB2-8479-89B2771BE3B6}" type="presOf" srcId="{5E2B3166-BF07-464A-88E6-D308C4931A79}" destId="{37DEFC7B-CAE5-46B0-A000-E44A98167E7C}" srcOrd="0" destOrd="0" presId="urn:microsoft.com/office/officeart/2005/8/layout/matrix1"/>
    <dgm:cxn modelId="{FEE1D476-6B9D-4785-B512-A440DA861B6B}" srcId="{20FF323E-06C1-458F-BE4A-5B1133114573}" destId="{885C9491-DB17-4154-923B-8702315CDC38}" srcOrd="3" destOrd="0" parTransId="{DFEF928F-4118-40DD-8470-8938C0A848BE}" sibTransId="{807068A2-0E82-4B3E-BD54-E116B9DF1685}"/>
    <dgm:cxn modelId="{B561FDFB-A1FC-47F2-AC6D-BA04A9F02D9D}" type="presOf" srcId="{20FF323E-06C1-458F-BE4A-5B1133114573}" destId="{1119BAC3-3D90-4B70-ACE2-1AD1032CC4C7}" srcOrd="0" destOrd="0" presId="urn:microsoft.com/office/officeart/2005/8/layout/matrix1"/>
    <dgm:cxn modelId="{B41FFA1A-1683-40BD-B99E-72C65528A8A8}" srcId="{20FF323E-06C1-458F-BE4A-5B1133114573}" destId="{C9AADC7C-B60F-4DD7-A866-3882C85AB28A}" srcOrd="1" destOrd="0" parTransId="{DC5485C2-EB31-4F84-807B-12EF0B3A6623}" sibTransId="{278822BE-7BC3-4E19-A879-7647ACD6E608}"/>
    <dgm:cxn modelId="{A924300F-2226-4974-869D-613AE5B62EC7}" type="presOf" srcId="{80B3A139-07AC-44AB-9092-97FCC58517F9}" destId="{9D73C8F3-74EE-4535-B7EE-75997A608E8E}" srcOrd="1" destOrd="0" presId="urn:microsoft.com/office/officeart/2005/8/layout/matrix1"/>
    <dgm:cxn modelId="{8BC35FC6-196A-4F06-80D2-46D4E688946C}" srcId="{24AC627D-0E6C-4AD1-A64B-3C6A18A1C5F5}" destId="{20FF323E-06C1-458F-BE4A-5B1133114573}" srcOrd="0" destOrd="0" parTransId="{13AB20C3-B179-4782-82E1-43EEA7B34354}" sibTransId="{24FC746E-88B0-4E04-88EA-C5A599CA3F42}"/>
    <dgm:cxn modelId="{D867810E-30F3-43F5-9972-B370F0ECE9F2}" srcId="{20FF323E-06C1-458F-BE4A-5B1133114573}" destId="{80B3A139-07AC-44AB-9092-97FCC58517F9}" srcOrd="0" destOrd="0" parTransId="{8AF2D229-8F08-4843-9716-2B43DAFE9E48}" sibTransId="{4CF1C4C7-21F1-4A20-A193-990D59DBE4DC}"/>
    <dgm:cxn modelId="{7E08CEC1-10B0-4058-960F-D4C3D1D637A1}" type="presOf" srcId="{C9AADC7C-B60F-4DD7-A866-3882C85AB28A}" destId="{EDFF1061-ADC0-4EF9-9EE1-2AE1A78F2367}" srcOrd="1" destOrd="0" presId="urn:microsoft.com/office/officeart/2005/8/layout/matrix1"/>
    <dgm:cxn modelId="{4BB19D8D-9EDD-43E3-9CD8-70F45366BA6D}" type="presOf" srcId="{885C9491-DB17-4154-923B-8702315CDC38}" destId="{2671A3B5-C220-44C2-9FE7-B4B0C6265A4C}" srcOrd="0" destOrd="0" presId="urn:microsoft.com/office/officeart/2005/8/layout/matrix1"/>
    <dgm:cxn modelId="{CC2DD579-4160-4E1D-BD76-1EFFFC37E087}" type="presOf" srcId="{80B3A139-07AC-44AB-9092-97FCC58517F9}" destId="{9F49CDBD-86DF-4EB3-8582-36BFD8FFF9C9}" srcOrd="0" destOrd="0" presId="urn:microsoft.com/office/officeart/2005/8/layout/matrix1"/>
    <dgm:cxn modelId="{922E7B89-D6D4-4216-AB13-11E72FFA111A}" type="presParOf" srcId="{6020BFC5-7C4B-4896-B544-6C3C2B7A83E1}" destId="{6C7ED494-8B3D-417E-9419-9096B0F0CA43}" srcOrd="0" destOrd="0" presId="urn:microsoft.com/office/officeart/2005/8/layout/matrix1"/>
    <dgm:cxn modelId="{1099C9CD-8098-419B-8520-789F6C9F230B}" type="presParOf" srcId="{6C7ED494-8B3D-417E-9419-9096B0F0CA43}" destId="{9F49CDBD-86DF-4EB3-8582-36BFD8FFF9C9}" srcOrd="0" destOrd="0" presId="urn:microsoft.com/office/officeart/2005/8/layout/matrix1"/>
    <dgm:cxn modelId="{B31FA6F7-6315-47C2-B0EC-B34F4E597FAB}" type="presParOf" srcId="{6C7ED494-8B3D-417E-9419-9096B0F0CA43}" destId="{9D73C8F3-74EE-4535-B7EE-75997A608E8E}" srcOrd="1" destOrd="0" presId="urn:microsoft.com/office/officeart/2005/8/layout/matrix1"/>
    <dgm:cxn modelId="{7B188753-0C17-4CAE-B17A-2EB1BE2F703B}" type="presParOf" srcId="{6C7ED494-8B3D-417E-9419-9096B0F0CA43}" destId="{61889B8B-4D24-438C-9CB8-F1505B76B835}" srcOrd="2" destOrd="0" presId="urn:microsoft.com/office/officeart/2005/8/layout/matrix1"/>
    <dgm:cxn modelId="{6185BCE6-7A62-4DB4-AEAB-997A2D71EFA0}" type="presParOf" srcId="{6C7ED494-8B3D-417E-9419-9096B0F0CA43}" destId="{EDFF1061-ADC0-4EF9-9EE1-2AE1A78F2367}" srcOrd="3" destOrd="0" presId="urn:microsoft.com/office/officeart/2005/8/layout/matrix1"/>
    <dgm:cxn modelId="{269E82AD-990C-422E-B181-64C96792574C}" type="presParOf" srcId="{6C7ED494-8B3D-417E-9419-9096B0F0CA43}" destId="{37DEFC7B-CAE5-46B0-A000-E44A98167E7C}" srcOrd="4" destOrd="0" presId="urn:microsoft.com/office/officeart/2005/8/layout/matrix1"/>
    <dgm:cxn modelId="{7BA59D90-0F74-46B0-83BD-E24D953A9B92}" type="presParOf" srcId="{6C7ED494-8B3D-417E-9419-9096B0F0CA43}" destId="{865AFC73-3512-421B-959D-9F870F723886}" srcOrd="5" destOrd="0" presId="urn:microsoft.com/office/officeart/2005/8/layout/matrix1"/>
    <dgm:cxn modelId="{B7688A2E-3220-4389-89BF-49ED0AAB662D}" type="presParOf" srcId="{6C7ED494-8B3D-417E-9419-9096B0F0CA43}" destId="{2671A3B5-C220-44C2-9FE7-B4B0C6265A4C}" srcOrd="6" destOrd="0" presId="urn:microsoft.com/office/officeart/2005/8/layout/matrix1"/>
    <dgm:cxn modelId="{E27F1EF5-A734-454A-8C70-F3BB34AED9C7}" type="presParOf" srcId="{6C7ED494-8B3D-417E-9419-9096B0F0CA43}" destId="{01E45EB2-5F8E-4C1B-A23E-7B16BD2DF13A}" srcOrd="7" destOrd="0" presId="urn:microsoft.com/office/officeart/2005/8/layout/matrix1"/>
    <dgm:cxn modelId="{4BA6F3C6-06F7-4966-8974-5F82230A4E5B}" type="presParOf" srcId="{6020BFC5-7C4B-4896-B544-6C3C2B7A83E1}" destId="{1119BAC3-3D90-4B70-ACE2-1AD1032CC4C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AC627D-0E6C-4AD1-A64B-3C6A18A1C5F5}" type="doc">
      <dgm:prSet loTypeId="urn:microsoft.com/office/officeart/2005/8/layout/matrix1" loCatId="matrix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de-DE"/>
        </a:p>
      </dgm:t>
    </dgm:pt>
    <dgm:pt modelId="{20FF323E-06C1-458F-BE4A-5B1133114573}">
      <dgm:prSet phldrT="[Text]" custT="1"/>
      <dgm:spPr>
        <a:solidFill>
          <a:srgbClr val="003399"/>
        </a:solidFill>
      </dgm:spPr>
      <dgm:t>
        <a:bodyPr/>
        <a:lstStyle/>
        <a:p>
          <a:r>
            <a:rPr lang="en-GB" sz="1400" b="1" noProof="0" dirty="0">
              <a:solidFill>
                <a:srgbClr val="FFC000"/>
              </a:solidFill>
              <a:latin typeface="Montserrat" panose="00000500000000000000" pitchFamily="50" charset="0"/>
            </a:rPr>
            <a:t>…</a:t>
          </a:r>
        </a:p>
      </dgm:t>
    </dgm:pt>
    <dgm:pt modelId="{13AB20C3-B179-4782-82E1-43EEA7B34354}" type="parTrans" cxnId="{8BC35FC6-196A-4F06-80D2-46D4E688946C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24FC746E-88B0-4E04-88EA-C5A599CA3F42}" type="sibTrans" cxnId="{8BC35FC6-196A-4F06-80D2-46D4E688946C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80B3A139-07AC-44AB-9092-97FCC58517F9}">
      <dgm:prSet phldrT="[Text]" custT="1"/>
      <dgm:spPr>
        <a:ln>
          <a:solidFill>
            <a:srgbClr val="003399"/>
          </a:solidFill>
        </a:ln>
      </dgm:spPr>
      <dgm:t>
        <a:bodyPr/>
        <a:lstStyle/>
        <a:p>
          <a:pPr algn="ctr"/>
          <a:r>
            <a:rPr lang="sk-SK" sz="1400" b="1" noProof="0" dirty="0">
              <a:solidFill>
                <a:srgbClr val="003399"/>
              </a:solidFill>
              <a:latin typeface="Montserrat" panose="00000500000000000000" pitchFamily="50" charset="0"/>
            </a:rPr>
            <a:t>Produkt</a:t>
          </a:r>
          <a:r>
            <a:rPr lang="en-GB" sz="1400" b="1" noProof="0" dirty="0">
              <a:solidFill>
                <a:srgbClr val="003399"/>
              </a:solidFill>
              <a:latin typeface="Montserrat" panose="00000500000000000000" pitchFamily="50" charset="0"/>
            </a:rPr>
            <a:t> (Product)</a:t>
          </a:r>
        </a:p>
        <a:p>
          <a:pPr algn="ctr"/>
          <a:r>
            <a:rPr lang="en-GB" sz="1400" noProof="0" dirty="0">
              <a:effectLst/>
              <a:latin typeface="Montserrat" panose="00000500000000000000" pitchFamily="50" charset="0"/>
            </a:rPr>
            <a:t>…</a:t>
          </a:r>
        </a:p>
        <a:p>
          <a:pPr algn="ctr"/>
          <a:r>
            <a:rPr lang="en-GB" sz="1400" noProof="0" dirty="0">
              <a:effectLst/>
              <a:latin typeface="Montserrat" panose="00000500000000000000" pitchFamily="50" charset="0"/>
            </a:rPr>
            <a:t>…</a:t>
          </a:r>
        </a:p>
        <a:p>
          <a:pPr algn="ctr"/>
          <a:r>
            <a:rPr lang="en-GB" sz="1400" noProof="0" dirty="0">
              <a:effectLst/>
              <a:latin typeface="Montserrat" panose="00000500000000000000" pitchFamily="50" charset="0"/>
            </a:rPr>
            <a:t>…</a:t>
          </a:r>
          <a:endParaRPr lang="en-GB" sz="1200" b="1" noProof="0" dirty="0">
            <a:solidFill>
              <a:srgbClr val="003399"/>
            </a:solidFill>
            <a:latin typeface="Montserrat" panose="00000500000000000000" pitchFamily="50" charset="0"/>
          </a:endParaRPr>
        </a:p>
      </dgm:t>
    </dgm:pt>
    <dgm:pt modelId="{8AF2D229-8F08-4843-9716-2B43DAFE9E48}" type="parTrans" cxnId="{D867810E-30F3-43F5-9972-B370F0ECE9F2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4CF1C4C7-21F1-4A20-A193-990D59DBE4DC}" type="sibTrans" cxnId="{D867810E-30F3-43F5-9972-B370F0ECE9F2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C9AADC7C-B60F-4DD7-A866-3882C85AB28A}">
      <dgm:prSet phldrT="[Text]" custT="1"/>
      <dgm:spPr>
        <a:ln>
          <a:solidFill>
            <a:srgbClr val="003399"/>
          </a:solidFill>
        </a:ln>
      </dgm:spPr>
      <dgm:t>
        <a:bodyPr/>
        <a:lstStyle/>
        <a:p>
          <a:r>
            <a:rPr lang="en-GB" sz="1400" b="1" noProof="0" dirty="0">
              <a:solidFill>
                <a:srgbClr val="003399"/>
              </a:solidFill>
              <a:latin typeface="Montserrat" panose="00000500000000000000" pitchFamily="50" charset="0"/>
            </a:rPr>
            <a:t>Cena (Price)</a:t>
          </a:r>
          <a:endParaRPr lang="en-GB" sz="1300" b="1" noProof="0" dirty="0">
            <a:solidFill>
              <a:srgbClr val="003399"/>
            </a:solidFill>
            <a:latin typeface="Montserrat" panose="00000500000000000000" pitchFamily="50" charset="0"/>
          </a:endParaRPr>
        </a:p>
        <a:p>
          <a:r>
            <a:rPr lang="en-GB" sz="1300" noProof="0" dirty="0">
              <a:effectLst/>
              <a:latin typeface="Montserrat" panose="00000500000000000000" pitchFamily="50" charset="0"/>
            </a:rPr>
            <a:t>…</a:t>
          </a:r>
        </a:p>
        <a:p>
          <a:r>
            <a:rPr lang="en-GB" sz="1300" noProof="0" dirty="0">
              <a:effectLst/>
              <a:latin typeface="Montserrat" panose="00000500000000000000" pitchFamily="50" charset="0"/>
            </a:rPr>
            <a:t>…</a:t>
          </a:r>
        </a:p>
        <a:p>
          <a:r>
            <a:rPr lang="en-GB" sz="1300" noProof="0" dirty="0">
              <a:effectLst/>
              <a:latin typeface="Montserrat" panose="00000500000000000000" pitchFamily="50" charset="0"/>
            </a:rPr>
            <a:t>…</a:t>
          </a:r>
          <a:endParaRPr lang="en-GB" sz="1100" b="1" noProof="0" dirty="0">
            <a:solidFill>
              <a:schemeClr val="tx1"/>
            </a:solidFill>
            <a:latin typeface="Montserrat" panose="00000500000000000000" pitchFamily="50" charset="0"/>
          </a:endParaRPr>
        </a:p>
      </dgm:t>
    </dgm:pt>
    <dgm:pt modelId="{DC5485C2-EB31-4F84-807B-12EF0B3A6623}" type="parTrans" cxnId="{B41FFA1A-1683-40BD-B99E-72C65528A8A8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278822BE-7BC3-4E19-A879-7647ACD6E608}" type="sibTrans" cxnId="{B41FFA1A-1683-40BD-B99E-72C65528A8A8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5E2B3166-BF07-464A-88E6-D308C4931A79}">
      <dgm:prSet phldrT="[Text]" custT="1"/>
      <dgm:spPr>
        <a:ln>
          <a:solidFill>
            <a:srgbClr val="003399"/>
          </a:solidFill>
        </a:ln>
      </dgm:spPr>
      <dgm:t>
        <a:bodyPr/>
        <a:lstStyle/>
        <a:p>
          <a:r>
            <a:rPr lang="sk-SK" sz="1400" b="1" noProof="0" dirty="0">
              <a:solidFill>
                <a:srgbClr val="003399"/>
              </a:solidFill>
              <a:latin typeface="Montserrat" panose="00000500000000000000" pitchFamily="50" charset="0"/>
            </a:rPr>
            <a:t>Miesto</a:t>
          </a:r>
          <a:r>
            <a:rPr lang="en-GB" sz="1400" b="1" noProof="0" dirty="0">
              <a:solidFill>
                <a:srgbClr val="003399"/>
              </a:solidFill>
              <a:latin typeface="Montserrat" panose="00000500000000000000" pitchFamily="50" charset="0"/>
            </a:rPr>
            <a:t> (Place)</a:t>
          </a:r>
          <a:endParaRPr lang="en-GB" sz="1200" b="1" noProof="0" dirty="0">
            <a:solidFill>
              <a:srgbClr val="003399"/>
            </a:solidFill>
            <a:latin typeface="Montserrat" panose="00000500000000000000" pitchFamily="50" charset="0"/>
          </a:endParaRPr>
        </a:p>
        <a:p>
          <a:r>
            <a:rPr lang="en-GB" sz="1200" noProof="0" dirty="0">
              <a:effectLst/>
              <a:latin typeface="Montserrat" panose="00000500000000000000" pitchFamily="50" charset="0"/>
            </a:rPr>
            <a:t>…</a:t>
          </a:r>
        </a:p>
        <a:p>
          <a:r>
            <a:rPr lang="en-GB" sz="1200" noProof="0" dirty="0">
              <a:effectLst/>
              <a:latin typeface="Montserrat" panose="00000500000000000000" pitchFamily="50" charset="0"/>
            </a:rPr>
            <a:t>…</a:t>
          </a:r>
        </a:p>
        <a:p>
          <a:r>
            <a:rPr lang="en-GB" sz="1200" noProof="0" dirty="0">
              <a:effectLst/>
              <a:latin typeface="Montserrat" panose="00000500000000000000" pitchFamily="50" charset="0"/>
            </a:rPr>
            <a:t>…</a:t>
          </a:r>
          <a:r>
            <a:rPr lang="en-GB" sz="1300" noProof="0" dirty="0">
              <a:solidFill>
                <a:srgbClr val="3C7486"/>
              </a:solidFill>
              <a:latin typeface="Montserrat" panose="00000500000000000000" pitchFamily="50" charset="0"/>
            </a:rPr>
            <a:t> </a:t>
          </a:r>
        </a:p>
      </dgm:t>
    </dgm:pt>
    <dgm:pt modelId="{A269A6E5-8FA6-4C05-B93F-F199562EE716}" type="parTrans" cxnId="{93C93E88-CB6C-4C59-9B3B-9AB652283C44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7D0A38C0-A2B7-4CDE-8BA5-47F7D168805E}" type="sibTrans" cxnId="{93C93E88-CB6C-4C59-9B3B-9AB652283C44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885C9491-DB17-4154-923B-8702315CDC38}">
      <dgm:prSet phldrT="[Text]" custT="1"/>
      <dgm:spPr>
        <a:ln>
          <a:solidFill>
            <a:srgbClr val="3C7486"/>
          </a:solidFill>
        </a:ln>
      </dgm:spPr>
      <dgm:t>
        <a:bodyPr/>
        <a:lstStyle/>
        <a:p>
          <a:r>
            <a:rPr lang="sk-SK" sz="1400" b="1" noProof="0" dirty="0">
              <a:solidFill>
                <a:srgbClr val="003399"/>
              </a:solidFill>
              <a:latin typeface="Montserrat" panose="00000500000000000000" pitchFamily="50" charset="0"/>
            </a:rPr>
            <a:t>Propagácia</a:t>
          </a:r>
          <a:r>
            <a:rPr lang="en-GB" sz="1400" b="1" noProof="0" dirty="0">
              <a:solidFill>
                <a:srgbClr val="003399"/>
              </a:solidFill>
              <a:latin typeface="Montserrat" panose="00000500000000000000" pitchFamily="50" charset="0"/>
            </a:rPr>
            <a:t> (Promotion)</a:t>
          </a:r>
        </a:p>
        <a:p>
          <a:r>
            <a:rPr lang="en-GB" sz="1400" noProof="0" dirty="0">
              <a:effectLst/>
              <a:latin typeface="Montserrat" panose="00000500000000000000" pitchFamily="50" charset="0"/>
            </a:rPr>
            <a:t>…</a:t>
          </a:r>
        </a:p>
        <a:p>
          <a:r>
            <a:rPr lang="en-GB" sz="1400" noProof="0" dirty="0">
              <a:effectLst/>
              <a:latin typeface="Montserrat" panose="00000500000000000000" pitchFamily="50" charset="0"/>
            </a:rPr>
            <a:t>…</a:t>
          </a:r>
        </a:p>
        <a:p>
          <a:r>
            <a:rPr lang="en-GB" sz="1400" noProof="0" dirty="0">
              <a:effectLst/>
              <a:latin typeface="Montserrat" panose="00000500000000000000" pitchFamily="50" charset="0"/>
            </a:rPr>
            <a:t>…</a:t>
          </a:r>
          <a:endParaRPr lang="en-GB" sz="1100" b="1" noProof="0" dirty="0">
            <a:solidFill>
              <a:srgbClr val="3C7486"/>
            </a:solidFill>
            <a:latin typeface="Montserrat" panose="00000500000000000000" pitchFamily="50" charset="0"/>
          </a:endParaRPr>
        </a:p>
      </dgm:t>
    </dgm:pt>
    <dgm:pt modelId="{DFEF928F-4118-40DD-8470-8938C0A848BE}" type="parTrans" cxnId="{FEE1D476-6B9D-4785-B512-A440DA861B6B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807068A2-0E82-4B3E-BD54-E116B9DF1685}" type="sibTrans" cxnId="{FEE1D476-6B9D-4785-B512-A440DA861B6B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6020BFC5-7C4B-4896-B544-6C3C2B7A83E1}" type="pres">
      <dgm:prSet presAssocID="{24AC627D-0E6C-4AD1-A64B-3C6A18A1C5F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C7ED494-8B3D-417E-9419-9096B0F0CA43}" type="pres">
      <dgm:prSet presAssocID="{24AC627D-0E6C-4AD1-A64B-3C6A18A1C5F5}" presName="matrix" presStyleCnt="0"/>
      <dgm:spPr/>
    </dgm:pt>
    <dgm:pt modelId="{9F49CDBD-86DF-4EB3-8582-36BFD8FFF9C9}" type="pres">
      <dgm:prSet presAssocID="{24AC627D-0E6C-4AD1-A64B-3C6A18A1C5F5}" presName="tile1" presStyleLbl="node1" presStyleIdx="0" presStyleCnt="4"/>
      <dgm:spPr/>
      <dgm:t>
        <a:bodyPr/>
        <a:lstStyle/>
        <a:p>
          <a:endParaRPr lang="de-DE"/>
        </a:p>
      </dgm:t>
    </dgm:pt>
    <dgm:pt modelId="{9D73C8F3-74EE-4535-B7EE-75997A608E8E}" type="pres">
      <dgm:prSet presAssocID="{24AC627D-0E6C-4AD1-A64B-3C6A18A1C5F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1889B8B-4D24-438C-9CB8-F1505B76B835}" type="pres">
      <dgm:prSet presAssocID="{24AC627D-0E6C-4AD1-A64B-3C6A18A1C5F5}" presName="tile2" presStyleLbl="node1" presStyleIdx="1" presStyleCnt="4"/>
      <dgm:spPr/>
      <dgm:t>
        <a:bodyPr/>
        <a:lstStyle/>
        <a:p>
          <a:endParaRPr lang="de-DE"/>
        </a:p>
      </dgm:t>
    </dgm:pt>
    <dgm:pt modelId="{EDFF1061-ADC0-4EF9-9EE1-2AE1A78F2367}" type="pres">
      <dgm:prSet presAssocID="{24AC627D-0E6C-4AD1-A64B-3C6A18A1C5F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7DEFC7B-CAE5-46B0-A000-E44A98167E7C}" type="pres">
      <dgm:prSet presAssocID="{24AC627D-0E6C-4AD1-A64B-3C6A18A1C5F5}" presName="tile3" presStyleLbl="node1" presStyleIdx="2" presStyleCnt="4"/>
      <dgm:spPr/>
      <dgm:t>
        <a:bodyPr/>
        <a:lstStyle/>
        <a:p>
          <a:endParaRPr lang="de-DE"/>
        </a:p>
      </dgm:t>
    </dgm:pt>
    <dgm:pt modelId="{865AFC73-3512-421B-959D-9F870F723886}" type="pres">
      <dgm:prSet presAssocID="{24AC627D-0E6C-4AD1-A64B-3C6A18A1C5F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671A3B5-C220-44C2-9FE7-B4B0C6265A4C}" type="pres">
      <dgm:prSet presAssocID="{24AC627D-0E6C-4AD1-A64B-3C6A18A1C5F5}" presName="tile4" presStyleLbl="node1" presStyleIdx="3" presStyleCnt="4" custLinFactNeighborY="1068"/>
      <dgm:spPr/>
      <dgm:t>
        <a:bodyPr/>
        <a:lstStyle/>
        <a:p>
          <a:endParaRPr lang="de-DE"/>
        </a:p>
      </dgm:t>
    </dgm:pt>
    <dgm:pt modelId="{01E45EB2-5F8E-4C1B-A23E-7B16BD2DF13A}" type="pres">
      <dgm:prSet presAssocID="{24AC627D-0E6C-4AD1-A64B-3C6A18A1C5F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119BAC3-3D90-4B70-ACE2-1AD1032CC4C7}" type="pres">
      <dgm:prSet presAssocID="{24AC627D-0E6C-4AD1-A64B-3C6A18A1C5F5}" presName="centerTile" presStyleLbl="fgShp" presStyleIdx="0" presStyleCnt="1" custScaleX="133010">
        <dgm:presLayoutVars>
          <dgm:chMax val="0"/>
          <dgm:chPref val="0"/>
        </dgm:presLayoutVars>
      </dgm:prSet>
      <dgm:spPr/>
      <dgm:t>
        <a:bodyPr/>
        <a:lstStyle/>
        <a:p>
          <a:endParaRPr lang="de-DE"/>
        </a:p>
      </dgm:t>
    </dgm:pt>
  </dgm:ptLst>
  <dgm:cxnLst>
    <dgm:cxn modelId="{430C8D14-7BF8-4316-981E-1787A3D31075}" type="presOf" srcId="{C9AADC7C-B60F-4DD7-A866-3882C85AB28A}" destId="{61889B8B-4D24-438C-9CB8-F1505B76B835}" srcOrd="0" destOrd="0" presId="urn:microsoft.com/office/officeart/2005/8/layout/matrix1"/>
    <dgm:cxn modelId="{FB700653-63D2-4A4C-807C-D95B60C6682E}" type="presOf" srcId="{24AC627D-0E6C-4AD1-A64B-3C6A18A1C5F5}" destId="{6020BFC5-7C4B-4896-B544-6C3C2B7A83E1}" srcOrd="0" destOrd="0" presId="urn:microsoft.com/office/officeart/2005/8/layout/matrix1"/>
    <dgm:cxn modelId="{93C93E88-CB6C-4C59-9B3B-9AB652283C44}" srcId="{20FF323E-06C1-458F-BE4A-5B1133114573}" destId="{5E2B3166-BF07-464A-88E6-D308C4931A79}" srcOrd="2" destOrd="0" parTransId="{A269A6E5-8FA6-4C05-B93F-F199562EE716}" sibTransId="{7D0A38C0-A2B7-4CDE-8BA5-47F7D168805E}"/>
    <dgm:cxn modelId="{4E70589E-A08F-4B05-9FF5-C5FD5169D160}" type="presOf" srcId="{885C9491-DB17-4154-923B-8702315CDC38}" destId="{01E45EB2-5F8E-4C1B-A23E-7B16BD2DF13A}" srcOrd="1" destOrd="0" presId="urn:microsoft.com/office/officeart/2005/8/layout/matrix1"/>
    <dgm:cxn modelId="{B6F5ADC2-EFB2-4844-961D-FF15D553F7CD}" type="presOf" srcId="{5E2B3166-BF07-464A-88E6-D308C4931A79}" destId="{865AFC73-3512-421B-959D-9F870F723886}" srcOrd="1" destOrd="0" presId="urn:microsoft.com/office/officeart/2005/8/layout/matrix1"/>
    <dgm:cxn modelId="{310AD6EA-9180-4AB2-8479-89B2771BE3B6}" type="presOf" srcId="{5E2B3166-BF07-464A-88E6-D308C4931A79}" destId="{37DEFC7B-CAE5-46B0-A000-E44A98167E7C}" srcOrd="0" destOrd="0" presId="urn:microsoft.com/office/officeart/2005/8/layout/matrix1"/>
    <dgm:cxn modelId="{FEE1D476-6B9D-4785-B512-A440DA861B6B}" srcId="{20FF323E-06C1-458F-BE4A-5B1133114573}" destId="{885C9491-DB17-4154-923B-8702315CDC38}" srcOrd="3" destOrd="0" parTransId="{DFEF928F-4118-40DD-8470-8938C0A848BE}" sibTransId="{807068A2-0E82-4B3E-BD54-E116B9DF1685}"/>
    <dgm:cxn modelId="{B561FDFB-A1FC-47F2-AC6D-BA04A9F02D9D}" type="presOf" srcId="{20FF323E-06C1-458F-BE4A-5B1133114573}" destId="{1119BAC3-3D90-4B70-ACE2-1AD1032CC4C7}" srcOrd="0" destOrd="0" presId="urn:microsoft.com/office/officeart/2005/8/layout/matrix1"/>
    <dgm:cxn modelId="{B41FFA1A-1683-40BD-B99E-72C65528A8A8}" srcId="{20FF323E-06C1-458F-BE4A-5B1133114573}" destId="{C9AADC7C-B60F-4DD7-A866-3882C85AB28A}" srcOrd="1" destOrd="0" parTransId="{DC5485C2-EB31-4F84-807B-12EF0B3A6623}" sibTransId="{278822BE-7BC3-4E19-A879-7647ACD6E608}"/>
    <dgm:cxn modelId="{A924300F-2226-4974-869D-613AE5B62EC7}" type="presOf" srcId="{80B3A139-07AC-44AB-9092-97FCC58517F9}" destId="{9D73C8F3-74EE-4535-B7EE-75997A608E8E}" srcOrd="1" destOrd="0" presId="urn:microsoft.com/office/officeart/2005/8/layout/matrix1"/>
    <dgm:cxn modelId="{8BC35FC6-196A-4F06-80D2-46D4E688946C}" srcId="{24AC627D-0E6C-4AD1-A64B-3C6A18A1C5F5}" destId="{20FF323E-06C1-458F-BE4A-5B1133114573}" srcOrd="0" destOrd="0" parTransId="{13AB20C3-B179-4782-82E1-43EEA7B34354}" sibTransId="{24FC746E-88B0-4E04-88EA-C5A599CA3F42}"/>
    <dgm:cxn modelId="{D867810E-30F3-43F5-9972-B370F0ECE9F2}" srcId="{20FF323E-06C1-458F-BE4A-5B1133114573}" destId="{80B3A139-07AC-44AB-9092-97FCC58517F9}" srcOrd="0" destOrd="0" parTransId="{8AF2D229-8F08-4843-9716-2B43DAFE9E48}" sibTransId="{4CF1C4C7-21F1-4A20-A193-990D59DBE4DC}"/>
    <dgm:cxn modelId="{7E08CEC1-10B0-4058-960F-D4C3D1D637A1}" type="presOf" srcId="{C9AADC7C-B60F-4DD7-A866-3882C85AB28A}" destId="{EDFF1061-ADC0-4EF9-9EE1-2AE1A78F2367}" srcOrd="1" destOrd="0" presId="urn:microsoft.com/office/officeart/2005/8/layout/matrix1"/>
    <dgm:cxn modelId="{4BB19D8D-9EDD-43E3-9CD8-70F45366BA6D}" type="presOf" srcId="{885C9491-DB17-4154-923B-8702315CDC38}" destId="{2671A3B5-C220-44C2-9FE7-B4B0C6265A4C}" srcOrd="0" destOrd="0" presId="urn:microsoft.com/office/officeart/2005/8/layout/matrix1"/>
    <dgm:cxn modelId="{CC2DD579-4160-4E1D-BD76-1EFFFC37E087}" type="presOf" srcId="{80B3A139-07AC-44AB-9092-97FCC58517F9}" destId="{9F49CDBD-86DF-4EB3-8582-36BFD8FFF9C9}" srcOrd="0" destOrd="0" presId="urn:microsoft.com/office/officeart/2005/8/layout/matrix1"/>
    <dgm:cxn modelId="{922E7B89-D6D4-4216-AB13-11E72FFA111A}" type="presParOf" srcId="{6020BFC5-7C4B-4896-B544-6C3C2B7A83E1}" destId="{6C7ED494-8B3D-417E-9419-9096B0F0CA43}" srcOrd="0" destOrd="0" presId="urn:microsoft.com/office/officeart/2005/8/layout/matrix1"/>
    <dgm:cxn modelId="{1099C9CD-8098-419B-8520-789F6C9F230B}" type="presParOf" srcId="{6C7ED494-8B3D-417E-9419-9096B0F0CA43}" destId="{9F49CDBD-86DF-4EB3-8582-36BFD8FFF9C9}" srcOrd="0" destOrd="0" presId="urn:microsoft.com/office/officeart/2005/8/layout/matrix1"/>
    <dgm:cxn modelId="{B31FA6F7-6315-47C2-B0EC-B34F4E597FAB}" type="presParOf" srcId="{6C7ED494-8B3D-417E-9419-9096B0F0CA43}" destId="{9D73C8F3-74EE-4535-B7EE-75997A608E8E}" srcOrd="1" destOrd="0" presId="urn:microsoft.com/office/officeart/2005/8/layout/matrix1"/>
    <dgm:cxn modelId="{7B188753-0C17-4CAE-B17A-2EB1BE2F703B}" type="presParOf" srcId="{6C7ED494-8B3D-417E-9419-9096B0F0CA43}" destId="{61889B8B-4D24-438C-9CB8-F1505B76B835}" srcOrd="2" destOrd="0" presId="urn:microsoft.com/office/officeart/2005/8/layout/matrix1"/>
    <dgm:cxn modelId="{6185BCE6-7A62-4DB4-AEAB-997A2D71EFA0}" type="presParOf" srcId="{6C7ED494-8B3D-417E-9419-9096B0F0CA43}" destId="{EDFF1061-ADC0-4EF9-9EE1-2AE1A78F2367}" srcOrd="3" destOrd="0" presId="urn:microsoft.com/office/officeart/2005/8/layout/matrix1"/>
    <dgm:cxn modelId="{269E82AD-990C-422E-B181-64C96792574C}" type="presParOf" srcId="{6C7ED494-8B3D-417E-9419-9096B0F0CA43}" destId="{37DEFC7B-CAE5-46B0-A000-E44A98167E7C}" srcOrd="4" destOrd="0" presId="urn:microsoft.com/office/officeart/2005/8/layout/matrix1"/>
    <dgm:cxn modelId="{7BA59D90-0F74-46B0-83BD-E24D953A9B92}" type="presParOf" srcId="{6C7ED494-8B3D-417E-9419-9096B0F0CA43}" destId="{865AFC73-3512-421B-959D-9F870F723886}" srcOrd="5" destOrd="0" presId="urn:microsoft.com/office/officeart/2005/8/layout/matrix1"/>
    <dgm:cxn modelId="{B7688A2E-3220-4389-89BF-49ED0AAB662D}" type="presParOf" srcId="{6C7ED494-8B3D-417E-9419-9096B0F0CA43}" destId="{2671A3B5-C220-44C2-9FE7-B4B0C6265A4C}" srcOrd="6" destOrd="0" presId="urn:microsoft.com/office/officeart/2005/8/layout/matrix1"/>
    <dgm:cxn modelId="{E27F1EF5-A734-454A-8C70-F3BB34AED9C7}" type="presParOf" srcId="{6C7ED494-8B3D-417E-9419-9096B0F0CA43}" destId="{01E45EB2-5F8E-4C1B-A23E-7B16BD2DF13A}" srcOrd="7" destOrd="0" presId="urn:microsoft.com/office/officeart/2005/8/layout/matrix1"/>
    <dgm:cxn modelId="{4BA6F3C6-06F7-4966-8974-5F82230A4E5B}" type="presParOf" srcId="{6020BFC5-7C4B-4896-B544-6C3C2B7A83E1}" destId="{1119BAC3-3D90-4B70-ACE2-1AD1032CC4C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9CDBD-86DF-4EB3-8582-36BFD8FFF9C9}">
      <dsp:nvSpPr>
        <dsp:cNvPr id="0" name=""/>
        <dsp:cNvSpPr/>
      </dsp:nvSpPr>
      <dsp:spPr>
        <a:xfrm rot="16200000">
          <a:off x="779805" y="-779805"/>
          <a:ext cx="2176973" cy="3736584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b="1" kern="1200" noProof="0" dirty="0">
              <a:solidFill>
                <a:srgbClr val="003399"/>
              </a:solidFill>
              <a:latin typeface="Montserrat" panose="00000500000000000000" pitchFamily="50" charset="0"/>
            </a:rPr>
            <a:t>Produkt (</a:t>
          </a:r>
          <a:r>
            <a:rPr lang="sk-SK" sz="1400" b="1" kern="1200" noProof="0" dirty="0" err="1">
              <a:solidFill>
                <a:srgbClr val="003399"/>
              </a:solidFill>
              <a:latin typeface="Montserrat" panose="00000500000000000000" pitchFamily="50" charset="0"/>
            </a:rPr>
            <a:t>Product</a:t>
          </a:r>
          <a:r>
            <a:rPr lang="sk-SK" sz="1400" b="1" kern="1200" noProof="0" dirty="0">
              <a:solidFill>
                <a:srgbClr val="003399"/>
              </a:solidFill>
              <a:latin typeface="Montserrat" panose="00000500000000000000" pitchFamily="50" charset="0"/>
            </a:rPr>
            <a:t>)</a:t>
          </a:r>
          <a:endParaRPr lang="sk-SK" sz="1200" b="1" kern="1200" noProof="0" dirty="0">
            <a:solidFill>
              <a:srgbClr val="003399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0" i="1" kern="1200" noProof="0" dirty="0">
              <a:solidFill>
                <a:schemeClr val="tx1"/>
              </a:solidFill>
              <a:latin typeface="Montserrat" panose="00000500000000000000" pitchFamily="50" charset="0"/>
            </a:rPr>
            <a:t>Čo je vaša služba alebo produkt? Ako napĺňa potreby vašich zákazníkov? Čo je základnou, hmotnou a rozšírenou zložkou?</a:t>
          </a:r>
        </a:p>
      </dsp:txBody>
      <dsp:txXfrm rot="5400000">
        <a:off x="0" y="0"/>
        <a:ext cx="3736584" cy="1632730"/>
      </dsp:txXfrm>
    </dsp:sp>
    <dsp:sp modelId="{61889B8B-4D24-438C-9CB8-F1505B76B835}">
      <dsp:nvSpPr>
        <dsp:cNvPr id="0" name=""/>
        <dsp:cNvSpPr/>
      </dsp:nvSpPr>
      <dsp:spPr>
        <a:xfrm>
          <a:off x="3736584" y="0"/>
          <a:ext cx="3736584" cy="2176973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>
              <a:solidFill>
                <a:srgbClr val="003399"/>
              </a:solidFill>
              <a:latin typeface="Montserrat" panose="00000500000000000000" pitchFamily="50" charset="0"/>
            </a:rPr>
            <a:t>Cena (Price)</a:t>
          </a:r>
          <a:endParaRPr lang="en-GB" sz="1300" b="1" kern="1200" noProof="0" dirty="0">
            <a:solidFill>
              <a:srgbClr val="003399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0" i="1" kern="1200" noProof="0" dirty="0">
              <a:solidFill>
                <a:schemeClr val="tx1"/>
              </a:solidFill>
              <a:latin typeface="Montserrat" panose="00000500000000000000" pitchFamily="50" charset="0"/>
            </a:rPr>
            <a:t>Aká je cena za vašu službu alebo produkt? Aká je vaša cenová stratégia? Využívate cenovú diskrimináciu?</a:t>
          </a:r>
          <a:endParaRPr lang="sk-SK" sz="1100" b="1" i="1" kern="1200" noProof="0" dirty="0">
            <a:solidFill>
              <a:schemeClr val="tx1"/>
            </a:solidFill>
            <a:latin typeface="Montserrat" panose="00000500000000000000" pitchFamily="50" charset="0"/>
          </a:endParaRPr>
        </a:p>
      </dsp:txBody>
      <dsp:txXfrm>
        <a:off x="3736584" y="0"/>
        <a:ext cx="3736584" cy="1632730"/>
      </dsp:txXfrm>
    </dsp:sp>
    <dsp:sp modelId="{37DEFC7B-CAE5-46B0-A000-E44A98167E7C}">
      <dsp:nvSpPr>
        <dsp:cNvPr id="0" name=""/>
        <dsp:cNvSpPr/>
      </dsp:nvSpPr>
      <dsp:spPr>
        <a:xfrm rot="10800000">
          <a:off x="0" y="2176973"/>
          <a:ext cx="3736584" cy="2176973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b="1" kern="1200" noProof="0" dirty="0">
            <a:solidFill>
              <a:srgbClr val="003399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b="1" kern="1200" noProof="0" dirty="0">
              <a:solidFill>
                <a:srgbClr val="003399"/>
              </a:solidFill>
              <a:latin typeface="Montserrat" panose="00000500000000000000" pitchFamily="50" charset="0"/>
            </a:rPr>
            <a:t>Miesto (</a:t>
          </a:r>
          <a:r>
            <a:rPr lang="sk-SK" sz="1400" b="1" kern="1200" noProof="0" dirty="0" err="1">
              <a:solidFill>
                <a:srgbClr val="003399"/>
              </a:solidFill>
              <a:latin typeface="Montserrat" panose="00000500000000000000" pitchFamily="50" charset="0"/>
            </a:rPr>
            <a:t>Place</a:t>
          </a:r>
          <a:r>
            <a:rPr lang="sk-SK" sz="1400" b="1" kern="1200" noProof="0" dirty="0">
              <a:solidFill>
                <a:srgbClr val="003399"/>
              </a:solidFill>
              <a:latin typeface="Montserrat" panose="00000500000000000000" pitchFamily="50" charset="0"/>
            </a:rPr>
            <a:t>)</a:t>
          </a:r>
          <a:endParaRPr lang="sk-SK" sz="1200" b="1" kern="1200" noProof="0" dirty="0">
            <a:solidFill>
              <a:srgbClr val="003399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0" i="1" kern="1200" noProof="0" dirty="0">
              <a:solidFill>
                <a:schemeClr val="tx1"/>
              </a:solidFill>
              <a:latin typeface="Montserrat" panose="00000500000000000000" pitchFamily="50" charset="0"/>
            </a:rPr>
            <a:t>Ako, kde a kedy majú zákazníci prístup k vášmu produktu alebo službe? Aké sú vaše najdôležitejšie kontaktné body pre zákazníka? </a:t>
          </a:r>
          <a:endParaRPr lang="sk-SK" sz="1100" b="1" i="1" kern="1200" noProof="0" dirty="0">
            <a:solidFill>
              <a:schemeClr val="tx1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noProof="0" dirty="0">
              <a:solidFill>
                <a:srgbClr val="3C7486"/>
              </a:solidFill>
              <a:latin typeface="Montserrat" panose="00000500000000000000" pitchFamily="50" charset="0"/>
            </a:rPr>
            <a:t> </a:t>
          </a:r>
        </a:p>
      </dsp:txBody>
      <dsp:txXfrm rot="10800000">
        <a:off x="0" y="2721216"/>
        <a:ext cx="3736584" cy="1632730"/>
      </dsp:txXfrm>
    </dsp:sp>
    <dsp:sp modelId="{2671A3B5-C220-44C2-9FE7-B4B0C6265A4C}">
      <dsp:nvSpPr>
        <dsp:cNvPr id="0" name=""/>
        <dsp:cNvSpPr/>
      </dsp:nvSpPr>
      <dsp:spPr>
        <a:xfrm rot="5400000">
          <a:off x="4516389" y="1397168"/>
          <a:ext cx="2176973" cy="3736584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C748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b="1" kern="1200" noProof="0" dirty="0">
              <a:solidFill>
                <a:srgbClr val="003399"/>
              </a:solidFill>
              <a:latin typeface="Montserrat" panose="00000500000000000000" pitchFamily="50" charset="0"/>
            </a:rPr>
            <a:t>Propagácia (</a:t>
          </a:r>
          <a:r>
            <a:rPr lang="sk-SK" sz="1400" b="1" kern="1200" noProof="0" dirty="0" err="1">
              <a:solidFill>
                <a:srgbClr val="003399"/>
              </a:solidFill>
              <a:latin typeface="Montserrat" panose="00000500000000000000" pitchFamily="50" charset="0"/>
            </a:rPr>
            <a:t>Promotion</a:t>
          </a:r>
          <a:r>
            <a:rPr lang="sk-SK" sz="1400" b="1" kern="1200" noProof="0" dirty="0">
              <a:solidFill>
                <a:srgbClr val="003399"/>
              </a:solidFill>
              <a:latin typeface="Montserrat" panose="00000500000000000000" pitchFamily="50" charset="0"/>
            </a:rPr>
            <a:t>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b="0" i="1" kern="1200" noProof="0" dirty="0">
              <a:solidFill>
                <a:schemeClr val="tx1"/>
              </a:solidFill>
              <a:latin typeface="Montserrat" panose="00000500000000000000" pitchFamily="50" charset="0"/>
            </a:rPr>
            <a:t>Aké je vaše hlavné posolstvo? Aké komunikačné kanály používate, aby ste zákazníkom a zainteresovaným stranám dali vedieť o vašom projekte?</a:t>
          </a:r>
          <a:r>
            <a:rPr lang="sk-SK" sz="1100" b="0" i="1" kern="1200" noProof="0" dirty="0">
              <a:solidFill>
                <a:srgbClr val="3C7486"/>
              </a:solidFill>
              <a:latin typeface="Montserrat" panose="00000500000000000000" pitchFamily="50" charset="0"/>
            </a:rPr>
            <a:t> </a:t>
          </a:r>
          <a:endParaRPr lang="sk-SK" sz="1100" b="1" i="1" kern="1200" noProof="0" dirty="0">
            <a:solidFill>
              <a:srgbClr val="3C7486"/>
            </a:solidFill>
            <a:latin typeface="Montserrat" panose="00000500000000000000" pitchFamily="50" charset="0"/>
          </a:endParaRPr>
        </a:p>
      </dsp:txBody>
      <dsp:txXfrm rot="-5400000">
        <a:off x="3736584" y="2721216"/>
        <a:ext cx="3736584" cy="1632730"/>
      </dsp:txXfrm>
    </dsp:sp>
    <dsp:sp modelId="{1119BAC3-3D90-4B70-ACE2-1AD1032CC4C7}">
      <dsp:nvSpPr>
        <dsp:cNvPr id="0" name=""/>
        <dsp:cNvSpPr/>
      </dsp:nvSpPr>
      <dsp:spPr>
        <a:xfrm>
          <a:off x="2245575" y="1632730"/>
          <a:ext cx="2982018" cy="1088486"/>
        </a:xfrm>
        <a:prstGeom prst="round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b="1" kern="1200" noProof="0" dirty="0">
              <a:solidFill>
                <a:srgbClr val="FFC000"/>
              </a:solidFill>
              <a:latin typeface="Montserrat" panose="00000500000000000000" pitchFamily="50" charset="0"/>
            </a:rPr>
            <a:t>Cieľová skupina</a:t>
          </a:r>
          <a:endParaRPr lang="en-GB" sz="1400" b="1" kern="1200" noProof="0" dirty="0">
            <a:solidFill>
              <a:srgbClr val="FFC000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b="1" kern="1200" noProof="0" dirty="0">
              <a:solidFill>
                <a:srgbClr val="FFC000"/>
              </a:solidFill>
              <a:latin typeface="Montserrat" panose="00000500000000000000" pitchFamily="50" charset="0"/>
            </a:rPr>
            <a:t>Zainteresované strany</a:t>
          </a:r>
          <a:r>
            <a:rPr lang="en-GB" sz="1400" b="1" kern="1200" noProof="0" dirty="0">
              <a:solidFill>
                <a:srgbClr val="FFC000"/>
              </a:solidFill>
              <a:latin typeface="Montserrat" panose="00000500000000000000" pitchFamily="50" charset="0"/>
            </a:rPr>
            <a:t> </a:t>
          </a:r>
        </a:p>
      </dsp:txBody>
      <dsp:txXfrm>
        <a:off x="2298711" y="1685866"/>
        <a:ext cx="2875746" cy="9822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9CDBD-86DF-4EB3-8582-36BFD8FFF9C9}">
      <dsp:nvSpPr>
        <dsp:cNvPr id="0" name=""/>
        <dsp:cNvSpPr/>
      </dsp:nvSpPr>
      <dsp:spPr>
        <a:xfrm rot="16200000">
          <a:off x="779805" y="-779805"/>
          <a:ext cx="2176973" cy="3736584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b="1" kern="1200" noProof="0" dirty="0">
              <a:solidFill>
                <a:srgbClr val="003399"/>
              </a:solidFill>
              <a:latin typeface="Montserrat" panose="00000500000000000000" pitchFamily="50" charset="0"/>
            </a:rPr>
            <a:t>Produkt</a:t>
          </a:r>
          <a:r>
            <a:rPr lang="en-GB" sz="1400" b="1" kern="1200" noProof="0" dirty="0">
              <a:solidFill>
                <a:srgbClr val="003399"/>
              </a:solidFill>
              <a:latin typeface="Montserrat" panose="00000500000000000000" pitchFamily="50" charset="0"/>
            </a:rPr>
            <a:t> (Product)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effectLst/>
              <a:latin typeface="Montserrat" panose="00000500000000000000" pitchFamily="50" charset="0"/>
            </a:rPr>
            <a:t>…</a:t>
          </a:r>
          <a:endParaRPr lang="en-GB" sz="1200" b="1" kern="1200" noProof="0" dirty="0">
            <a:solidFill>
              <a:srgbClr val="003399"/>
            </a:solidFill>
            <a:latin typeface="Montserrat" panose="00000500000000000000" pitchFamily="50" charset="0"/>
          </a:endParaRPr>
        </a:p>
      </dsp:txBody>
      <dsp:txXfrm rot="5400000">
        <a:off x="0" y="0"/>
        <a:ext cx="3736584" cy="1632730"/>
      </dsp:txXfrm>
    </dsp:sp>
    <dsp:sp modelId="{61889B8B-4D24-438C-9CB8-F1505B76B835}">
      <dsp:nvSpPr>
        <dsp:cNvPr id="0" name=""/>
        <dsp:cNvSpPr/>
      </dsp:nvSpPr>
      <dsp:spPr>
        <a:xfrm>
          <a:off x="3736584" y="0"/>
          <a:ext cx="3736584" cy="2176973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>
              <a:solidFill>
                <a:srgbClr val="003399"/>
              </a:solidFill>
              <a:latin typeface="Montserrat" panose="00000500000000000000" pitchFamily="50" charset="0"/>
            </a:rPr>
            <a:t>Cena (Price)</a:t>
          </a:r>
          <a:endParaRPr lang="en-GB" sz="1300" b="1" kern="1200" noProof="0" dirty="0">
            <a:solidFill>
              <a:srgbClr val="003399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noProof="0" dirty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noProof="0" dirty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noProof="0" dirty="0">
              <a:effectLst/>
              <a:latin typeface="Montserrat" panose="00000500000000000000" pitchFamily="50" charset="0"/>
            </a:rPr>
            <a:t>…</a:t>
          </a:r>
          <a:endParaRPr lang="en-GB" sz="1100" b="1" kern="1200" noProof="0" dirty="0">
            <a:solidFill>
              <a:schemeClr val="tx1"/>
            </a:solidFill>
            <a:latin typeface="Montserrat" panose="00000500000000000000" pitchFamily="50" charset="0"/>
          </a:endParaRPr>
        </a:p>
      </dsp:txBody>
      <dsp:txXfrm>
        <a:off x="3736584" y="0"/>
        <a:ext cx="3736584" cy="1632730"/>
      </dsp:txXfrm>
    </dsp:sp>
    <dsp:sp modelId="{37DEFC7B-CAE5-46B0-A000-E44A98167E7C}">
      <dsp:nvSpPr>
        <dsp:cNvPr id="0" name=""/>
        <dsp:cNvSpPr/>
      </dsp:nvSpPr>
      <dsp:spPr>
        <a:xfrm rot="10800000">
          <a:off x="0" y="2176973"/>
          <a:ext cx="3736584" cy="2176973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b="1" kern="1200" noProof="0" dirty="0">
              <a:solidFill>
                <a:srgbClr val="003399"/>
              </a:solidFill>
              <a:latin typeface="Montserrat" panose="00000500000000000000" pitchFamily="50" charset="0"/>
            </a:rPr>
            <a:t>Miesto</a:t>
          </a:r>
          <a:r>
            <a:rPr lang="en-GB" sz="1400" b="1" kern="1200" noProof="0" dirty="0">
              <a:solidFill>
                <a:srgbClr val="003399"/>
              </a:solidFill>
              <a:latin typeface="Montserrat" panose="00000500000000000000" pitchFamily="50" charset="0"/>
            </a:rPr>
            <a:t> (Place)</a:t>
          </a:r>
          <a:endParaRPr lang="en-GB" sz="1200" b="1" kern="1200" noProof="0" dirty="0">
            <a:solidFill>
              <a:srgbClr val="003399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>
              <a:effectLst/>
              <a:latin typeface="Montserrat" panose="00000500000000000000" pitchFamily="50" charset="0"/>
            </a:rPr>
            <a:t>…</a:t>
          </a:r>
          <a:r>
            <a:rPr lang="en-GB" sz="1300" kern="1200" noProof="0" dirty="0">
              <a:solidFill>
                <a:srgbClr val="3C7486"/>
              </a:solidFill>
              <a:latin typeface="Montserrat" panose="00000500000000000000" pitchFamily="50" charset="0"/>
            </a:rPr>
            <a:t> </a:t>
          </a:r>
        </a:p>
      </dsp:txBody>
      <dsp:txXfrm rot="10800000">
        <a:off x="0" y="2721216"/>
        <a:ext cx="3736584" cy="1632730"/>
      </dsp:txXfrm>
    </dsp:sp>
    <dsp:sp modelId="{2671A3B5-C220-44C2-9FE7-B4B0C6265A4C}">
      <dsp:nvSpPr>
        <dsp:cNvPr id="0" name=""/>
        <dsp:cNvSpPr/>
      </dsp:nvSpPr>
      <dsp:spPr>
        <a:xfrm rot="5400000">
          <a:off x="4516389" y="1397168"/>
          <a:ext cx="2176973" cy="3736584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C748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b="1" kern="1200" noProof="0" dirty="0">
              <a:solidFill>
                <a:srgbClr val="003399"/>
              </a:solidFill>
              <a:latin typeface="Montserrat" panose="00000500000000000000" pitchFamily="50" charset="0"/>
            </a:rPr>
            <a:t>Propagácia</a:t>
          </a:r>
          <a:r>
            <a:rPr lang="en-GB" sz="1400" b="1" kern="1200" noProof="0" dirty="0">
              <a:solidFill>
                <a:srgbClr val="003399"/>
              </a:solidFill>
              <a:latin typeface="Montserrat" panose="00000500000000000000" pitchFamily="50" charset="0"/>
            </a:rPr>
            <a:t> (Promotion)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effectLst/>
              <a:latin typeface="Montserrat" panose="00000500000000000000" pitchFamily="50" charset="0"/>
            </a:rPr>
            <a:t>…</a:t>
          </a:r>
          <a:endParaRPr lang="en-GB" sz="1100" b="1" kern="1200" noProof="0" dirty="0">
            <a:solidFill>
              <a:srgbClr val="3C7486"/>
            </a:solidFill>
            <a:latin typeface="Montserrat" panose="00000500000000000000" pitchFamily="50" charset="0"/>
          </a:endParaRPr>
        </a:p>
      </dsp:txBody>
      <dsp:txXfrm rot="-5400000">
        <a:off x="3736584" y="2721216"/>
        <a:ext cx="3736584" cy="1632730"/>
      </dsp:txXfrm>
    </dsp:sp>
    <dsp:sp modelId="{1119BAC3-3D90-4B70-ACE2-1AD1032CC4C7}">
      <dsp:nvSpPr>
        <dsp:cNvPr id="0" name=""/>
        <dsp:cNvSpPr/>
      </dsp:nvSpPr>
      <dsp:spPr>
        <a:xfrm>
          <a:off x="2245575" y="1632730"/>
          <a:ext cx="2982018" cy="1088486"/>
        </a:xfrm>
        <a:prstGeom prst="round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>
              <a:solidFill>
                <a:srgbClr val="FFC000"/>
              </a:solidFill>
              <a:latin typeface="Montserrat" panose="00000500000000000000" pitchFamily="50" charset="0"/>
            </a:rPr>
            <a:t>…</a:t>
          </a:r>
        </a:p>
      </dsp:txBody>
      <dsp:txXfrm>
        <a:off x="2298711" y="1685866"/>
        <a:ext cx="2875746" cy="982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22.06.2021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22.06.2021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9CC2FD-B32F-4992-A15B-F95E2E35C81B}" type="slidenum">
              <a:rPr lang="de-AT" smtClean="0"/>
              <a:pPr/>
              <a:t>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60050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9CC2FD-B32F-4992-A15B-F95E2E35C81B}" type="slidenum">
              <a:rPr lang="de-AT" smtClean="0"/>
              <a:pPr/>
              <a:t>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07106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9CC2FD-B32F-4992-A15B-F95E2E35C81B}" type="slidenum">
              <a:rPr lang="de-AT" smtClean="0"/>
              <a:pPr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04142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9CC2FD-B32F-4992-A15B-F95E2E35C81B}" type="slidenum">
              <a:rPr lang="de-AT" smtClean="0"/>
              <a:pPr/>
              <a:t>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54590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9CC2FD-B32F-4992-A15B-F95E2E35C81B}" type="slidenum">
              <a:rPr lang="de-AT" smtClean="0"/>
              <a:pPr/>
              <a:t>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83470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9CC2FD-B32F-4992-A15B-F95E2E35C81B}" type="slidenum">
              <a:rPr lang="de-AT" smtClean="0"/>
              <a:pPr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06684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22.06.2021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Trh</a:t>
            </a:r>
            <a:br>
              <a:rPr lang="sk-SK" dirty="0"/>
            </a:br>
            <a:r>
              <a:rPr lang="sk-SK" sz="2000" i="1" dirty="0"/>
              <a:t>Zhrnutie</a:t>
            </a:r>
            <a:endParaRPr lang="sk-SK" sz="2000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/>
          </p:nvPr>
        </p:nvGraphicFramePr>
        <p:xfrm>
          <a:off x="835416" y="1612900"/>
          <a:ext cx="7473169" cy="4353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240641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Marketing</a:t>
            </a:r>
            <a:br>
              <a:rPr lang="sk-SK" dirty="0"/>
            </a:br>
            <a:r>
              <a:rPr lang="sk-SK" sz="2000" i="1" dirty="0"/>
              <a:t>Produkt </a:t>
            </a:r>
            <a:r>
              <a:rPr lang="en-GB" sz="2000" i="1" noProof="0" dirty="0"/>
              <a:t>(Product)</a:t>
            </a:r>
            <a:endParaRPr lang="en-GB" noProof="0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2131868" y="1728534"/>
            <a:ext cx="5152335" cy="4408795"/>
            <a:chOff x="2604566" y="1953259"/>
            <a:chExt cx="4897445" cy="4064001"/>
          </a:xfrm>
          <a:solidFill>
            <a:srgbClr val="0C3B87"/>
          </a:solidFill>
        </p:grpSpPr>
        <p:sp>
          <p:nvSpPr>
            <p:cNvPr id="5" name="Freihandform 4"/>
            <p:cNvSpPr/>
            <p:nvPr/>
          </p:nvSpPr>
          <p:spPr>
            <a:xfrm>
              <a:off x="2604566" y="1953260"/>
              <a:ext cx="4897445" cy="4064000"/>
            </a:xfrm>
            <a:custGeom>
              <a:avLst/>
              <a:gdLst>
                <a:gd name="connsiteX0" fmla="*/ 0 w 4897445"/>
                <a:gd name="connsiteY0" fmla="*/ 2032000 h 4064000"/>
                <a:gd name="connsiteX1" fmla="*/ 2448723 w 4897445"/>
                <a:gd name="connsiteY1" fmla="*/ 0 h 4064000"/>
                <a:gd name="connsiteX2" fmla="*/ 4897446 w 4897445"/>
                <a:gd name="connsiteY2" fmla="*/ 2032000 h 4064000"/>
                <a:gd name="connsiteX3" fmla="*/ 2448723 w 4897445"/>
                <a:gd name="connsiteY3" fmla="*/ 4064000 h 4064000"/>
                <a:gd name="connsiteX4" fmla="*/ 0 w 4897445"/>
                <a:gd name="connsiteY4" fmla="*/ 2032000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97445" h="4064000">
                  <a:moveTo>
                    <a:pt x="0" y="2032000"/>
                  </a:moveTo>
                  <a:cubicBezTo>
                    <a:pt x="0" y="909757"/>
                    <a:pt x="1096331" y="0"/>
                    <a:pt x="2448723" y="0"/>
                  </a:cubicBezTo>
                  <a:cubicBezTo>
                    <a:pt x="3801115" y="0"/>
                    <a:pt x="4897446" y="909757"/>
                    <a:pt x="4897446" y="2032000"/>
                  </a:cubicBezTo>
                  <a:cubicBezTo>
                    <a:pt x="4897446" y="3154243"/>
                    <a:pt x="3801115" y="4064000"/>
                    <a:pt x="2448723" y="4064000"/>
                  </a:cubicBezTo>
                  <a:cubicBezTo>
                    <a:pt x="1096331" y="4064000"/>
                    <a:pt x="0" y="3154243"/>
                    <a:pt x="0" y="203200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92462" tIns="302768" rIns="1692462" bIns="3350768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b="1" kern="1200" dirty="0" err="1">
                  <a:latin typeface="Montserrat"/>
                </a:rPr>
                <a:t>Augumented</a:t>
              </a:r>
              <a:r>
                <a:rPr lang="de-DE" sz="1400" b="1" kern="1200" dirty="0">
                  <a:latin typeface="Montserrat"/>
                </a:rPr>
                <a:t> component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000" b="0" kern="1200" dirty="0" err="1">
                  <a:latin typeface="Montserrat" panose="00000500000000000000" pitchFamily="50" charset="0"/>
                </a:rPr>
                <a:t>Committed</a:t>
              </a:r>
              <a:r>
                <a:rPr lang="de-DE" sz="1000" b="0" kern="1200" dirty="0">
                  <a:latin typeface="Montserrat" panose="00000500000000000000" pitchFamily="50" charset="0"/>
                </a:rPr>
                <a:t> </a:t>
              </a:r>
              <a:r>
                <a:rPr lang="de-DE" sz="1000" b="0" kern="1200" dirty="0" err="1">
                  <a:latin typeface="Montserrat" panose="00000500000000000000" pitchFamily="50" charset="0"/>
                </a:rPr>
                <a:t>volunteers</a:t>
              </a:r>
              <a:endParaRPr lang="de-DE" sz="1000" b="0" kern="1200" dirty="0">
                <a:latin typeface="Montserrat" panose="00000500000000000000" pitchFamily="50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000" kern="1200" dirty="0">
                  <a:latin typeface="Montserrat" panose="00000500000000000000" pitchFamily="50" charset="0"/>
                </a:rPr>
                <a:t>Hard-to-find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>
                  <a:latin typeface="Montserrat" panose="00000500000000000000" pitchFamily="50" charset="0"/>
                </a:rPr>
                <a:t>treatment options </a:t>
              </a:r>
              <a:endParaRPr lang="de-DE" sz="1000" b="0" kern="1200" dirty="0">
                <a:latin typeface="Montserrat" panose="00000500000000000000" pitchFamily="50" charset="0"/>
              </a:endParaRPr>
            </a:p>
          </p:txBody>
        </p:sp>
        <p:sp>
          <p:nvSpPr>
            <p:cNvPr id="6" name="Freihandform 5"/>
            <p:cNvSpPr/>
            <p:nvPr/>
          </p:nvSpPr>
          <p:spPr>
            <a:xfrm>
              <a:off x="2961017" y="1969315"/>
              <a:ext cx="4184542" cy="2804163"/>
            </a:xfrm>
            <a:custGeom>
              <a:avLst/>
              <a:gdLst>
                <a:gd name="connsiteX0" fmla="*/ 0 w 3048000"/>
                <a:gd name="connsiteY0" fmla="*/ 1425580 h 2851160"/>
                <a:gd name="connsiteX1" fmla="*/ 1524000 w 3048000"/>
                <a:gd name="connsiteY1" fmla="*/ 0 h 2851160"/>
                <a:gd name="connsiteX2" fmla="*/ 3048000 w 3048000"/>
                <a:gd name="connsiteY2" fmla="*/ 1425580 h 2851160"/>
                <a:gd name="connsiteX3" fmla="*/ 1524000 w 3048000"/>
                <a:gd name="connsiteY3" fmla="*/ 2851160 h 2851160"/>
                <a:gd name="connsiteX4" fmla="*/ 0 w 3048000"/>
                <a:gd name="connsiteY4" fmla="*/ 1425580 h 2851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000" h="2851160">
                  <a:moveTo>
                    <a:pt x="0" y="1425580"/>
                  </a:moveTo>
                  <a:cubicBezTo>
                    <a:pt x="0" y="638254"/>
                    <a:pt x="682318" y="0"/>
                    <a:pt x="1524000" y="0"/>
                  </a:cubicBezTo>
                  <a:cubicBezTo>
                    <a:pt x="2365682" y="0"/>
                    <a:pt x="3048000" y="638254"/>
                    <a:pt x="3048000" y="1425580"/>
                  </a:cubicBezTo>
                  <a:cubicBezTo>
                    <a:pt x="3048000" y="2212906"/>
                    <a:pt x="2365682" y="2851160"/>
                    <a:pt x="1524000" y="2851160"/>
                  </a:cubicBezTo>
                  <a:cubicBezTo>
                    <a:pt x="682318" y="2851160"/>
                    <a:pt x="0" y="2212906"/>
                    <a:pt x="0" y="1425580"/>
                  </a:cubicBezTo>
                  <a:close/>
                </a:path>
              </a:pathLst>
            </a:custGeom>
            <a:solidFill>
              <a:srgbClr val="0C3B8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4936" tIns="249318" rIns="884936" bIns="220949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000" b="0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400" b="1" kern="1200" dirty="0">
                  <a:solidFill>
                    <a:srgbClr val="FFC000"/>
                  </a:solidFill>
                  <a:latin typeface="Montserrat"/>
                </a:rPr>
                <a:t>Hmotná zložka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000" i="1" dirty="0">
                  <a:solidFill>
                    <a:schemeClr val="bg1"/>
                  </a:solidFill>
                  <a:latin typeface="Montserrat" panose="00000500000000000000" pitchFamily="50" charset="0"/>
                </a:rPr>
                <a:t>Aká je fyzická kvalita a dizajn vašej služby alebo produktu? </a:t>
              </a:r>
              <a:endParaRPr lang="sk-SK" sz="1000" b="0" i="1" kern="1200" dirty="0">
                <a:solidFill>
                  <a:schemeClr val="bg1"/>
                </a:solidFill>
                <a:latin typeface="Montserrat" panose="00000500000000000000" pitchFamily="50" charset="0"/>
              </a:endParaRPr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4066793" y="1953259"/>
              <a:ext cx="2032000" cy="1743085"/>
            </a:xfrm>
            <a:custGeom>
              <a:avLst/>
              <a:gdLst>
                <a:gd name="connsiteX0" fmla="*/ 0 w 2032000"/>
                <a:gd name="connsiteY0" fmla="*/ 842213 h 1684426"/>
                <a:gd name="connsiteX1" fmla="*/ 1016000 w 2032000"/>
                <a:gd name="connsiteY1" fmla="*/ 0 h 1684426"/>
                <a:gd name="connsiteX2" fmla="*/ 2032000 w 2032000"/>
                <a:gd name="connsiteY2" fmla="*/ 842213 h 1684426"/>
                <a:gd name="connsiteX3" fmla="*/ 1016000 w 2032000"/>
                <a:gd name="connsiteY3" fmla="*/ 1684426 h 1684426"/>
                <a:gd name="connsiteX4" fmla="*/ 0 w 2032000"/>
                <a:gd name="connsiteY4" fmla="*/ 842213 h 1684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2000" h="1684426">
                  <a:moveTo>
                    <a:pt x="0" y="842213"/>
                  </a:moveTo>
                  <a:cubicBezTo>
                    <a:pt x="0" y="377072"/>
                    <a:pt x="454879" y="0"/>
                    <a:pt x="1016000" y="0"/>
                  </a:cubicBezTo>
                  <a:cubicBezTo>
                    <a:pt x="1577121" y="0"/>
                    <a:pt x="2032000" y="377072"/>
                    <a:pt x="2032000" y="842213"/>
                  </a:cubicBezTo>
                  <a:cubicBezTo>
                    <a:pt x="2032000" y="1307354"/>
                    <a:pt x="1577121" y="1684426"/>
                    <a:pt x="1016000" y="1684426"/>
                  </a:cubicBezTo>
                  <a:cubicBezTo>
                    <a:pt x="454879" y="1684426"/>
                    <a:pt x="0" y="1307354"/>
                    <a:pt x="0" y="842213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97147" tIns="520675" rIns="397149" bIns="520674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400" b="1" kern="1200" dirty="0">
                  <a:solidFill>
                    <a:srgbClr val="FFC000"/>
                  </a:solidFill>
                  <a:latin typeface="Montserrat"/>
                </a:rPr>
                <a:t>Základná zložka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000" i="1" dirty="0">
                  <a:solidFill>
                    <a:schemeClr val="bg1"/>
                  </a:solidFill>
                  <a:latin typeface="Montserrat" panose="00000500000000000000" pitchFamily="50" charset="0"/>
                </a:rPr>
                <a:t>Aké sú minimálne požiadavky na splnenie potrieb</a:t>
              </a:r>
              <a:r>
                <a:rPr lang="en-US" sz="1000" i="1" dirty="0">
                  <a:solidFill>
                    <a:schemeClr val="bg1"/>
                  </a:solidFill>
                  <a:latin typeface="Montserrat" panose="00000500000000000000" pitchFamily="50" charset="0"/>
                </a:rPr>
                <a:t> </a:t>
              </a:r>
              <a:r>
                <a:rPr lang="sk-SK" sz="1000" i="1" dirty="0">
                  <a:solidFill>
                    <a:schemeClr val="bg1"/>
                  </a:solidFill>
                  <a:latin typeface="Montserrat" panose="00000500000000000000" pitchFamily="50" charset="0"/>
                </a:rPr>
                <a:t>vašich</a:t>
              </a:r>
              <a:r>
                <a:rPr lang="en-US" sz="1000" i="1" dirty="0">
                  <a:solidFill>
                    <a:schemeClr val="bg1"/>
                  </a:solidFill>
                  <a:latin typeface="Montserrat" panose="00000500000000000000" pitchFamily="50" charset="0"/>
                </a:rPr>
                <a:t> </a:t>
              </a:r>
              <a:r>
                <a:rPr lang="sk-SK" sz="1000" i="1" dirty="0">
                  <a:solidFill>
                    <a:schemeClr val="bg1"/>
                  </a:solidFill>
                  <a:latin typeface="Montserrat" panose="00000500000000000000" pitchFamily="50" charset="0"/>
                </a:rPr>
                <a:t>zákazníkov</a:t>
              </a:r>
              <a:r>
                <a:rPr lang="en-US" sz="1000" i="1" dirty="0">
                  <a:solidFill>
                    <a:schemeClr val="bg1"/>
                  </a:solidFill>
                  <a:latin typeface="Montserrat" panose="00000500000000000000" pitchFamily="50" charset="0"/>
                </a:rPr>
                <a:t>?</a:t>
              </a:r>
              <a:endParaRPr lang="de-DE" sz="1000" b="1" i="1" kern="1200" dirty="0">
                <a:solidFill>
                  <a:schemeClr val="bg1"/>
                </a:solidFill>
                <a:latin typeface="Montserrat" panose="00000500000000000000" pitchFamily="50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000" b="0" kern="1200" dirty="0">
                <a:latin typeface="Montserrat"/>
              </a:endParaRPr>
            </a:p>
          </p:txBody>
        </p:sp>
      </p:grpSp>
      <p:sp>
        <p:nvSpPr>
          <p:cNvPr id="8" name="Rechteck 7"/>
          <p:cNvSpPr/>
          <p:nvPr/>
        </p:nvSpPr>
        <p:spPr>
          <a:xfrm>
            <a:off x="2422035" y="4945014"/>
            <a:ext cx="4572000" cy="63863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k-SK" sz="1400" b="1" dirty="0">
                <a:solidFill>
                  <a:srgbClr val="FFC000"/>
                </a:solidFill>
                <a:latin typeface="Montserrat"/>
              </a:rPr>
              <a:t>Rozšírená zložka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</a:pPr>
            <a:r>
              <a:rPr lang="sk-SK" sz="1000" i="1" dirty="0">
                <a:solidFill>
                  <a:schemeClr val="bg1"/>
                </a:solidFill>
                <a:latin typeface="Montserrat" panose="00000500000000000000" pitchFamily="50" charset="0"/>
              </a:rPr>
              <a:t>Ktoré špeciálne vlastnosti robia vašu </a:t>
            </a:r>
            <a:br>
              <a:rPr lang="sk-SK" sz="1000" i="1" dirty="0">
                <a:solidFill>
                  <a:schemeClr val="bg1"/>
                </a:solidFill>
                <a:latin typeface="Montserrat" panose="00000500000000000000" pitchFamily="50" charset="0"/>
              </a:rPr>
            </a:br>
            <a:r>
              <a:rPr lang="sk-SK" sz="1000" i="1" dirty="0">
                <a:solidFill>
                  <a:schemeClr val="bg1"/>
                </a:solidFill>
                <a:latin typeface="Montserrat" panose="00000500000000000000" pitchFamily="50" charset="0"/>
              </a:rPr>
              <a:t>službu alebo produkt charakteristickým? </a:t>
            </a:r>
          </a:p>
        </p:txBody>
      </p:sp>
    </p:spTree>
    <p:extLst>
      <p:ext uri="{BB962C8B-B14F-4D97-AF65-F5344CB8AC3E}">
        <p14:creationId xmlns:p14="http://schemas.microsoft.com/office/powerpoint/2010/main" val="252137116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Marketing</a:t>
            </a:r>
            <a:br>
              <a:rPr lang="sk-SK" dirty="0"/>
            </a:br>
            <a:r>
              <a:rPr lang="sk-SK" sz="2000" i="1" dirty="0"/>
              <a:t>Miesto</a:t>
            </a:r>
            <a:r>
              <a:rPr lang="sk-SK" i="1" dirty="0"/>
              <a:t> (</a:t>
            </a:r>
            <a:r>
              <a:rPr lang="sk-SK" sz="2000" i="1" dirty="0" err="1"/>
              <a:t>Place</a:t>
            </a:r>
            <a:r>
              <a:rPr lang="sk-SK" sz="2000" i="1" dirty="0"/>
              <a:t>)</a:t>
            </a:r>
            <a:endParaRPr lang="sk-SK" i="1" dirty="0"/>
          </a:p>
        </p:txBody>
      </p:sp>
      <p:sp>
        <p:nvSpPr>
          <p:cNvPr id="9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/>
          <a:lstStyle/>
          <a:p>
            <a:pPr marL="0" indent="0">
              <a:buNone/>
            </a:pPr>
            <a:r>
              <a:rPr lang="sk-SK" b="1" dirty="0">
                <a:latin typeface="Montserrat Light" panose="00000400000000000000" pitchFamily="50" charset="0"/>
              </a:rPr>
              <a:t>Kontaktné body zákazníka</a:t>
            </a:r>
          </a:p>
          <a:p>
            <a:endParaRPr lang="en-GB" noProof="0" dirty="0">
              <a:latin typeface="Montserrat" panose="00000500000000000000" pitchFamily="50" charset="0"/>
            </a:endParaRPr>
          </a:p>
          <a:p>
            <a:endParaRPr lang="en-GB" noProof="0" dirty="0">
              <a:latin typeface="Montserrat" panose="000005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/>
          </p:nvPr>
        </p:nvGraphicFramePr>
        <p:xfrm>
          <a:off x="1270861" y="2580468"/>
          <a:ext cx="6602279" cy="2781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5068">
                  <a:extLst>
                    <a:ext uri="{9D8B030D-6E8A-4147-A177-3AD203B41FA5}">
                      <a16:colId xmlns:a16="http://schemas.microsoft.com/office/drawing/2014/main" val="2738503447"/>
                    </a:ext>
                  </a:extLst>
                </a:gridCol>
                <a:gridCol w="1754049">
                  <a:extLst>
                    <a:ext uri="{9D8B030D-6E8A-4147-A177-3AD203B41FA5}">
                      <a16:colId xmlns:a16="http://schemas.microsoft.com/office/drawing/2014/main" val="2545910141"/>
                    </a:ext>
                  </a:extLst>
                </a:gridCol>
                <a:gridCol w="1758422">
                  <a:extLst>
                    <a:ext uri="{9D8B030D-6E8A-4147-A177-3AD203B41FA5}">
                      <a16:colId xmlns:a16="http://schemas.microsoft.com/office/drawing/2014/main" val="340141636"/>
                    </a:ext>
                  </a:extLst>
                </a:gridCol>
                <a:gridCol w="1644740">
                  <a:extLst>
                    <a:ext uri="{9D8B030D-6E8A-4147-A177-3AD203B41FA5}">
                      <a16:colId xmlns:a16="http://schemas.microsoft.com/office/drawing/2014/main" val="2949075840"/>
                    </a:ext>
                  </a:extLst>
                </a:gridCol>
              </a:tblGrid>
              <a:tr h="471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100" dirty="0">
                          <a:effectLst/>
                          <a:latin typeface="Montserrat" panose="00000500000000000000" pitchFamily="50" charset="0"/>
                        </a:rPr>
                        <a:t> 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Pred kúpou</a:t>
                      </a:r>
                      <a:endParaRPr lang="sk-SK" sz="1400" noProof="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Počas nákupu</a:t>
                      </a:r>
                      <a:endParaRPr lang="sk-SK" sz="1400" noProof="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100" dirty="0">
                          <a:effectLst/>
                          <a:latin typeface="Montserrat" panose="00000500000000000000" pitchFamily="50" charset="0"/>
                        </a:rPr>
                        <a:t>Po </a:t>
                      </a: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zakúpení</a:t>
                      </a:r>
                      <a:endParaRPr lang="sk-SK" sz="1400" noProof="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50319"/>
                  </a:ext>
                </a:extLst>
              </a:tr>
              <a:tr h="1208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Priamo</a:t>
                      </a:r>
                      <a:endParaRPr lang="sk-SK" sz="1400" noProof="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Kde a ako (potenciálny) zákazník prichádza pred nákupom do priameho kontaktu s vašou službou alebo produktom?</a:t>
                      </a:r>
                      <a:endParaRPr lang="sk-SK" sz="900" i="1" noProof="0" dirty="0">
                        <a:solidFill>
                          <a:schemeClr val="tx1"/>
                        </a:solidFill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Kde a ako zákazník prichádza počas nákupu do priameho kontaktu s vašou službou alebo produktom?</a:t>
                      </a:r>
                      <a:endParaRPr lang="sk-SK" sz="900" i="1" noProof="0" dirty="0">
                        <a:solidFill>
                          <a:schemeClr val="tx1"/>
                        </a:solidFill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Kde a ako zákazník prichádza </a:t>
                      </a:r>
                      <a:r>
                        <a:rPr lang="en-GB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po </a:t>
                      </a: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zakúpení</a:t>
                      </a:r>
                      <a:r>
                        <a:rPr lang="en-GB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do priameho kontaktu s vašou službou alebo produktom?</a:t>
                      </a:r>
                      <a:endParaRPr lang="sk-SK" sz="900" i="1" noProof="0" dirty="0">
                        <a:solidFill>
                          <a:schemeClr val="tx1"/>
                        </a:solidFill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7255990"/>
                  </a:ext>
                </a:extLst>
              </a:tr>
              <a:tr h="11019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Nepriamo</a:t>
                      </a:r>
                      <a:endParaRPr lang="sk-SK" sz="1400" noProof="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Kde a ako (potenciálny) zákazník prichádza pred nákupom  </a:t>
                      </a:r>
                      <a:r>
                        <a:rPr lang="en-GB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ne</a:t>
                      </a: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priam</a:t>
                      </a:r>
                      <a:r>
                        <a:rPr lang="en-GB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o</a:t>
                      </a: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en-GB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do </a:t>
                      </a: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kontaktu s vašou službou alebo produktom?</a:t>
                      </a:r>
                      <a:endParaRPr lang="sk-SK" sz="900" i="1" noProof="0" dirty="0">
                        <a:solidFill>
                          <a:schemeClr val="tx1"/>
                        </a:solidFill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Kde a ako zákazník prichádza počas nákup</a:t>
                      </a:r>
                      <a:r>
                        <a:rPr lang="en-GB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u</a:t>
                      </a: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en-GB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ne</a:t>
                      </a: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priam</a:t>
                      </a:r>
                      <a:r>
                        <a:rPr lang="en-GB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o</a:t>
                      </a: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en-GB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do </a:t>
                      </a: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kontaktu s vašou službou alebo produktom?</a:t>
                      </a:r>
                      <a:endParaRPr lang="sk-SK" sz="900" i="1" noProof="0" dirty="0">
                        <a:solidFill>
                          <a:schemeClr val="tx1"/>
                        </a:solidFill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Kde a ako zákazník prichádza </a:t>
                      </a:r>
                      <a:r>
                        <a:rPr lang="en-GB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po</a:t>
                      </a: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 zakúpení </a:t>
                      </a:r>
                      <a:r>
                        <a:rPr lang="en-GB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ne</a:t>
                      </a: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priam</a:t>
                      </a:r>
                      <a:r>
                        <a:rPr lang="en-GB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o</a:t>
                      </a: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en-GB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do </a:t>
                      </a:r>
                      <a:r>
                        <a:rPr lang="sk-SK" sz="900" i="1" noProof="0" dirty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kontaktu s vašou službou alebo produktom?</a:t>
                      </a:r>
                      <a:endParaRPr lang="sk-SK" sz="900" i="1" noProof="0" dirty="0">
                        <a:solidFill>
                          <a:schemeClr val="tx1"/>
                        </a:solidFill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5175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49576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Marketing</a:t>
            </a:r>
            <a:br>
              <a:rPr lang="en-GB" noProof="0" dirty="0"/>
            </a:br>
            <a:r>
              <a:rPr lang="sk-SK" sz="2000" i="1" dirty="0"/>
              <a:t>Propagácia</a:t>
            </a:r>
            <a:r>
              <a:rPr lang="en-GB" sz="2000" i="1" noProof="0" dirty="0"/>
              <a:t> (Promotion)</a:t>
            </a:r>
            <a:endParaRPr lang="en-GB" noProof="0" dirty="0"/>
          </a:p>
        </p:txBody>
      </p:sp>
      <p:sp>
        <p:nvSpPr>
          <p:cNvPr id="9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/>
          <a:lstStyle/>
          <a:p>
            <a:pPr marL="0" indent="0">
              <a:buNone/>
            </a:pPr>
            <a:r>
              <a:rPr lang="sk-SK" b="1" dirty="0">
                <a:latin typeface="Montserrat Light" panose="00000400000000000000" pitchFamily="50" charset="0"/>
              </a:rPr>
              <a:t>Plán marketingovej činnosti</a:t>
            </a:r>
          </a:p>
          <a:p>
            <a:endParaRPr lang="en-GB" noProof="0" dirty="0">
              <a:latin typeface="Montserrat" panose="00000500000000000000" pitchFamily="50" charset="0"/>
            </a:endParaRPr>
          </a:p>
          <a:p>
            <a:endParaRPr lang="en-GB" noProof="0" dirty="0">
              <a:latin typeface="Montserrat" panose="000005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/>
          </p:nvPr>
        </p:nvGraphicFramePr>
        <p:xfrm>
          <a:off x="462019" y="2270802"/>
          <a:ext cx="8175356" cy="3310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708">
                  <a:extLst>
                    <a:ext uri="{9D8B030D-6E8A-4147-A177-3AD203B41FA5}">
                      <a16:colId xmlns:a16="http://schemas.microsoft.com/office/drawing/2014/main" val="572838887"/>
                    </a:ext>
                  </a:extLst>
                </a:gridCol>
                <a:gridCol w="1875295">
                  <a:extLst>
                    <a:ext uri="{9D8B030D-6E8A-4147-A177-3AD203B41FA5}">
                      <a16:colId xmlns:a16="http://schemas.microsoft.com/office/drawing/2014/main" val="3933245689"/>
                    </a:ext>
                  </a:extLst>
                </a:gridCol>
                <a:gridCol w="1921790">
                  <a:extLst>
                    <a:ext uri="{9D8B030D-6E8A-4147-A177-3AD203B41FA5}">
                      <a16:colId xmlns:a16="http://schemas.microsoft.com/office/drawing/2014/main" val="3707917659"/>
                    </a:ext>
                  </a:extLst>
                </a:gridCol>
                <a:gridCol w="1712563">
                  <a:extLst>
                    <a:ext uri="{9D8B030D-6E8A-4147-A177-3AD203B41FA5}">
                      <a16:colId xmlns:a16="http://schemas.microsoft.com/office/drawing/2014/main" val="2744279383"/>
                    </a:ext>
                  </a:extLst>
                </a:gridCol>
              </a:tblGrid>
              <a:tr h="6101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Marketingové aktivity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Míľniky</a:t>
                      </a:r>
                      <a:endParaRPr lang="sk-SK" sz="1100" noProof="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Zodpovedná osoba</a:t>
                      </a:r>
                      <a:endParaRPr lang="sk-SK" sz="1100" noProof="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Dátum predpokladaného dokončenia</a:t>
                      </a:r>
                      <a:endParaRPr lang="sk-SK" sz="1100" noProof="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Náklady</a:t>
                      </a:r>
                      <a:r>
                        <a:rPr lang="en-US" sz="1100" dirty="0">
                          <a:effectLst/>
                          <a:latin typeface="Montserrat" panose="00000500000000000000" pitchFamily="50" charset="0"/>
                        </a:rPr>
                        <a:t> (€)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50709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Tlačená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reklama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online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reklama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rozposielanie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mailov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darčekové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predmety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komunikácia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cez médiá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udalosti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webové stránky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blog/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sociálne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siete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vzťahy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s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verejnosťou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branding 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a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umelecká práca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alebo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publikácie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a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katalógy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.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Kto je zodpovedný 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za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splnenie tejto úlohy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?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Kedy očakávate dokončenie marketingovej aktivity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?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Odhadované náklady na činnosť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.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03263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Tlačená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reklama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online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reklama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rozposielanie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mailov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darčekové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predmety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komunikácia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cez médiá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udalosti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webové stránky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blog/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sociálne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siete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vzťahy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s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verejnosťou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branding 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a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umelecká práca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alebo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publikácie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a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katalógy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.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Kto je zodpovedný 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za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splnenie tejto úlohy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?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Kedy očakávate dokončenie marketingovej aktivity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?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Odhadované náklady na činnosť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.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371601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Tlačená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reklama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online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reklama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rozposielanie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mailov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darčekové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predmety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komunikácia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cez médiá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udalosti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webové stránky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blog/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sociálne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siete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vzťahy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 s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verejnosťou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branding 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a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umelecká práca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,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alebo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publikácie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a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katalógy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.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Kto je zodpovedný </a:t>
                      </a:r>
                      <a:r>
                        <a:rPr lang="en-GB" sz="900" i="1" dirty="0">
                          <a:effectLst/>
                          <a:latin typeface="Montserrat" panose="00000500000000000000" pitchFamily="50" charset="0"/>
                        </a:rPr>
                        <a:t>za </a:t>
                      </a: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splnenie tejto úlohy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?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Kedy očakávate dokončenie marketingovej aktivity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?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i="1" noProof="0" dirty="0">
                          <a:effectLst/>
                          <a:latin typeface="Montserrat" panose="00000500000000000000" pitchFamily="50" charset="0"/>
                        </a:rPr>
                        <a:t>Odhadované náklady na činnosť</a:t>
                      </a:r>
                      <a:r>
                        <a:rPr lang="cs-CZ" sz="900" i="1" dirty="0">
                          <a:effectLst/>
                          <a:latin typeface="Montserrat" panose="00000500000000000000" pitchFamily="50" charset="0"/>
                        </a:rPr>
                        <a:t>.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848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87495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dirty="0"/>
              <a:t>Môj projekt: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>Marketing (Zhrnutie</a:t>
            </a:r>
            <a:r>
              <a:rPr lang="en-GB" noProof="0" dirty="0"/>
              <a:t>)</a:t>
            </a:r>
            <a:endParaRPr lang="en-GB" sz="2000" noProof="0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/>
          </p:nvPr>
        </p:nvGraphicFramePr>
        <p:xfrm>
          <a:off x="835416" y="1612900"/>
          <a:ext cx="7473169" cy="4353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Grafik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02062" y="289924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0838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2131868" y="1728534"/>
            <a:ext cx="5152335" cy="4408795"/>
            <a:chOff x="2604566" y="1953259"/>
            <a:chExt cx="4897445" cy="4064001"/>
          </a:xfrm>
          <a:solidFill>
            <a:srgbClr val="0C3B87"/>
          </a:solidFill>
        </p:grpSpPr>
        <p:sp>
          <p:nvSpPr>
            <p:cNvPr id="5" name="Freihandform 4"/>
            <p:cNvSpPr/>
            <p:nvPr/>
          </p:nvSpPr>
          <p:spPr>
            <a:xfrm>
              <a:off x="2604566" y="1953260"/>
              <a:ext cx="4897445" cy="4064000"/>
            </a:xfrm>
            <a:custGeom>
              <a:avLst/>
              <a:gdLst>
                <a:gd name="connsiteX0" fmla="*/ 0 w 4897445"/>
                <a:gd name="connsiteY0" fmla="*/ 2032000 h 4064000"/>
                <a:gd name="connsiteX1" fmla="*/ 2448723 w 4897445"/>
                <a:gd name="connsiteY1" fmla="*/ 0 h 4064000"/>
                <a:gd name="connsiteX2" fmla="*/ 4897446 w 4897445"/>
                <a:gd name="connsiteY2" fmla="*/ 2032000 h 4064000"/>
                <a:gd name="connsiteX3" fmla="*/ 2448723 w 4897445"/>
                <a:gd name="connsiteY3" fmla="*/ 4064000 h 4064000"/>
                <a:gd name="connsiteX4" fmla="*/ 0 w 4897445"/>
                <a:gd name="connsiteY4" fmla="*/ 2032000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97445" h="4064000">
                  <a:moveTo>
                    <a:pt x="0" y="2032000"/>
                  </a:moveTo>
                  <a:cubicBezTo>
                    <a:pt x="0" y="909757"/>
                    <a:pt x="1096331" y="0"/>
                    <a:pt x="2448723" y="0"/>
                  </a:cubicBezTo>
                  <a:cubicBezTo>
                    <a:pt x="3801115" y="0"/>
                    <a:pt x="4897446" y="909757"/>
                    <a:pt x="4897446" y="2032000"/>
                  </a:cubicBezTo>
                  <a:cubicBezTo>
                    <a:pt x="4897446" y="3154243"/>
                    <a:pt x="3801115" y="4064000"/>
                    <a:pt x="2448723" y="4064000"/>
                  </a:cubicBezTo>
                  <a:cubicBezTo>
                    <a:pt x="1096331" y="4064000"/>
                    <a:pt x="0" y="3154243"/>
                    <a:pt x="0" y="203200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92462" tIns="302768" rIns="1692462" bIns="3350768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b="1" kern="1200" dirty="0" err="1">
                  <a:latin typeface="Montserrat"/>
                </a:rPr>
                <a:t>Augumented</a:t>
              </a:r>
              <a:r>
                <a:rPr lang="de-DE" sz="1400" b="1" kern="1200" dirty="0">
                  <a:latin typeface="Montserrat"/>
                </a:rPr>
                <a:t> component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000" b="0" kern="1200" dirty="0" err="1">
                  <a:latin typeface="Montserrat" panose="00000500000000000000" pitchFamily="50" charset="0"/>
                </a:rPr>
                <a:t>Committed</a:t>
              </a:r>
              <a:r>
                <a:rPr lang="de-DE" sz="1000" b="0" kern="1200" dirty="0">
                  <a:latin typeface="Montserrat" panose="00000500000000000000" pitchFamily="50" charset="0"/>
                </a:rPr>
                <a:t> </a:t>
              </a:r>
              <a:r>
                <a:rPr lang="de-DE" sz="1000" b="0" kern="1200" dirty="0" err="1">
                  <a:latin typeface="Montserrat" panose="00000500000000000000" pitchFamily="50" charset="0"/>
                </a:rPr>
                <a:t>volunteers</a:t>
              </a:r>
              <a:endParaRPr lang="de-DE" sz="1000" b="0" kern="1200" dirty="0">
                <a:latin typeface="Montserrat" panose="00000500000000000000" pitchFamily="50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000" kern="1200" dirty="0">
                  <a:latin typeface="Montserrat" panose="00000500000000000000" pitchFamily="50" charset="0"/>
                </a:rPr>
                <a:t>Hard-to-find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>
                  <a:latin typeface="Montserrat" panose="00000500000000000000" pitchFamily="50" charset="0"/>
                </a:rPr>
                <a:t>treatment options </a:t>
              </a:r>
              <a:endParaRPr lang="de-DE" sz="1000" b="0" kern="1200" dirty="0">
                <a:latin typeface="Montserrat" panose="00000500000000000000" pitchFamily="50" charset="0"/>
              </a:endParaRPr>
            </a:p>
          </p:txBody>
        </p:sp>
        <p:sp>
          <p:nvSpPr>
            <p:cNvPr id="6" name="Freihandform 5"/>
            <p:cNvSpPr/>
            <p:nvPr/>
          </p:nvSpPr>
          <p:spPr>
            <a:xfrm>
              <a:off x="2961017" y="1969315"/>
              <a:ext cx="4184542" cy="2804163"/>
            </a:xfrm>
            <a:custGeom>
              <a:avLst/>
              <a:gdLst>
                <a:gd name="connsiteX0" fmla="*/ 0 w 3048000"/>
                <a:gd name="connsiteY0" fmla="*/ 1425580 h 2851160"/>
                <a:gd name="connsiteX1" fmla="*/ 1524000 w 3048000"/>
                <a:gd name="connsiteY1" fmla="*/ 0 h 2851160"/>
                <a:gd name="connsiteX2" fmla="*/ 3048000 w 3048000"/>
                <a:gd name="connsiteY2" fmla="*/ 1425580 h 2851160"/>
                <a:gd name="connsiteX3" fmla="*/ 1524000 w 3048000"/>
                <a:gd name="connsiteY3" fmla="*/ 2851160 h 2851160"/>
                <a:gd name="connsiteX4" fmla="*/ 0 w 3048000"/>
                <a:gd name="connsiteY4" fmla="*/ 1425580 h 2851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000" h="2851160">
                  <a:moveTo>
                    <a:pt x="0" y="1425580"/>
                  </a:moveTo>
                  <a:cubicBezTo>
                    <a:pt x="0" y="638254"/>
                    <a:pt x="682318" y="0"/>
                    <a:pt x="1524000" y="0"/>
                  </a:cubicBezTo>
                  <a:cubicBezTo>
                    <a:pt x="2365682" y="0"/>
                    <a:pt x="3048000" y="638254"/>
                    <a:pt x="3048000" y="1425580"/>
                  </a:cubicBezTo>
                  <a:cubicBezTo>
                    <a:pt x="3048000" y="2212906"/>
                    <a:pt x="2365682" y="2851160"/>
                    <a:pt x="1524000" y="2851160"/>
                  </a:cubicBezTo>
                  <a:cubicBezTo>
                    <a:pt x="682318" y="2851160"/>
                    <a:pt x="0" y="2212906"/>
                    <a:pt x="0" y="1425580"/>
                  </a:cubicBezTo>
                  <a:close/>
                </a:path>
              </a:pathLst>
            </a:custGeom>
            <a:solidFill>
              <a:srgbClr val="0C3B8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4936" tIns="249318" rIns="884936" bIns="220949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000" b="0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kern="1200" dirty="0">
                <a:latin typeface="Montserrat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400" b="1" kern="1200" dirty="0">
                  <a:solidFill>
                    <a:srgbClr val="FFC000"/>
                  </a:solidFill>
                  <a:latin typeface="Montserrat"/>
                </a:rPr>
                <a:t>Hmotná zložka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>
                  <a:solidFill>
                    <a:schemeClr val="bg1"/>
                  </a:solidFill>
                  <a:latin typeface="Montserrat" panose="00000500000000000000" pitchFamily="50" charset="0"/>
                </a:rPr>
                <a:t>…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0" kern="1200" dirty="0">
                  <a:solidFill>
                    <a:schemeClr val="bg1"/>
                  </a:solidFill>
                  <a:latin typeface="Montserrat" panose="00000500000000000000" pitchFamily="50" charset="0"/>
                </a:rPr>
                <a:t>…</a:t>
              </a:r>
              <a:endParaRPr lang="de-DE" sz="1000" b="0" kern="1200" dirty="0">
                <a:solidFill>
                  <a:schemeClr val="bg1"/>
                </a:solidFill>
                <a:latin typeface="Montserrat" panose="00000500000000000000" pitchFamily="50" charset="0"/>
              </a:endParaRPr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4066793" y="1953259"/>
              <a:ext cx="2032000" cy="1743085"/>
            </a:xfrm>
            <a:custGeom>
              <a:avLst/>
              <a:gdLst>
                <a:gd name="connsiteX0" fmla="*/ 0 w 2032000"/>
                <a:gd name="connsiteY0" fmla="*/ 842213 h 1684426"/>
                <a:gd name="connsiteX1" fmla="*/ 1016000 w 2032000"/>
                <a:gd name="connsiteY1" fmla="*/ 0 h 1684426"/>
                <a:gd name="connsiteX2" fmla="*/ 2032000 w 2032000"/>
                <a:gd name="connsiteY2" fmla="*/ 842213 h 1684426"/>
                <a:gd name="connsiteX3" fmla="*/ 1016000 w 2032000"/>
                <a:gd name="connsiteY3" fmla="*/ 1684426 h 1684426"/>
                <a:gd name="connsiteX4" fmla="*/ 0 w 2032000"/>
                <a:gd name="connsiteY4" fmla="*/ 842213 h 1684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2000" h="1684426">
                  <a:moveTo>
                    <a:pt x="0" y="842213"/>
                  </a:moveTo>
                  <a:cubicBezTo>
                    <a:pt x="0" y="377072"/>
                    <a:pt x="454879" y="0"/>
                    <a:pt x="1016000" y="0"/>
                  </a:cubicBezTo>
                  <a:cubicBezTo>
                    <a:pt x="1577121" y="0"/>
                    <a:pt x="2032000" y="377072"/>
                    <a:pt x="2032000" y="842213"/>
                  </a:cubicBezTo>
                  <a:cubicBezTo>
                    <a:pt x="2032000" y="1307354"/>
                    <a:pt x="1577121" y="1684426"/>
                    <a:pt x="1016000" y="1684426"/>
                  </a:cubicBezTo>
                  <a:cubicBezTo>
                    <a:pt x="454879" y="1684426"/>
                    <a:pt x="0" y="1307354"/>
                    <a:pt x="0" y="842213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97147" tIns="520675" rIns="397149" bIns="520674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400" b="1" kern="1200" dirty="0">
                  <a:solidFill>
                    <a:srgbClr val="FFC000"/>
                  </a:solidFill>
                  <a:latin typeface="Montserrat"/>
                </a:rPr>
                <a:t>Základná zložka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AT" sz="1000" dirty="0">
                  <a:solidFill>
                    <a:schemeClr val="bg1"/>
                  </a:solidFill>
                  <a:latin typeface="Montserrat" panose="00000500000000000000" pitchFamily="50" charset="0"/>
                </a:rPr>
                <a:t>…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AT" sz="1000" kern="1200" dirty="0">
                  <a:solidFill>
                    <a:schemeClr val="bg1"/>
                  </a:solidFill>
                  <a:latin typeface="Montserrat" panose="00000500000000000000" pitchFamily="50" charset="0"/>
                </a:rPr>
                <a:t>…</a:t>
              </a:r>
              <a:endParaRPr lang="de-DE" sz="1000" kern="1200" dirty="0">
                <a:solidFill>
                  <a:schemeClr val="bg1"/>
                </a:solidFill>
                <a:latin typeface="Montserrat" panose="00000500000000000000" pitchFamily="50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000" b="0" kern="1200" dirty="0">
                <a:latin typeface="Montserrat"/>
              </a:endParaRPr>
            </a:p>
          </p:txBody>
        </p:sp>
      </p:grpSp>
      <p:sp>
        <p:nvSpPr>
          <p:cNvPr id="8" name="Rechteck 7"/>
          <p:cNvSpPr/>
          <p:nvPr/>
        </p:nvSpPr>
        <p:spPr>
          <a:xfrm>
            <a:off x="2422035" y="4945014"/>
            <a:ext cx="4572000" cy="63863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k-SK" sz="1400" b="1" dirty="0">
                <a:solidFill>
                  <a:srgbClr val="FFC000"/>
                </a:solidFill>
                <a:latin typeface="Montserrat"/>
              </a:rPr>
              <a:t>Rozšírená </a:t>
            </a:r>
            <a:r>
              <a:rPr lang="en-GB" sz="1400" b="1" dirty="0">
                <a:solidFill>
                  <a:srgbClr val="FFC000"/>
                </a:solidFill>
                <a:latin typeface="Montserrat"/>
              </a:rPr>
              <a:t>z</a:t>
            </a:r>
            <a:r>
              <a:rPr lang="sk-SK" sz="1400" b="1" dirty="0" err="1">
                <a:solidFill>
                  <a:srgbClr val="FFC000"/>
                </a:solidFill>
                <a:latin typeface="Montserrat"/>
              </a:rPr>
              <a:t>ložka</a:t>
            </a:r>
            <a:endParaRPr lang="sk-SK" sz="1400" b="1" dirty="0">
              <a:solidFill>
                <a:srgbClr val="FFC000"/>
              </a:solidFill>
              <a:latin typeface="Montserrat"/>
            </a:endParaRP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</a:pPr>
            <a:r>
              <a:rPr lang="en-US" sz="1000" dirty="0">
                <a:solidFill>
                  <a:schemeClr val="bg1"/>
                </a:solidFill>
                <a:latin typeface="Montserrat" panose="00000500000000000000" pitchFamily="50" charset="0"/>
              </a:rPr>
              <a:t>…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</a:pPr>
            <a:r>
              <a:rPr lang="en-US" sz="1000" dirty="0">
                <a:solidFill>
                  <a:schemeClr val="bg1"/>
                </a:solidFill>
                <a:latin typeface="Montserrat" panose="00000500000000000000" pitchFamily="50" charset="0"/>
              </a:rPr>
              <a:t>…</a:t>
            </a:r>
            <a:endParaRPr lang="de-DE" sz="10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11" name="Titel 4"/>
          <p:cNvSpPr>
            <a:spLocks noGrp="1"/>
          </p:cNvSpPr>
          <p:nvPr>
            <p:ph type="title"/>
          </p:nvPr>
        </p:nvSpPr>
        <p:spPr>
          <a:xfrm>
            <a:off x="462408" y="167640"/>
            <a:ext cx="6646730" cy="1084586"/>
          </a:xfrm>
        </p:spPr>
        <p:txBody>
          <a:bodyPr/>
          <a:lstStyle/>
          <a:p>
            <a:r>
              <a:rPr lang="sk-SK" i="1" dirty="0"/>
              <a:t>Môj projekt: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>Marketing (Produkt</a:t>
            </a:r>
            <a:r>
              <a:rPr lang="en-GB" noProof="0" dirty="0"/>
              <a:t>)</a:t>
            </a:r>
            <a:endParaRPr lang="en-GB" sz="2000" noProof="0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2062" y="289924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4300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/>
          <a:lstStyle/>
          <a:p>
            <a:pPr marL="0" indent="0">
              <a:buNone/>
            </a:pPr>
            <a:r>
              <a:rPr lang="sk-SK" b="1" dirty="0">
                <a:latin typeface="Montserrat Light" panose="00000400000000000000" pitchFamily="50" charset="0"/>
              </a:rPr>
              <a:t>Kontaktné body zákazníka</a:t>
            </a:r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/>
          </p:nvPr>
        </p:nvGraphicFramePr>
        <p:xfrm>
          <a:off x="1270861" y="2580468"/>
          <a:ext cx="6602279" cy="2781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5068">
                  <a:extLst>
                    <a:ext uri="{9D8B030D-6E8A-4147-A177-3AD203B41FA5}">
                      <a16:colId xmlns:a16="http://schemas.microsoft.com/office/drawing/2014/main" val="2738503447"/>
                    </a:ext>
                  </a:extLst>
                </a:gridCol>
                <a:gridCol w="1754049">
                  <a:extLst>
                    <a:ext uri="{9D8B030D-6E8A-4147-A177-3AD203B41FA5}">
                      <a16:colId xmlns:a16="http://schemas.microsoft.com/office/drawing/2014/main" val="2545910141"/>
                    </a:ext>
                  </a:extLst>
                </a:gridCol>
                <a:gridCol w="1758422">
                  <a:extLst>
                    <a:ext uri="{9D8B030D-6E8A-4147-A177-3AD203B41FA5}">
                      <a16:colId xmlns:a16="http://schemas.microsoft.com/office/drawing/2014/main" val="340141636"/>
                    </a:ext>
                  </a:extLst>
                </a:gridCol>
                <a:gridCol w="1644740">
                  <a:extLst>
                    <a:ext uri="{9D8B030D-6E8A-4147-A177-3AD203B41FA5}">
                      <a16:colId xmlns:a16="http://schemas.microsoft.com/office/drawing/2014/main" val="2949075840"/>
                    </a:ext>
                  </a:extLst>
                </a:gridCol>
              </a:tblGrid>
              <a:tr h="471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100" dirty="0">
                          <a:effectLst/>
                          <a:latin typeface="Montserrat" panose="00000500000000000000" pitchFamily="50" charset="0"/>
                        </a:rPr>
                        <a:t> 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Pred kúpou</a:t>
                      </a:r>
                      <a:endParaRPr lang="sk-SK" sz="1400" noProof="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Počas nákupu</a:t>
                      </a:r>
                      <a:endParaRPr lang="sk-SK" sz="1400" noProof="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100" dirty="0">
                          <a:effectLst/>
                          <a:latin typeface="Montserrat" panose="00000500000000000000" pitchFamily="50" charset="0"/>
                        </a:rPr>
                        <a:t>Po </a:t>
                      </a: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zakúpení</a:t>
                      </a:r>
                      <a:endParaRPr lang="sk-SK" sz="1400" noProof="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50319"/>
                  </a:ext>
                </a:extLst>
              </a:tr>
              <a:tr h="1208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sk-SK" sz="1100" noProof="0">
                          <a:effectLst/>
                          <a:latin typeface="Montserrat" panose="00000500000000000000" pitchFamily="50" charset="0"/>
                        </a:rPr>
                        <a:t>Priamo</a:t>
                      </a:r>
                      <a:endParaRPr lang="sk-SK" sz="1400" noProof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50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e-AT" sz="1050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e-AT" sz="1050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50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e-AT" sz="1050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e-AT" sz="1050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50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7255990"/>
                  </a:ext>
                </a:extLst>
              </a:tr>
              <a:tr h="11019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Nepriamo</a:t>
                      </a:r>
                      <a:endParaRPr lang="sk-SK" sz="1400" noProof="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e-AT" sz="1050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50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50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50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5175744"/>
                  </a:ext>
                </a:extLst>
              </a:tr>
            </a:tbl>
          </a:graphicData>
        </a:graphic>
      </p:graphicFrame>
      <p:sp>
        <p:nvSpPr>
          <p:cNvPr id="6" name="Titel 4"/>
          <p:cNvSpPr>
            <a:spLocks noGrp="1"/>
          </p:cNvSpPr>
          <p:nvPr>
            <p:ph type="title"/>
          </p:nvPr>
        </p:nvSpPr>
        <p:spPr>
          <a:xfrm>
            <a:off x="462408" y="167640"/>
            <a:ext cx="6646730" cy="1084586"/>
          </a:xfrm>
        </p:spPr>
        <p:txBody>
          <a:bodyPr/>
          <a:lstStyle/>
          <a:p>
            <a:r>
              <a:rPr lang="sk-SK" i="1" dirty="0"/>
              <a:t>Môj projekt: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>Marketing (Miesto</a:t>
            </a:r>
            <a:r>
              <a:rPr lang="en-GB" noProof="0" dirty="0"/>
              <a:t>)</a:t>
            </a:r>
            <a:endParaRPr lang="en-GB" sz="2000" noProof="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9913" y="235680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25353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/>
          <a:lstStyle/>
          <a:p>
            <a:pPr marL="0" indent="0">
              <a:buNone/>
            </a:pPr>
            <a:r>
              <a:rPr lang="sk-SK" b="1" dirty="0">
                <a:latin typeface="Montserrat Light" panose="00000400000000000000" pitchFamily="50" charset="0"/>
              </a:rPr>
              <a:t>Plán marketingovej činnosti</a:t>
            </a:r>
          </a:p>
          <a:p>
            <a:endParaRPr lang="en-GB" noProof="0" dirty="0">
              <a:latin typeface="Montserrat" panose="00000500000000000000" pitchFamily="50" charset="0"/>
            </a:endParaRPr>
          </a:p>
          <a:p>
            <a:endParaRPr lang="en-GB" noProof="0" dirty="0">
              <a:latin typeface="Montserrat" panose="000005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/>
          </p:nvPr>
        </p:nvGraphicFramePr>
        <p:xfrm>
          <a:off x="462019" y="2270802"/>
          <a:ext cx="8175356" cy="3310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708">
                  <a:extLst>
                    <a:ext uri="{9D8B030D-6E8A-4147-A177-3AD203B41FA5}">
                      <a16:colId xmlns:a16="http://schemas.microsoft.com/office/drawing/2014/main" val="572838887"/>
                    </a:ext>
                  </a:extLst>
                </a:gridCol>
                <a:gridCol w="1875295">
                  <a:extLst>
                    <a:ext uri="{9D8B030D-6E8A-4147-A177-3AD203B41FA5}">
                      <a16:colId xmlns:a16="http://schemas.microsoft.com/office/drawing/2014/main" val="3933245689"/>
                    </a:ext>
                  </a:extLst>
                </a:gridCol>
                <a:gridCol w="1921790">
                  <a:extLst>
                    <a:ext uri="{9D8B030D-6E8A-4147-A177-3AD203B41FA5}">
                      <a16:colId xmlns:a16="http://schemas.microsoft.com/office/drawing/2014/main" val="3707917659"/>
                    </a:ext>
                  </a:extLst>
                </a:gridCol>
                <a:gridCol w="1712563">
                  <a:extLst>
                    <a:ext uri="{9D8B030D-6E8A-4147-A177-3AD203B41FA5}">
                      <a16:colId xmlns:a16="http://schemas.microsoft.com/office/drawing/2014/main" val="2744279383"/>
                    </a:ext>
                  </a:extLst>
                </a:gridCol>
              </a:tblGrid>
              <a:tr h="6101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Marketingové aktivity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Míľniky</a:t>
                      </a:r>
                      <a:endParaRPr lang="sk-SK" sz="1100" noProof="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Zodpovedná osoba</a:t>
                      </a:r>
                      <a:endParaRPr lang="sk-SK" sz="1100" noProof="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Dátum predpokladaného dokončenia</a:t>
                      </a:r>
                      <a:endParaRPr lang="sk-SK" sz="1100" noProof="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sk-SK" sz="1100" noProof="0" dirty="0">
                          <a:effectLst/>
                          <a:latin typeface="Montserrat" panose="00000500000000000000" pitchFamily="50" charset="0"/>
                        </a:rPr>
                        <a:t>Náklady</a:t>
                      </a:r>
                      <a:r>
                        <a:rPr lang="en-US" sz="1100" dirty="0">
                          <a:effectLst/>
                          <a:latin typeface="Montserrat" panose="00000500000000000000" pitchFamily="50" charset="0"/>
                        </a:rPr>
                        <a:t> (€)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50709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AT" sz="900" i="1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03263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AT" sz="900" i="1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371601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AT" sz="900" i="1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848702"/>
                  </a:ext>
                </a:extLst>
              </a:tr>
            </a:tbl>
          </a:graphicData>
        </a:graphic>
      </p:graphicFrame>
      <p:sp>
        <p:nvSpPr>
          <p:cNvPr id="6" name="Titel 4"/>
          <p:cNvSpPr>
            <a:spLocks noGrp="1"/>
          </p:cNvSpPr>
          <p:nvPr>
            <p:ph type="title"/>
          </p:nvPr>
        </p:nvSpPr>
        <p:spPr>
          <a:xfrm>
            <a:off x="462408" y="167640"/>
            <a:ext cx="6646730" cy="1084586"/>
          </a:xfrm>
        </p:spPr>
        <p:txBody>
          <a:bodyPr/>
          <a:lstStyle/>
          <a:p>
            <a:r>
              <a:rPr lang="sk-SK" i="1" dirty="0"/>
              <a:t>Môj projekt: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>Marketing (Propagácia</a:t>
            </a:r>
            <a:r>
              <a:rPr lang="en-GB" noProof="0" dirty="0"/>
              <a:t>)</a:t>
            </a:r>
            <a:endParaRPr lang="en-GB" sz="2000" noProof="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4571" y="289924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032313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7D6B3F-5577-476F-86B7-640F22A7303E}">
  <ds:schemaRefs>
    <ds:schemaRef ds:uri="1a8d9a65-8471-4209-a900-f8e11db75e0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dde413db-0745-4f3a-8dca-564dc7ff6f7d"/>
    <ds:schemaRef ds:uri="08b0a3ee-3d2a-451c-9a1a-7e5d5b0c9c7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623</Words>
  <Application>Microsoft Office PowerPoint</Application>
  <PresentationFormat>Bildschirmpräsentation (4:3)</PresentationFormat>
  <Paragraphs>183</Paragraphs>
  <Slides>8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9" baseType="lpstr">
      <vt:lpstr>Arial</vt:lpstr>
      <vt:lpstr>Calibri</vt:lpstr>
      <vt:lpstr>Cambria</vt:lpstr>
      <vt:lpstr>Georgia</vt:lpstr>
      <vt:lpstr>Montserrat</vt:lpstr>
      <vt:lpstr>Montserrat Light</vt:lpstr>
      <vt:lpstr>Symbol</vt:lpstr>
      <vt:lpstr>Times New Roman</vt:lpstr>
      <vt:lpstr>Verdana</vt:lpstr>
      <vt:lpstr>Wingdings</vt:lpstr>
      <vt:lpstr>WU 4:3</vt:lpstr>
      <vt:lpstr>Trh Zhrnutie</vt:lpstr>
      <vt:lpstr>Marketing Produkt (Product)</vt:lpstr>
      <vt:lpstr>Marketing Miesto (Place)</vt:lpstr>
      <vt:lpstr>Marketing Propagácia (Promotion)</vt:lpstr>
      <vt:lpstr>Môj projekt: Marketing (Zhrnutie)</vt:lpstr>
      <vt:lpstr>Môj projekt: Marketing (Produkt)</vt:lpstr>
      <vt:lpstr>Môj projekt: Marketing (Miesto)</vt:lpstr>
      <vt:lpstr>Môj projekt: Marketing (Propagácia)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2021-06-22T14:03:38Z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