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Servicii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impact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o-RO" b="1" dirty="0">
                <a:latin typeface="Montserrat Light" panose="00000400000000000000" pitchFamily="2" charset="0"/>
              </a:rPr>
              <a:t>Î</a:t>
            </a:r>
            <a:r>
              <a:rPr lang="en-GB" b="1" noProof="0" dirty="0" err="1">
                <a:latin typeface="Montserrat Light" panose="00000400000000000000" pitchFamily="2" charset="0"/>
              </a:rPr>
              <a:t>ntreb</a:t>
            </a:r>
            <a:r>
              <a:rPr lang="ro-RO" b="1" noProof="0" dirty="0">
                <a:latin typeface="Montserrat Light" panose="00000400000000000000" pitchFamily="2" charset="0"/>
              </a:rPr>
              <a:t>ă</a:t>
            </a:r>
            <a:r>
              <a:rPr lang="en-GB" b="1" noProof="0" dirty="0" err="1">
                <a:latin typeface="Montserrat Light" panose="00000400000000000000" pitchFamily="2" charset="0"/>
              </a:rPr>
              <a:t>ri</a:t>
            </a:r>
            <a:r>
              <a:rPr lang="en-GB" b="1" noProof="0" dirty="0">
                <a:latin typeface="Montserrat Light" panose="00000400000000000000" pitchFamily="2" charset="0"/>
              </a:rPr>
              <a:t> </a:t>
            </a:r>
            <a:r>
              <a:rPr lang="en-GB" b="1" noProof="0" dirty="0" err="1">
                <a:latin typeface="Montserrat Light" panose="00000400000000000000" pitchFamily="2" charset="0"/>
              </a:rPr>
              <a:t>orientative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Ce servicii concrete sunt oferite? Ce activități veți desfășura?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</a:t>
            </a:r>
            <a:r>
              <a:rPr lang="en-US" dirty="0">
                <a:latin typeface="Montserrat Light" panose="00000400000000000000" pitchFamily="2" charset="0"/>
              </a:rPr>
              <a:t>are </a:t>
            </a:r>
            <a:r>
              <a:rPr lang="vi-VN" dirty="0">
                <a:latin typeface="Montserrat Light" panose="00000400000000000000" pitchFamily="2" charset="0"/>
              </a:rPr>
              <a:t>sunt stakeholder</a:t>
            </a:r>
            <a:r>
              <a:rPr lang="en-US" dirty="0">
                <a:latin typeface="Montserrat Light" panose="00000400000000000000" pitchFamily="2" charset="0"/>
              </a:rPr>
              <a:t>ii</a:t>
            </a:r>
            <a:r>
              <a:rPr lang="vi-VN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Ce fel de impact au activitățile dvs. asupra vieții stakeholder</a:t>
            </a:r>
            <a:r>
              <a:rPr lang="en-US" dirty="0" err="1">
                <a:latin typeface="Montserrat Light" panose="00000400000000000000" pitchFamily="2" charset="0"/>
              </a:rPr>
              <a:t>ilor</a:t>
            </a:r>
            <a:r>
              <a:rPr lang="vi-VN" dirty="0">
                <a:latin typeface="Montserrat Light" panose="00000400000000000000" pitchFamily="2" charset="0"/>
              </a:rPr>
              <a:t>?</a:t>
            </a:r>
            <a:endParaRPr lang="en-US" dirty="0">
              <a:latin typeface="Montserrat Light" panose="00000400000000000000" pitchFamily="2" charset="0"/>
            </a:endParaRPr>
          </a:p>
          <a:p>
            <a:pPr marL="266689" lvl="1" indent="0">
              <a:buNone/>
            </a:pPr>
            <a:endParaRPr lang="en-GB" noProof="0" dirty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2524685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Servicii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impact</a:t>
            </a:r>
            <a:endParaRPr lang="en-GB" noProof="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30" y="2560612"/>
            <a:ext cx="8516850" cy="780356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4788024" y="3496716"/>
            <a:ext cx="1872208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 err="1">
                <a:latin typeface="Montserrat" pitchFamily="50" charset="0"/>
              </a:rPr>
              <a:t>Câte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fr-FR" sz="1400" dirty="0" err="1">
                <a:latin typeface="Montserrat" pitchFamily="50" charset="0"/>
              </a:rPr>
              <a:t>activități</a:t>
            </a:r>
            <a:r>
              <a:rPr lang="fr-FR" sz="1400" dirty="0">
                <a:latin typeface="Montserrat" pitchFamily="50" charset="0"/>
              </a:rPr>
              <a:t> au </a:t>
            </a:r>
            <a:r>
              <a:rPr lang="fr-FR" sz="1400" dirty="0" err="1">
                <a:latin typeface="Montserrat" pitchFamily="50" charset="0"/>
              </a:rPr>
              <a:t>fost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fr-FR" sz="1400" dirty="0" err="1">
                <a:latin typeface="Montserrat" pitchFamily="50" charset="0"/>
              </a:rPr>
              <a:t>desfășurate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fr-FR" sz="1400" dirty="0" err="1">
                <a:latin typeface="Montserrat" pitchFamily="50" charset="0"/>
              </a:rPr>
              <a:t>sau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fr-FR" sz="1400" dirty="0" err="1">
                <a:latin typeface="Montserrat" pitchFamily="50" charset="0"/>
              </a:rPr>
              <a:t>câte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fr-FR" sz="1400" dirty="0" err="1">
                <a:latin typeface="Montserrat" pitchFamily="50" charset="0"/>
              </a:rPr>
              <a:t>produse</a:t>
            </a:r>
            <a:r>
              <a:rPr lang="fr-FR" sz="1400" dirty="0">
                <a:latin typeface="Montserrat" pitchFamily="50" charset="0"/>
              </a:rPr>
              <a:t> au </a:t>
            </a:r>
            <a:r>
              <a:rPr lang="fr-FR" sz="1400" dirty="0" err="1">
                <a:latin typeface="Montserrat" pitchFamily="50" charset="0"/>
              </a:rPr>
              <a:t>fost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fr-FR" sz="1400" dirty="0" err="1">
                <a:latin typeface="Montserrat" pitchFamily="50" charset="0"/>
              </a:rPr>
              <a:t>vândute</a:t>
            </a:r>
            <a:r>
              <a:rPr lang="fr-FR" sz="1400" dirty="0">
                <a:latin typeface="Montserrat" pitchFamily="50" charset="0"/>
              </a:rPr>
              <a:t>? </a:t>
            </a:r>
            <a:r>
              <a:rPr lang="fr-FR" sz="1400" dirty="0" err="1">
                <a:latin typeface="Montserrat" pitchFamily="50" charset="0"/>
              </a:rPr>
              <a:t>Câți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fr-FR" sz="1400" dirty="0" err="1">
                <a:latin typeface="Montserrat" pitchFamily="50" charset="0"/>
              </a:rPr>
              <a:t>oameni</a:t>
            </a:r>
            <a:r>
              <a:rPr lang="fr-FR" sz="1400" dirty="0">
                <a:latin typeface="Montserrat" pitchFamily="50" charset="0"/>
              </a:rPr>
              <a:t> au </a:t>
            </a:r>
            <a:r>
              <a:rPr lang="fr-FR" sz="1400" dirty="0" err="1">
                <a:latin typeface="Montserrat" pitchFamily="50" charset="0"/>
              </a:rPr>
              <a:t>participat</a:t>
            </a:r>
            <a:r>
              <a:rPr lang="fr-FR" sz="1400" dirty="0">
                <a:latin typeface="Montserrat" pitchFamily="50" charset="0"/>
              </a:rPr>
              <a:t> la </a:t>
            </a:r>
            <a:r>
              <a:rPr lang="fr-FR" sz="1400" dirty="0" err="1">
                <a:latin typeface="Montserrat" pitchFamily="50" charset="0"/>
              </a:rPr>
              <a:t>activități</a:t>
            </a:r>
            <a:r>
              <a:rPr lang="fr-FR" sz="1400" dirty="0">
                <a:latin typeface="Montserrat" pitchFamily="50" charset="0"/>
              </a:rPr>
              <a:t>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1400" dirty="0">
                <a:latin typeface="Montserrat" pitchFamily="50" charset="0"/>
              </a:rPr>
              <a:t>Ce resurse investește </a:t>
            </a:r>
            <a:r>
              <a:rPr lang="en-US" sz="1400" dirty="0" err="1">
                <a:latin typeface="Montserrat" pitchFamily="50" charset="0"/>
              </a:rPr>
              <a:t>stakeholderul</a:t>
            </a:r>
            <a:r>
              <a:rPr lang="en-US" sz="1400" dirty="0">
                <a:latin typeface="Montserrat" pitchFamily="50" charset="0"/>
              </a:rPr>
              <a:t> </a:t>
            </a:r>
            <a:r>
              <a:rPr lang="vi-VN" sz="1400" dirty="0">
                <a:latin typeface="Montserrat" pitchFamily="50" charset="0"/>
              </a:rPr>
              <a:t>în proiect?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Montserrat" pitchFamily="50" charset="0"/>
              </a:rPr>
              <a:t>Ce </a:t>
            </a:r>
            <a:r>
              <a:rPr lang="fr-FR" sz="1400" dirty="0" err="1">
                <a:latin typeface="Montserrat" pitchFamily="50" charset="0"/>
              </a:rPr>
              <a:t>activități</a:t>
            </a:r>
            <a:r>
              <a:rPr lang="fr-FR" sz="1400" dirty="0">
                <a:latin typeface="Montserrat" pitchFamily="50" charset="0"/>
              </a:rPr>
              <a:t> au impact </a:t>
            </a:r>
            <a:r>
              <a:rPr lang="fr-FR" sz="1400" dirty="0" err="1">
                <a:latin typeface="Montserrat" pitchFamily="50" charset="0"/>
              </a:rPr>
              <a:t>asupra</a:t>
            </a:r>
            <a:r>
              <a:rPr lang="fr-FR" sz="1400" dirty="0">
                <a:latin typeface="Montserrat" pitchFamily="50" charset="0"/>
              </a:rPr>
              <a:t> </a:t>
            </a:r>
            <a:r>
              <a:rPr lang="en-US" sz="1400" dirty="0" err="1">
                <a:latin typeface="Montserrat" pitchFamily="50" charset="0"/>
              </a:rPr>
              <a:t>stakeholderului</a:t>
            </a:r>
            <a:r>
              <a:rPr lang="en-US" sz="1400" dirty="0">
                <a:latin typeface="Montserrat" pitchFamily="50" charset="0"/>
              </a:rPr>
              <a:t>?</a:t>
            </a: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vi-VN" sz="1400" dirty="0">
                <a:latin typeface="Montserrat" pitchFamily="50" charset="0"/>
              </a:rPr>
              <a:t>Ce fel de impact au activitățile dvs. asupra vieții </a:t>
            </a:r>
            <a:r>
              <a:rPr lang="en-GB" sz="1400" dirty="0" err="1">
                <a:latin typeface="Montserrat" pitchFamily="50" charset="0"/>
              </a:rPr>
              <a:t>stakeholderului</a:t>
            </a:r>
            <a:r>
              <a:rPr lang="en-GB" sz="1400" dirty="0">
                <a:latin typeface="Montserrat" pitchFamily="50" charset="0"/>
              </a:rPr>
              <a:t>?</a:t>
            </a: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162576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vi-VN" sz="1600" b="1" dirty="0">
                <a:latin typeface="Montserrat Light" panose="00000400000000000000" pitchFamily="2" charset="0"/>
              </a:rPr>
              <a:t>Lanțul valorii de impact</a:t>
            </a:r>
          </a:p>
          <a:p>
            <a:pPr>
              <a:spcBef>
                <a:spcPts val="1200"/>
              </a:spcBef>
            </a:pPr>
            <a:r>
              <a:rPr lang="en-US" sz="1600" b="1" dirty="0">
                <a:latin typeface="Montserrat Light" panose="00000400000000000000" pitchFamily="2" charset="0"/>
              </a:rPr>
              <a:t>S</a:t>
            </a:r>
            <a:r>
              <a:rPr lang="vi-VN" sz="1600" b="1" dirty="0">
                <a:latin typeface="Montserrat Light" panose="00000400000000000000" pitchFamily="2" charset="0"/>
              </a:rPr>
              <a:t>takeholder</a:t>
            </a:r>
            <a:r>
              <a:rPr lang="en-US" sz="1600" b="1" dirty="0">
                <a:latin typeface="Montserrat Light" panose="00000400000000000000" pitchFamily="2" charset="0"/>
              </a:rPr>
              <a:t> </a:t>
            </a:r>
            <a:r>
              <a:rPr lang="vi-VN" sz="1600" b="1" dirty="0">
                <a:latin typeface="Montserrat Light" panose="00000400000000000000" pitchFamily="2" charset="0"/>
              </a:rPr>
              <a:t>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697313" y="2738424"/>
            <a:ext cx="1224547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Intrare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1" name="TextBox 2"/>
          <p:cNvSpPr txBox="1"/>
          <p:nvPr/>
        </p:nvSpPr>
        <p:spPr>
          <a:xfrm>
            <a:off x="2815914" y="2743438"/>
            <a:ext cx="1525033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Activit</a:t>
            </a:r>
            <a:r>
              <a:rPr lang="ro-RO" b="1" dirty="0">
                <a:solidFill>
                  <a:schemeClr val="bg1"/>
                </a:solidFill>
                <a:latin typeface="Montserrat" panose="00000500000000000000" pitchFamily="2" charset="0"/>
              </a:rPr>
              <a:t>ăţ</a:t>
            </a:r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i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35001" y="2727630"/>
            <a:ext cx="1111120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Ie</a:t>
            </a:r>
            <a:r>
              <a:rPr lang="ro-RO" b="1" dirty="0">
                <a:solidFill>
                  <a:schemeClr val="bg1"/>
                </a:solidFill>
                <a:latin typeface="Montserrat" panose="00000500000000000000" pitchFamily="2" charset="0"/>
              </a:rPr>
              <a:t>ş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ire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3" name="TextBox 12"/>
          <p:cNvSpPr txBox="1"/>
          <p:nvPr/>
        </p:nvSpPr>
        <p:spPr>
          <a:xfrm>
            <a:off x="7335527" y="2727630"/>
            <a:ext cx="1457864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Rezultat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5628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err="1"/>
              <a:t>Proiectul</a:t>
            </a:r>
            <a:r>
              <a:rPr lang="en-GB" i="1" noProof="0" dirty="0"/>
              <a:t> meu: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Servicii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impact</a:t>
            </a:r>
            <a:endParaRPr lang="en-GB" noProof="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30" y="2560612"/>
            <a:ext cx="8516850" cy="780356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4788024" y="3496716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1520" y="3496716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  <a:cs typeface="+mn-cs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162576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vi-VN" sz="1600" b="1" dirty="0">
                <a:latin typeface="Montserrat Light" panose="00000400000000000000" pitchFamily="2" charset="0"/>
              </a:rPr>
              <a:t>Lanțul valorii de impact</a:t>
            </a:r>
          </a:p>
          <a:p>
            <a:pPr>
              <a:spcBef>
                <a:spcPts val="1200"/>
              </a:spcBef>
            </a:pPr>
            <a:r>
              <a:rPr lang="en-US" sz="1600" b="1" dirty="0">
                <a:latin typeface="Montserrat Light" panose="00000400000000000000" pitchFamily="2" charset="0"/>
              </a:rPr>
              <a:t>S</a:t>
            </a:r>
            <a:r>
              <a:rPr lang="vi-VN" sz="1600" b="1" dirty="0">
                <a:latin typeface="Montserrat Light" panose="00000400000000000000" pitchFamily="2" charset="0"/>
              </a:rPr>
              <a:t>takeholder</a:t>
            </a:r>
            <a:r>
              <a:rPr lang="en-US" sz="1600" b="1" dirty="0">
                <a:latin typeface="Montserrat Light" panose="00000400000000000000" pitchFamily="2" charset="0"/>
              </a:rPr>
              <a:t> </a:t>
            </a:r>
            <a:r>
              <a:rPr lang="vi-VN" sz="1600" b="1" dirty="0">
                <a:latin typeface="Montserrat Light" panose="00000400000000000000" pitchFamily="2" charset="0"/>
              </a:rPr>
              <a:t>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662" y="289924"/>
            <a:ext cx="840017" cy="8400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7455" y="2782762"/>
            <a:ext cx="1525033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Activit</a:t>
            </a:r>
            <a:r>
              <a:rPr lang="ro-RO" b="1" dirty="0">
                <a:solidFill>
                  <a:schemeClr val="bg1"/>
                </a:solidFill>
                <a:latin typeface="Montserrat" panose="00000500000000000000" pitchFamily="2" charset="0"/>
              </a:rPr>
              <a:t>ăţ</a:t>
            </a:r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i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7313" y="2738424"/>
            <a:ext cx="1224547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Intrare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1894" y="2738424"/>
            <a:ext cx="1111120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Ie</a:t>
            </a:r>
            <a:r>
              <a:rPr lang="ro-RO" b="1" dirty="0">
                <a:solidFill>
                  <a:schemeClr val="bg1"/>
                </a:solidFill>
                <a:latin typeface="Montserrat" panose="00000500000000000000" pitchFamily="2" charset="0"/>
              </a:rPr>
              <a:t>ş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ire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2420" y="2738424"/>
            <a:ext cx="1457864" cy="424732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Rezultat</a:t>
            </a:r>
            <a:endParaRPr lang="ro-R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08466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137</Words>
  <Application>Microsoft Office PowerPoint</Application>
  <PresentationFormat>Bildschirmpräsentation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Servicii și impact</vt:lpstr>
      <vt:lpstr>Servicii și impact</vt:lpstr>
      <vt:lpstr>Proiectul meu: Servicii și impact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2021-07-07T10:50:26Z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