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1" r:id="rId5"/>
    <p:sldId id="382" r:id="rId6"/>
    <p:sldId id="383" r:id="rId7"/>
    <p:sldId id="384" r:id="rId8"/>
    <p:sldId id="385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407" y="1604074"/>
            <a:ext cx="7759644" cy="4533255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500"/>
              </a:spcAft>
              <a:buNone/>
            </a:pPr>
            <a:r>
              <a:rPr lang="sk-SK" sz="1500" b="1" dirty="0">
                <a:latin typeface="Montserrat Light" panose="00000400000000000000" pitchFamily="2" charset="0"/>
              </a:rPr>
              <a:t>Hlavné usmerňujúce otázky</a:t>
            </a:r>
            <a:endParaRPr lang="en-GB" sz="1500" b="1" noProof="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r>
              <a:rPr lang="sk-SK" sz="1500" noProof="0" dirty="0">
                <a:latin typeface="Montserrat Light" panose="00000400000000000000" pitchFamily="2" charset="0"/>
              </a:rPr>
              <a:t>Cieľová skupina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lvl="0"/>
            <a:r>
              <a:rPr lang="sk-SK" sz="1300" noProof="0" dirty="0">
                <a:latin typeface="Montserrat Light" panose="00000400000000000000" pitchFamily="2" charset="0"/>
              </a:rPr>
              <a:t>Kto je vaša cieľová skupina zákazníkov a ako sa správa</a:t>
            </a:r>
            <a:r>
              <a:rPr lang="en-GB" sz="1300" noProof="0" dirty="0">
                <a:latin typeface="Montserrat Light" panose="00000400000000000000" pitchFamily="2" charset="0"/>
              </a:rPr>
              <a:t>?</a:t>
            </a:r>
          </a:p>
          <a:p>
            <a:pPr lvl="0"/>
            <a:r>
              <a:rPr lang="sk-SK" sz="1300" noProof="0" dirty="0">
                <a:latin typeface="Montserrat Light" panose="00000400000000000000" pitchFamily="2" charset="0"/>
              </a:rPr>
              <a:t>Aké sú potreby vašich zákazníkov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noProof="0" dirty="0">
                <a:latin typeface="Montserrat Light" panose="00000400000000000000" pitchFamily="2" charset="0"/>
              </a:rPr>
              <a:t>Ako môžete uspokojiť tieto potreby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noProof="0" dirty="0">
                <a:latin typeface="Montserrat Light" panose="00000400000000000000" pitchFamily="2" charset="0"/>
              </a:rPr>
              <a:t>Existujú nejaké súčasné trendy, ktoré ich neskôr ovplyvnia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</a:p>
          <a:p>
            <a:pPr lvl="0">
              <a:spcAft>
                <a:spcPts val="1800"/>
              </a:spcAft>
            </a:pPr>
            <a:r>
              <a:rPr lang="sk-SK" sz="1300" noProof="0" dirty="0">
                <a:latin typeface="Montserrat Light" panose="00000400000000000000" pitchFamily="2" charset="0"/>
              </a:rPr>
              <a:t>Aká je veľkosť vašej (potenciálnej) zákazníckej základne z kvantitatívneho hľadiska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</a:p>
          <a:p>
            <a:pPr marL="0" indent="0">
              <a:buNone/>
            </a:pPr>
            <a:r>
              <a:rPr lang="sk-SK" sz="1500" noProof="0" dirty="0">
                <a:latin typeface="Montserrat Light" panose="00000400000000000000" pitchFamily="2" charset="0"/>
              </a:rPr>
              <a:t>Trh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lvl="0"/>
            <a:r>
              <a:rPr lang="sk-SK" sz="1300" noProof="0" dirty="0">
                <a:latin typeface="Montserrat Light" panose="00000400000000000000" pitchFamily="2" charset="0"/>
              </a:rPr>
              <a:t>Ako vyzerá trh s vašou službou alebo produktom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noProof="0" dirty="0">
                <a:latin typeface="Montserrat Light" panose="00000400000000000000" pitchFamily="2" charset="0"/>
              </a:rPr>
              <a:t>Čo je potrebné vziať do úvahy v rámci súčasného alebo nadchádzajúceho vývoja na trhu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noProof="0" dirty="0">
                <a:latin typeface="Montserrat Light" panose="00000400000000000000" pitchFamily="2" charset="0"/>
              </a:rPr>
              <a:t>Aký trhový </a:t>
            </a:r>
            <a:r>
              <a:rPr lang="sk-SK" sz="1300" dirty="0">
                <a:latin typeface="Montserrat Light" panose="00000400000000000000" pitchFamily="2" charset="0"/>
              </a:rPr>
              <a:t>rast</a:t>
            </a:r>
            <a:r>
              <a:rPr lang="sk-SK" sz="1300" noProof="0" dirty="0">
                <a:latin typeface="Montserrat Light" panose="00000400000000000000" pitchFamily="2" charset="0"/>
              </a:rPr>
              <a:t> </a:t>
            </a:r>
            <a:r>
              <a:rPr lang="en-GB" sz="1300" noProof="0" dirty="0">
                <a:latin typeface="Montserrat Light" panose="00000400000000000000" pitchFamily="2" charset="0"/>
              </a:rPr>
              <a:t>by bolo </a:t>
            </a:r>
            <a:r>
              <a:rPr lang="sk-SK" sz="1300" dirty="0">
                <a:latin typeface="Montserrat Light" panose="00000400000000000000" pitchFamily="2" charset="0"/>
              </a:rPr>
              <a:t>potenciálne možné dosiahnuť </a:t>
            </a:r>
            <a:r>
              <a:rPr lang="sk-SK" sz="1300" noProof="0" dirty="0">
                <a:latin typeface="Montserrat Light" panose="00000400000000000000" pitchFamily="2" charset="0"/>
              </a:rPr>
              <a:t>a </a:t>
            </a:r>
            <a:r>
              <a:rPr lang="sk-SK" sz="1300" dirty="0">
                <a:latin typeface="Montserrat Light" panose="00000400000000000000" pitchFamily="2" charset="0"/>
              </a:rPr>
              <a:t>kde vidíte svoje miesto na trhu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</a:p>
          <a:p>
            <a:pPr lvl="0"/>
            <a:r>
              <a:rPr lang="sk-SK" sz="1300" noProof="0" dirty="0">
                <a:latin typeface="Montserrat Light" panose="00000400000000000000" pitchFamily="2" charset="0"/>
              </a:rPr>
              <a:t>Kto sú vaši súčasní alebo budúci konkurenti a </a:t>
            </a:r>
            <a:r>
              <a:rPr lang="sk-SK" sz="1300" dirty="0">
                <a:latin typeface="Montserrat Light" panose="00000400000000000000" pitchFamily="2" charset="0"/>
              </a:rPr>
              <a:t>substitučné</a:t>
            </a:r>
            <a:r>
              <a:rPr lang="en-GB" sz="1300" noProof="0" dirty="0">
                <a:latin typeface="Montserrat Light" panose="00000400000000000000" pitchFamily="2" charset="0"/>
              </a:rPr>
              <a:t> </a:t>
            </a:r>
            <a:r>
              <a:rPr lang="sk-SK" sz="1300" dirty="0">
                <a:latin typeface="Montserrat Light" panose="00000400000000000000" pitchFamily="2" charset="0"/>
              </a:rPr>
              <a:t>služby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sk-SK" sz="1300" dirty="0">
                <a:latin typeface="Montserrat Light" panose="00000400000000000000" pitchFamily="2" charset="0"/>
              </a:rPr>
              <a:t>na trhu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noProof="0" dirty="0">
                <a:latin typeface="Montserrat Light" panose="00000400000000000000" pitchFamily="2" charset="0"/>
              </a:rPr>
              <a:t>Objavujú sa na </a:t>
            </a:r>
            <a:r>
              <a:rPr lang="sk-SK" sz="1300" dirty="0">
                <a:latin typeface="Montserrat Light" panose="00000400000000000000" pitchFamily="2" charset="0"/>
              </a:rPr>
              <a:t>trhu</a:t>
            </a:r>
            <a:r>
              <a:rPr lang="sk-SK" sz="1300" noProof="0" dirty="0">
                <a:latin typeface="Montserrat Light" panose="00000400000000000000" pitchFamily="2" charset="0"/>
              </a:rPr>
              <a:t> noví podnikatelia?</a:t>
            </a:r>
            <a:endParaRPr lang="en-GB" sz="1300" noProof="0" dirty="0">
              <a:latin typeface="Montserrat Light" panose="00000400000000000000" pitchFamily="2" charset="0"/>
            </a:endParaRPr>
          </a:p>
          <a:p>
            <a:pPr lvl="0">
              <a:spcAft>
                <a:spcPts val="1800"/>
              </a:spcAft>
            </a:pPr>
            <a:r>
              <a:rPr lang="sk-SK" sz="1300" noProof="0" dirty="0">
                <a:latin typeface="Montserrat Light" panose="00000400000000000000" pitchFamily="2" charset="0"/>
              </a:rPr>
              <a:t>Aký štatistický prieskum ste realizovali, aby ste lepšie zanalyzovali váš trh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</a:p>
          <a:p>
            <a:pPr marL="0" indent="0">
              <a:buNone/>
            </a:pPr>
            <a:r>
              <a:rPr lang="sk-SK" sz="1500" noProof="0" dirty="0">
                <a:latin typeface="Montserrat Light" panose="00000400000000000000" pitchFamily="2" charset="0"/>
              </a:rPr>
              <a:t>Jedinečná obchodná ponuka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r>
              <a:rPr lang="sk-SK" sz="1300" noProof="0" dirty="0">
                <a:latin typeface="Montserrat Light" panose="00000400000000000000" pitchFamily="2" charset="0"/>
              </a:rPr>
              <a:t>Prečo máte výhodu oproti svojim konkurentom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  <a:r>
              <a:rPr lang="sk-SK" sz="1300" dirty="0">
                <a:latin typeface="Montserrat Light" panose="00000400000000000000" pitchFamily="2" charset="0"/>
              </a:rPr>
              <a:t>Nakoľko je váš projekt jedinečnou obchodnou ponukou </a:t>
            </a:r>
            <a:r>
              <a:rPr lang="en-GB" sz="1300" noProof="0" dirty="0">
                <a:latin typeface="Montserrat Light" panose="00000400000000000000" pitchFamily="2" charset="0"/>
              </a:rPr>
              <a:t>(</a:t>
            </a:r>
            <a:r>
              <a:rPr lang="sk-SK" sz="1300" noProof="0" dirty="0">
                <a:latin typeface="Montserrat Light" panose="00000400000000000000" pitchFamily="2" charset="0"/>
              </a:rPr>
              <a:t>napr.</a:t>
            </a:r>
            <a:r>
              <a:rPr lang="en-GB" sz="1300" noProof="0" dirty="0">
                <a:latin typeface="Montserrat Light" panose="00000400000000000000" pitchFamily="2" charset="0"/>
              </a:rPr>
              <a:t> </a:t>
            </a:r>
            <a:r>
              <a:rPr lang="sk-SK" sz="1300" noProof="0" dirty="0">
                <a:latin typeface="Montserrat Light" panose="00000400000000000000" pitchFamily="2" charset="0"/>
              </a:rPr>
              <a:t>diferenciácia</a:t>
            </a:r>
            <a:r>
              <a:rPr lang="en-GB" sz="1300" noProof="0" dirty="0">
                <a:latin typeface="Montserrat Light" panose="00000400000000000000" pitchFamily="2" charset="0"/>
              </a:rPr>
              <a:t>, </a:t>
            </a:r>
            <a:r>
              <a:rPr lang="sk-SK" sz="1300" noProof="0" dirty="0">
                <a:latin typeface="Montserrat Light" panose="00000400000000000000" pitchFamily="2" charset="0"/>
              </a:rPr>
              <a:t>náklady</a:t>
            </a:r>
            <a:r>
              <a:rPr lang="en-GB" sz="1300" noProof="0" dirty="0">
                <a:latin typeface="Montserrat Light" panose="00000400000000000000" pitchFamily="2" charset="0"/>
              </a:rPr>
              <a:t> </a:t>
            </a:r>
            <a:r>
              <a:rPr lang="sk-SK" sz="1300" noProof="0" dirty="0">
                <a:latin typeface="Montserrat Light" panose="00000400000000000000" pitchFamily="2" charset="0"/>
              </a:rPr>
              <a:t>alebo časové benefity</a:t>
            </a:r>
            <a:r>
              <a:rPr lang="en-GB" sz="1300" noProof="0" dirty="0">
                <a:latin typeface="Montserrat Light" panose="00000400000000000000" pitchFamily="2" charset="0"/>
              </a:rPr>
              <a:t>)? </a:t>
            </a:r>
          </a:p>
          <a:p>
            <a:pPr marL="0" indent="0">
              <a:buNone/>
            </a:pPr>
            <a:endParaRPr lang="en-GB" sz="1300" b="1" noProof="0" dirty="0">
              <a:latin typeface="Montserrat Light" panose="00000400000000000000" pitchFamily="2" charset="0"/>
            </a:endParaRPr>
          </a:p>
          <a:p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Cieľová skupina </a:t>
            </a:r>
            <a:r>
              <a:rPr lang="en-GB" noProof="0" dirty="0"/>
              <a:t>&amp; </a:t>
            </a:r>
            <a:r>
              <a:rPr lang="sk-SK" noProof="0" dirty="0"/>
              <a:t>Trh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008552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8" y="1613536"/>
            <a:ext cx="8348767" cy="4624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400" b="1" noProof="0" dirty="0">
                <a:latin typeface="Montserrat Light" panose="00000400000000000000" pitchFamily="2" charset="0"/>
              </a:rPr>
              <a:t>Zhrňte informácie o svojej cieľovej skupine do profilu prototypu zákazníka. </a:t>
            </a:r>
            <a:r>
              <a:rPr lang="en-GB" sz="1400" b="1" noProof="0" dirty="0">
                <a:latin typeface="Montserrat Light" panose="00000400000000000000" pitchFamily="2" charset="0"/>
              </a:rPr>
              <a:t> 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908482" y="2335830"/>
          <a:ext cx="7764651" cy="3600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sk-SK" sz="13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Meno</a:t>
                      </a:r>
                      <a:r>
                        <a:rPr lang="en-GB" sz="11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sk-SK" sz="1100" b="1" i="1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Demografické údaje</a:t>
                      </a:r>
                      <a:endParaRPr lang="en-GB" sz="1100" b="1" i="1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Vek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Pohlavie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Rodinný stav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en-GB" sz="800" i="1" baseline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sk-SK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Geografické údaje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Krajina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Mesto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Ekonomický status</a:t>
                      </a:r>
                      <a:endParaRPr lang="en-GB" sz="1100" b="1" i="0" baseline="0" noProof="0" dirty="0">
                        <a:effectLst/>
                        <a:latin typeface="Montserrat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Výška príjmov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Správanie a zvyky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Životný štýl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Obraz zdravotných ťažkostí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Obvyklý program/činnosti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, …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Záujmy a postoje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Záľuby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&amp; </a:t>
                      </a: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záujmy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Voľnočasové aktivity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Hodnoty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, 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k-SK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Potreby</a:t>
                      </a: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S akými problémami sa stretávajú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? </a:t>
                      </a:r>
                      <a:r>
                        <a:rPr lang="sk-SK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Ako môžete pomocou vášho projektu riešiť tieto problémy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?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  <p:pic>
        <p:nvPicPr>
          <p:cNvPr id="1026" name="Grafi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78" y="2603584"/>
            <a:ext cx="560951" cy="12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Cieľová skupina </a:t>
            </a:r>
            <a:r>
              <a:rPr lang="en-GB" noProof="0" dirty="0"/>
              <a:t>&amp; </a:t>
            </a:r>
            <a:r>
              <a:rPr lang="sk-SK" noProof="0" dirty="0"/>
              <a:t>Trh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585233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noProof="0" dirty="0">
                <a:latin typeface="Montserrat" panose="00000500000000000000" pitchFamily="50" charset="0"/>
              </a:rPr>
              <a:t>Kto sú vaši konkurenti, alebo kto poskytuje substitučné služby</a:t>
            </a:r>
            <a:r>
              <a:rPr lang="en-GB" noProof="0" dirty="0">
                <a:latin typeface="Montserrat" panose="00000500000000000000" pitchFamily="50" charset="0"/>
              </a:rPr>
              <a:t>?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Cieľová skupina </a:t>
            </a:r>
            <a:r>
              <a:rPr lang="en-GB" noProof="0" dirty="0"/>
              <a:t>&amp; </a:t>
            </a:r>
            <a:r>
              <a:rPr lang="sk-SK" noProof="0" dirty="0"/>
              <a:t>Trh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104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Konkurencia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Substitučné služby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Veľkosť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/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Podiel na trhu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Hodnota pre zákazníkov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Silné stránky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Slabé stránky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Názov konkurencie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/>
                      </a:r>
                      <a:b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Počet zamestnancov a/alebo fluktuácia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odhadovaný podiel na trhu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Napr. vzťahy, praktickosť, 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silné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slabé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Názov konkurencie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/>
                      </a:r>
                      <a:b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Počet zamestnancov a/alebo fluktuácia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odhadovaný podiel na trhu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Napr. vzťahy, praktickosť, 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silné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slabé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Názov konkurencie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/>
                      </a:r>
                      <a:b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</a:b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Počet zamestnancov a/alebo fluktuácia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odhadovaný podiel na trhu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Napr. vzťahy, praktickosť, 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silné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900" i="1" noProof="0" dirty="0">
                          <a:effectLst/>
                          <a:latin typeface="Montserrat" panose="00000500000000000000" pitchFamily="50" charset="0"/>
                        </a:rPr>
                        <a:t>Hlavné slabé stránky konkurenta/substitučnej služby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39303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892984" y="1970492"/>
          <a:ext cx="7764651" cy="364086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de-AT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de-AT" sz="1100" b="1" i="0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sk-SK" sz="1100" b="1" i="1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Demografické údaje</a:t>
                      </a:r>
                      <a:endParaRPr lang="en-GB" sz="1100" b="1" i="1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800" i="1" baseline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sk-SK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Geografické údaje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Ekonomické údaje</a:t>
                      </a:r>
                      <a:endParaRPr lang="en-GB" sz="1100" b="1" i="0" baseline="0" noProof="0" dirty="0">
                        <a:effectLst/>
                        <a:latin typeface="Montserrat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Správanie a zvyky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sk-SK" sz="1100" b="1" i="0" noProof="0" dirty="0">
                          <a:effectLst/>
                          <a:latin typeface="Montserrat"/>
                        </a:rPr>
                        <a:t>Záujmy a postoje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k-SK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Potreby</a:t>
                      </a: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AT" sz="1100" b="1" i="0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noProof="0" dirty="0"/>
              <a:t>Môj projekt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k-SK" noProof="0" dirty="0"/>
              <a:t>Cieľová skupina </a:t>
            </a:r>
            <a:r>
              <a:rPr lang="en-GB" noProof="0" dirty="0"/>
              <a:t>&amp; </a:t>
            </a:r>
            <a:r>
              <a:rPr lang="sk-SK" noProof="0" dirty="0"/>
              <a:t>Trh</a:t>
            </a:r>
            <a:endParaRPr lang="en-GB" noProof="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506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</a:t>
            </a:r>
            <a:r>
              <a:rPr lang="en-GB" i="1" dirty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sk-SK" dirty="0"/>
              <a:t>Cieľová skupina </a:t>
            </a:r>
            <a:r>
              <a:rPr lang="en-GB" dirty="0"/>
              <a:t>&amp; </a:t>
            </a:r>
            <a:r>
              <a:rPr lang="sk-SK" dirty="0"/>
              <a:t>Trh</a:t>
            </a:r>
            <a:endParaRPr lang="en-GB" sz="2200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104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Konkurencia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Substitučné služby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Veľkosť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/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Podiel na trhu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Hodnota pre zákazníkov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Silné stránky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Slabé stránky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3409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schemas.openxmlformats.org/package/2006/metadata/core-properties"/>
    <ds:schemaRef ds:uri="1a8d9a65-8471-4209-a900-f8e11db75e0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430</Words>
  <Application>Microsoft Office PowerPoint</Application>
  <PresentationFormat>Bildschirmpräsentation (4:3)</PresentationFormat>
  <Paragraphs>132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Cieľová skupina &amp; Trh</vt:lpstr>
      <vt:lpstr>Cieľová skupina &amp; Trh</vt:lpstr>
      <vt:lpstr>Cieľová skupina &amp; Trh</vt:lpstr>
      <vt:lpstr>Môj projekt: Cieľová skupina &amp; Trh</vt:lpstr>
      <vt:lpstr>Môj projekt: Cieľová skupina &amp; Trh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