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381" r:id="rId5"/>
    <p:sldId id="382" r:id="rId6"/>
    <p:sldId id="383" r:id="rId7"/>
    <p:sldId id="384" r:id="rId8"/>
    <p:sldId id="385" r:id="rId9"/>
  </p:sldIdLst>
  <p:sldSz cx="9144000" cy="6858000" type="screen4x3"/>
  <p:notesSz cx="6797675" cy="9926638"/>
  <p:custDataLst>
    <p:tags r:id="rId12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85" d="100"/>
          <a:sy n="85" d="100"/>
        </p:scale>
        <p:origin x="73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07.07.2021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9CC2FD-B32F-4992-A15B-F95E2E35C81B}" type="slidenum">
              <a:rPr lang="de-AT" smtClean="0"/>
              <a:pPr/>
              <a:t>2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29416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07.07.2021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07.07.2021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2407" y="1604074"/>
            <a:ext cx="7759644" cy="4533255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sl-SI" sz="1400" b="1" dirty="0">
                <a:latin typeface="Montserrat Light" panose="00000400000000000000" pitchFamily="2" charset="0"/>
              </a:rPr>
              <a:t>Poglavitna</a:t>
            </a:r>
            <a:r>
              <a:rPr lang="en-GB" sz="1400" b="1" dirty="0">
                <a:latin typeface="Montserrat Light" panose="00000400000000000000" pitchFamily="2" charset="0"/>
              </a:rPr>
              <a:t> </a:t>
            </a:r>
            <a:r>
              <a:rPr lang="en-GB" sz="1400" b="1" dirty="0" err="1">
                <a:latin typeface="Montserrat Light" panose="00000400000000000000" pitchFamily="2" charset="0"/>
              </a:rPr>
              <a:t>vprašanj</a:t>
            </a:r>
            <a:r>
              <a:rPr lang="sl-SI" sz="1400" b="1" dirty="0">
                <a:latin typeface="Montserrat Light" panose="00000400000000000000" pitchFamily="2" charset="0"/>
              </a:rPr>
              <a:t>a</a:t>
            </a:r>
            <a:endParaRPr lang="en-GB" sz="1500" noProof="0" dirty="0">
              <a:latin typeface="Montserrat Light" panose="00000400000000000000" pitchFamily="2" charset="0"/>
            </a:endParaRPr>
          </a:p>
          <a:p>
            <a:pPr marL="0" indent="0">
              <a:lnSpc>
                <a:spcPct val="110000"/>
              </a:lnSpc>
              <a:buNone/>
            </a:pPr>
            <a:r>
              <a:rPr lang="en-GB" sz="1500" dirty="0" err="1">
                <a:latin typeface="Montserrat Light" panose="00000400000000000000" pitchFamily="2" charset="0"/>
              </a:rPr>
              <a:t>Ciljna</a:t>
            </a:r>
            <a:r>
              <a:rPr lang="en-GB" sz="1500" dirty="0">
                <a:latin typeface="Montserrat Light" panose="00000400000000000000" pitchFamily="2" charset="0"/>
              </a:rPr>
              <a:t> </a:t>
            </a:r>
            <a:r>
              <a:rPr lang="en-GB" sz="1500" dirty="0" err="1">
                <a:latin typeface="Montserrat Light" panose="00000400000000000000" pitchFamily="2" charset="0"/>
              </a:rPr>
              <a:t>skupina</a:t>
            </a:r>
            <a:r>
              <a:rPr lang="en-GB" sz="1500" dirty="0">
                <a:latin typeface="Montserrat Light" panose="00000400000000000000" pitchFamily="2" charset="0"/>
              </a:rPr>
              <a:t> </a:t>
            </a:r>
          </a:p>
          <a:p>
            <a:r>
              <a:rPr lang="en-GB" sz="1300" dirty="0" err="1">
                <a:latin typeface="Montserrat Light" panose="00000400000000000000" pitchFamily="2" charset="0"/>
              </a:rPr>
              <a:t>Kdo</a:t>
            </a:r>
            <a:r>
              <a:rPr lang="en-GB" sz="1300" dirty="0">
                <a:latin typeface="Montserrat Light" panose="00000400000000000000" pitchFamily="2" charset="0"/>
              </a:rPr>
              <a:t> so </a:t>
            </a:r>
            <a:r>
              <a:rPr lang="en-GB" sz="1300" dirty="0" err="1">
                <a:latin typeface="Montserrat Light" panose="00000400000000000000" pitchFamily="2" charset="0"/>
              </a:rPr>
              <a:t>vaše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ciljne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skupine</a:t>
            </a:r>
            <a:r>
              <a:rPr lang="en-GB" sz="1300" dirty="0">
                <a:latin typeface="Montserrat Light" panose="00000400000000000000" pitchFamily="2" charset="0"/>
              </a:rPr>
              <a:t> in </a:t>
            </a:r>
            <a:r>
              <a:rPr lang="en-GB" sz="1300" dirty="0" err="1">
                <a:latin typeface="Montserrat Light" panose="00000400000000000000" pitchFamily="2" charset="0"/>
              </a:rPr>
              <a:t>kak</a:t>
            </a:r>
            <a:r>
              <a:rPr lang="sl-SI" sz="1300" dirty="0" err="1">
                <a:latin typeface="Montserrat Light" panose="00000400000000000000" pitchFamily="2" charset="0"/>
              </a:rPr>
              <a:t>šne</a:t>
            </a:r>
            <a:r>
              <a:rPr lang="sl-SI" sz="1300" dirty="0">
                <a:latin typeface="Montserrat Light" panose="00000400000000000000" pitchFamily="2" charset="0"/>
              </a:rPr>
              <a:t> so njihove karakteristike</a:t>
            </a:r>
            <a:r>
              <a:rPr lang="en-GB" sz="1300" dirty="0">
                <a:latin typeface="Montserrat Light" panose="00000400000000000000" pitchFamily="2" charset="0"/>
              </a:rPr>
              <a:t>?</a:t>
            </a:r>
          </a:p>
          <a:p>
            <a:pPr lvl="0"/>
            <a:r>
              <a:rPr lang="en-GB" sz="1300" dirty="0" err="1">
                <a:latin typeface="Montserrat Light" panose="00000400000000000000" pitchFamily="2" charset="0"/>
              </a:rPr>
              <a:t>Kakšne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potrebe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imajo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vaše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stranke</a:t>
            </a:r>
            <a:r>
              <a:rPr lang="en-GB" sz="1300" dirty="0">
                <a:latin typeface="Montserrat Light" panose="00000400000000000000" pitchFamily="2" charset="0"/>
              </a:rPr>
              <a:t>? </a:t>
            </a:r>
            <a:r>
              <a:rPr lang="en-GB" sz="1300" dirty="0" err="1">
                <a:latin typeface="Montserrat Light" panose="00000400000000000000" pitchFamily="2" charset="0"/>
              </a:rPr>
              <a:t>Kako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lahko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izpolnite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te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potrebe</a:t>
            </a:r>
            <a:r>
              <a:rPr lang="en-GB" sz="1300" dirty="0">
                <a:latin typeface="Montserrat Light" panose="00000400000000000000" pitchFamily="2" charset="0"/>
              </a:rPr>
              <a:t>? Ali </a:t>
            </a:r>
            <a:r>
              <a:rPr lang="en-GB" sz="1300" dirty="0" err="1">
                <a:latin typeface="Montserrat Light" panose="00000400000000000000" pitchFamily="2" charset="0"/>
              </a:rPr>
              <a:t>obstajajo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trenutni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trendi</a:t>
            </a:r>
            <a:r>
              <a:rPr lang="en-GB" sz="1300" dirty="0">
                <a:latin typeface="Montserrat Light" panose="00000400000000000000" pitchFamily="2" charset="0"/>
              </a:rPr>
              <a:t>, </a:t>
            </a:r>
            <a:r>
              <a:rPr lang="en-GB" sz="1300" dirty="0" err="1">
                <a:latin typeface="Montserrat Light" panose="00000400000000000000" pitchFamily="2" charset="0"/>
              </a:rPr>
              <a:t>ki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bodo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vplivali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nanje</a:t>
            </a:r>
            <a:r>
              <a:rPr lang="en-GB" sz="1300" dirty="0">
                <a:latin typeface="Montserrat Light" panose="00000400000000000000" pitchFamily="2" charset="0"/>
              </a:rPr>
              <a:t>?</a:t>
            </a:r>
          </a:p>
          <a:p>
            <a:pPr lvl="0"/>
            <a:r>
              <a:rPr lang="en-GB" sz="1300" dirty="0" err="1">
                <a:latin typeface="Montserrat Light" panose="00000400000000000000" pitchFamily="2" charset="0"/>
              </a:rPr>
              <a:t>Kakšna</a:t>
            </a:r>
            <a:r>
              <a:rPr lang="en-GB" sz="1300" dirty="0">
                <a:latin typeface="Montserrat Light" panose="00000400000000000000" pitchFamily="2" charset="0"/>
              </a:rPr>
              <a:t> je </a:t>
            </a:r>
            <a:r>
              <a:rPr lang="en-GB" sz="1300" dirty="0" err="1">
                <a:latin typeface="Montserrat Light" panose="00000400000000000000" pitchFamily="2" charset="0"/>
              </a:rPr>
              <a:t>velikost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vaše</a:t>
            </a:r>
            <a:r>
              <a:rPr lang="en-GB" sz="1300" dirty="0">
                <a:latin typeface="Montserrat Light" panose="00000400000000000000" pitchFamily="2" charset="0"/>
              </a:rPr>
              <a:t> (</a:t>
            </a:r>
            <a:r>
              <a:rPr lang="en-GB" sz="1300" dirty="0" err="1">
                <a:latin typeface="Montserrat Light" panose="00000400000000000000" pitchFamily="2" charset="0"/>
              </a:rPr>
              <a:t>potencialne</a:t>
            </a:r>
            <a:r>
              <a:rPr lang="en-GB" sz="1300" dirty="0">
                <a:latin typeface="Montserrat Light" panose="00000400000000000000" pitchFamily="2" charset="0"/>
              </a:rPr>
              <a:t>) </a:t>
            </a:r>
            <a:r>
              <a:rPr lang="en-GB" sz="1300" dirty="0" err="1">
                <a:latin typeface="Montserrat Light" panose="00000400000000000000" pitchFamily="2" charset="0"/>
              </a:rPr>
              <a:t>baze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strank</a:t>
            </a:r>
            <a:r>
              <a:rPr lang="en-GB" sz="1300" dirty="0">
                <a:latin typeface="Montserrat Light" panose="00000400000000000000" pitchFamily="2" charset="0"/>
              </a:rPr>
              <a:t> v </a:t>
            </a:r>
            <a:r>
              <a:rPr lang="en-GB" sz="1300" dirty="0" err="1">
                <a:latin typeface="Montserrat Light" panose="00000400000000000000" pitchFamily="2" charset="0"/>
              </a:rPr>
              <a:t>količinskem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smislu</a:t>
            </a:r>
            <a:r>
              <a:rPr lang="en-GB" sz="1300" dirty="0">
                <a:latin typeface="Montserrat Light" panose="00000400000000000000" pitchFamily="2" charset="0"/>
              </a:rPr>
              <a:t>?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en-GB" sz="1500" noProof="0" dirty="0" err="1">
                <a:latin typeface="Montserrat Light" panose="00000400000000000000" pitchFamily="2" charset="0"/>
              </a:rPr>
              <a:t>Trg</a:t>
            </a:r>
            <a:endParaRPr lang="en-GB" sz="1500" noProof="0" dirty="0">
              <a:latin typeface="Montserrat Light" panose="00000400000000000000" pitchFamily="2" charset="0"/>
            </a:endParaRPr>
          </a:p>
          <a:p>
            <a:pPr lvl="0"/>
            <a:r>
              <a:rPr lang="en-GB" sz="1300" dirty="0" err="1">
                <a:latin typeface="Montserrat Light" panose="00000400000000000000" pitchFamily="2" charset="0"/>
              </a:rPr>
              <a:t>Kako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izgleda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trg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za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vašo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storitev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ali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izdelek</a:t>
            </a:r>
            <a:r>
              <a:rPr lang="en-GB" sz="1300" dirty="0">
                <a:latin typeface="Montserrat Light" panose="00000400000000000000" pitchFamily="2" charset="0"/>
              </a:rPr>
              <a:t>? </a:t>
            </a:r>
            <a:r>
              <a:rPr lang="en-GB" sz="1300" dirty="0" err="1">
                <a:latin typeface="Montserrat Light" panose="00000400000000000000" pitchFamily="2" charset="0"/>
              </a:rPr>
              <a:t>Kateri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trenutni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ali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prihodnji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razvoj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na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trgu</a:t>
            </a:r>
            <a:r>
              <a:rPr lang="en-GB" sz="1300" dirty="0">
                <a:latin typeface="Montserrat Light" panose="00000400000000000000" pitchFamily="2" charset="0"/>
              </a:rPr>
              <a:t> je </a:t>
            </a:r>
            <a:r>
              <a:rPr lang="en-GB" sz="1300" dirty="0" err="1">
                <a:latin typeface="Montserrat Light" panose="00000400000000000000" pitchFamily="2" charset="0"/>
              </a:rPr>
              <a:t>treba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upoštevati</a:t>
            </a:r>
            <a:r>
              <a:rPr lang="en-GB" sz="1300" dirty="0">
                <a:latin typeface="Montserrat Light" panose="00000400000000000000" pitchFamily="2" charset="0"/>
              </a:rPr>
              <a:t>? </a:t>
            </a:r>
            <a:r>
              <a:rPr lang="en-GB" sz="1300" dirty="0" err="1">
                <a:latin typeface="Montserrat Light" panose="00000400000000000000" pitchFamily="2" charset="0"/>
              </a:rPr>
              <a:t>Kakšen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potencial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za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rast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trga</a:t>
            </a:r>
            <a:r>
              <a:rPr lang="en-GB" sz="1300" dirty="0">
                <a:latin typeface="Montserrat Light" panose="00000400000000000000" pitchFamily="2" charset="0"/>
              </a:rPr>
              <a:t> je </a:t>
            </a:r>
            <a:r>
              <a:rPr lang="en-GB" sz="1300" dirty="0" err="1">
                <a:latin typeface="Montserrat Light" panose="00000400000000000000" pitchFamily="2" charset="0"/>
              </a:rPr>
              <a:t>na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voljo</a:t>
            </a:r>
            <a:r>
              <a:rPr lang="en-GB" sz="1300" dirty="0">
                <a:latin typeface="Montserrat Light" panose="00000400000000000000" pitchFamily="2" charset="0"/>
              </a:rPr>
              <a:t> in </a:t>
            </a:r>
            <a:r>
              <a:rPr lang="en-GB" sz="1300" dirty="0" err="1">
                <a:latin typeface="Montserrat Light" panose="00000400000000000000" pitchFamily="2" charset="0"/>
              </a:rPr>
              <a:t>kje</a:t>
            </a:r>
            <a:r>
              <a:rPr lang="en-GB" sz="1300" dirty="0">
                <a:latin typeface="Montserrat Light" panose="00000400000000000000" pitchFamily="2" charset="0"/>
              </a:rPr>
              <a:t> se </a:t>
            </a:r>
            <a:r>
              <a:rPr lang="en-GB" sz="1300" dirty="0" err="1">
                <a:latin typeface="Montserrat Light" panose="00000400000000000000" pitchFamily="2" charset="0"/>
              </a:rPr>
              <a:t>ujemate</a:t>
            </a:r>
            <a:r>
              <a:rPr lang="en-GB" sz="1300" dirty="0">
                <a:latin typeface="Montserrat Light" panose="00000400000000000000" pitchFamily="2" charset="0"/>
              </a:rPr>
              <a:t>?</a:t>
            </a:r>
          </a:p>
          <a:p>
            <a:pPr lvl="0"/>
            <a:r>
              <a:rPr lang="en-GB" sz="1300" dirty="0" err="1">
                <a:latin typeface="Montserrat Light" panose="00000400000000000000" pitchFamily="2" charset="0"/>
              </a:rPr>
              <a:t>Kdo</a:t>
            </a:r>
            <a:r>
              <a:rPr lang="en-GB" sz="1300" dirty="0">
                <a:latin typeface="Montserrat Light" panose="00000400000000000000" pitchFamily="2" charset="0"/>
              </a:rPr>
              <a:t> so </a:t>
            </a:r>
            <a:r>
              <a:rPr lang="en-GB" sz="1300" dirty="0" err="1">
                <a:latin typeface="Montserrat Light" panose="00000400000000000000" pitchFamily="2" charset="0"/>
              </a:rPr>
              <a:t>vaši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sedanji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ali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prihodnji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sl-SI" sz="1300" dirty="0">
                <a:latin typeface="Montserrat Light" panose="00000400000000000000" pitchFamily="2" charset="0"/>
              </a:rPr>
              <a:t>konkurenti</a:t>
            </a:r>
            <a:r>
              <a:rPr lang="en-GB" sz="1300" dirty="0">
                <a:latin typeface="Montserrat Light" panose="00000400000000000000" pitchFamily="2" charset="0"/>
              </a:rPr>
              <a:t> in </a:t>
            </a:r>
            <a:r>
              <a:rPr lang="sl-SI" sz="1300" dirty="0">
                <a:latin typeface="Montserrat Light" panose="00000400000000000000" pitchFamily="2" charset="0"/>
              </a:rPr>
              <a:t>alternative</a:t>
            </a:r>
            <a:r>
              <a:rPr lang="en-GB" sz="1300" dirty="0">
                <a:latin typeface="Montserrat Light" panose="00000400000000000000" pitchFamily="2" charset="0"/>
              </a:rPr>
              <a:t>? Se </a:t>
            </a:r>
            <a:r>
              <a:rPr lang="en-GB" sz="1300" dirty="0" err="1">
                <a:latin typeface="Montserrat Light" panose="00000400000000000000" pitchFamily="2" charset="0"/>
              </a:rPr>
              <a:t>na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sl-SI" sz="1300" dirty="0">
                <a:latin typeface="Montserrat Light" panose="00000400000000000000" pitchFamily="2" charset="0"/>
              </a:rPr>
              <a:t>trgu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pojavljajo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novi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sl-SI" sz="1300" dirty="0">
                <a:latin typeface="Montserrat Light" panose="00000400000000000000" pitchFamily="2" charset="0"/>
              </a:rPr>
              <a:t>ponudniki storitev</a:t>
            </a:r>
            <a:r>
              <a:rPr lang="en-GB" sz="1300" dirty="0">
                <a:latin typeface="Montserrat Light" panose="00000400000000000000" pitchFamily="2" charset="0"/>
              </a:rPr>
              <a:t>?</a:t>
            </a:r>
          </a:p>
          <a:p>
            <a:pPr lvl="0"/>
            <a:r>
              <a:rPr lang="en-GB" sz="1300" dirty="0" err="1">
                <a:latin typeface="Montserrat Light" panose="00000400000000000000" pitchFamily="2" charset="0"/>
              </a:rPr>
              <a:t>Katere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statistične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raziskave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ste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sl-SI" sz="1300" dirty="0">
                <a:latin typeface="Montserrat Light" panose="00000400000000000000" pitchFamily="2" charset="0"/>
              </a:rPr>
              <a:t>vključili v </a:t>
            </a:r>
            <a:r>
              <a:rPr lang="en-GB" sz="1300" dirty="0" err="1">
                <a:latin typeface="Montserrat Light" panose="00000400000000000000" pitchFamily="2" charset="0"/>
              </a:rPr>
              <a:t>analizo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trga</a:t>
            </a:r>
            <a:r>
              <a:rPr lang="en-GB" sz="1300" dirty="0">
                <a:latin typeface="Montserrat Light" panose="00000400000000000000" pitchFamily="2" charset="0"/>
              </a:rPr>
              <a:t>?</a:t>
            </a:r>
          </a:p>
          <a:p>
            <a:pPr marL="0" lvl="0" indent="0">
              <a:spcBef>
                <a:spcPts val="1200"/>
              </a:spcBef>
              <a:buNone/>
            </a:pPr>
            <a:r>
              <a:rPr lang="en-GB" sz="1500" dirty="0" err="1">
                <a:latin typeface="Montserrat Light" panose="00000400000000000000" pitchFamily="2" charset="0"/>
              </a:rPr>
              <a:t>Edinstvena</a:t>
            </a:r>
            <a:r>
              <a:rPr lang="en-GB" sz="1500" dirty="0">
                <a:latin typeface="Montserrat Light" panose="00000400000000000000" pitchFamily="2" charset="0"/>
              </a:rPr>
              <a:t> </a:t>
            </a:r>
            <a:r>
              <a:rPr lang="en-GB" sz="1500" dirty="0" err="1">
                <a:latin typeface="Montserrat Light" panose="00000400000000000000" pitchFamily="2" charset="0"/>
              </a:rPr>
              <a:t>prodajna</a:t>
            </a:r>
            <a:r>
              <a:rPr lang="en-GB" sz="1500" dirty="0">
                <a:latin typeface="Montserrat Light" panose="00000400000000000000" pitchFamily="2" charset="0"/>
              </a:rPr>
              <a:t> </a:t>
            </a:r>
            <a:r>
              <a:rPr lang="en-GB" sz="1500" dirty="0" err="1">
                <a:latin typeface="Montserrat Light" panose="00000400000000000000" pitchFamily="2" charset="0"/>
              </a:rPr>
              <a:t>prednost</a:t>
            </a:r>
            <a:endParaRPr lang="en-GB" sz="1500" dirty="0">
              <a:latin typeface="Montserrat Light" panose="00000400000000000000" pitchFamily="2" charset="0"/>
            </a:endParaRPr>
          </a:p>
          <a:p>
            <a:r>
              <a:rPr lang="en-GB" sz="1300" dirty="0" err="1">
                <a:latin typeface="Montserrat Light" panose="00000400000000000000" pitchFamily="2" charset="0"/>
              </a:rPr>
              <a:t>Zakaj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imate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prednost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pred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konkurenti</a:t>
            </a:r>
            <a:r>
              <a:rPr lang="en-GB" sz="1300" dirty="0">
                <a:latin typeface="Montserrat Light" panose="00000400000000000000" pitchFamily="2" charset="0"/>
              </a:rPr>
              <a:t>? </a:t>
            </a:r>
            <a:r>
              <a:rPr lang="en-GB" sz="1300" dirty="0" err="1">
                <a:latin typeface="Montserrat Light" panose="00000400000000000000" pitchFamily="2" charset="0"/>
              </a:rPr>
              <a:t>Kakšna</a:t>
            </a:r>
            <a:r>
              <a:rPr lang="en-GB" sz="1300" dirty="0">
                <a:latin typeface="Montserrat Light" panose="00000400000000000000" pitchFamily="2" charset="0"/>
              </a:rPr>
              <a:t> je </a:t>
            </a:r>
            <a:r>
              <a:rPr lang="en-GB" sz="1300" dirty="0" err="1">
                <a:latin typeface="Montserrat Light" panose="00000400000000000000" pitchFamily="2" charset="0"/>
              </a:rPr>
              <a:t>edinstvena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prodajna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ponudba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vašega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projekta</a:t>
            </a:r>
            <a:r>
              <a:rPr lang="en-GB" sz="1300" dirty="0">
                <a:latin typeface="Montserrat Light" panose="00000400000000000000" pitchFamily="2" charset="0"/>
              </a:rPr>
              <a:t> (</a:t>
            </a:r>
            <a:r>
              <a:rPr lang="en-GB" sz="1300" dirty="0" err="1">
                <a:latin typeface="Montserrat Light" panose="00000400000000000000" pitchFamily="2" charset="0"/>
              </a:rPr>
              <a:t>npr</a:t>
            </a:r>
            <a:r>
              <a:rPr lang="en-GB" sz="1300" dirty="0">
                <a:latin typeface="Montserrat Light" panose="00000400000000000000" pitchFamily="2" charset="0"/>
              </a:rPr>
              <a:t>. </a:t>
            </a:r>
            <a:r>
              <a:rPr lang="en-GB" sz="1300" dirty="0" err="1">
                <a:latin typeface="Montserrat Light" panose="00000400000000000000" pitchFamily="2" charset="0"/>
              </a:rPr>
              <a:t>diferenciacija</a:t>
            </a:r>
            <a:r>
              <a:rPr lang="en-GB" sz="1300" dirty="0">
                <a:latin typeface="Montserrat Light" panose="00000400000000000000" pitchFamily="2" charset="0"/>
              </a:rPr>
              <a:t>, </a:t>
            </a:r>
            <a:r>
              <a:rPr lang="en-GB" sz="1300" dirty="0" err="1">
                <a:latin typeface="Montserrat Light" panose="00000400000000000000" pitchFamily="2" charset="0"/>
              </a:rPr>
              <a:t>stroškovne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ali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časovne</a:t>
            </a:r>
            <a:r>
              <a:rPr lang="en-GB" sz="1300" dirty="0">
                <a:latin typeface="Montserrat Light" panose="00000400000000000000" pitchFamily="2" charset="0"/>
              </a:rPr>
              <a:t> </a:t>
            </a:r>
            <a:r>
              <a:rPr lang="en-GB" sz="1300" dirty="0" err="1">
                <a:latin typeface="Montserrat Light" panose="00000400000000000000" pitchFamily="2" charset="0"/>
              </a:rPr>
              <a:t>koristi</a:t>
            </a:r>
            <a:r>
              <a:rPr lang="en-GB" sz="1300" dirty="0">
                <a:latin typeface="Montserrat Light" panose="00000400000000000000" pitchFamily="2" charset="0"/>
              </a:rPr>
              <a:t>)?</a:t>
            </a:r>
            <a:endParaRPr lang="en-GB" sz="1300" b="1" noProof="0" dirty="0">
              <a:latin typeface="Montserrat Light" panose="00000400000000000000" pitchFamily="2" charset="0"/>
            </a:endParaRPr>
          </a:p>
          <a:p>
            <a:endParaRPr lang="en-GB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Ciljna </a:t>
            </a:r>
            <a:r>
              <a:rPr lang="en-GB" dirty="0" err="1"/>
              <a:t>skupina</a:t>
            </a:r>
            <a:r>
              <a:rPr lang="en-GB" dirty="0"/>
              <a:t> &amp; </a:t>
            </a:r>
            <a:r>
              <a:rPr lang="en-GB" dirty="0" err="1"/>
              <a:t>trg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6217130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2018" y="1613536"/>
            <a:ext cx="8348767" cy="46246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b="1" dirty="0" err="1">
                <a:latin typeface="Montserrat Light" panose="00000400000000000000" pitchFamily="2" charset="0"/>
              </a:rPr>
              <a:t>Povzemite</a:t>
            </a:r>
            <a:r>
              <a:rPr lang="en-GB" sz="1400" b="1" dirty="0">
                <a:latin typeface="Montserrat Light" panose="00000400000000000000" pitchFamily="2" charset="0"/>
              </a:rPr>
              <a:t> </a:t>
            </a:r>
            <a:r>
              <a:rPr lang="en-GB" sz="1400" b="1" dirty="0" err="1">
                <a:latin typeface="Montserrat Light" panose="00000400000000000000" pitchFamily="2" charset="0"/>
              </a:rPr>
              <a:t>informacije</a:t>
            </a:r>
            <a:r>
              <a:rPr lang="en-GB" sz="1400" b="1" dirty="0">
                <a:latin typeface="Montserrat Light" panose="00000400000000000000" pitchFamily="2" charset="0"/>
              </a:rPr>
              <a:t> o </a:t>
            </a:r>
            <a:r>
              <a:rPr lang="en-GB" sz="1400" b="1" dirty="0" err="1">
                <a:latin typeface="Montserrat Light" panose="00000400000000000000" pitchFamily="2" charset="0"/>
              </a:rPr>
              <a:t>svoji</a:t>
            </a:r>
            <a:r>
              <a:rPr lang="en-GB" sz="1400" b="1" dirty="0">
                <a:latin typeface="Montserrat Light" panose="00000400000000000000" pitchFamily="2" charset="0"/>
              </a:rPr>
              <a:t> </a:t>
            </a:r>
            <a:r>
              <a:rPr lang="en-GB" sz="1400" b="1" dirty="0" err="1">
                <a:latin typeface="Montserrat Light" panose="00000400000000000000" pitchFamily="2" charset="0"/>
              </a:rPr>
              <a:t>ciljni</a:t>
            </a:r>
            <a:r>
              <a:rPr lang="en-GB" sz="1400" b="1" dirty="0">
                <a:latin typeface="Montserrat Light" panose="00000400000000000000" pitchFamily="2" charset="0"/>
              </a:rPr>
              <a:t> </a:t>
            </a:r>
            <a:r>
              <a:rPr lang="en-GB" sz="1400" b="1" dirty="0" err="1">
                <a:latin typeface="Montserrat Light" panose="00000400000000000000" pitchFamily="2" charset="0"/>
              </a:rPr>
              <a:t>skupini</a:t>
            </a:r>
            <a:r>
              <a:rPr lang="en-GB" sz="1400" b="1" dirty="0">
                <a:latin typeface="Montserrat Light" panose="00000400000000000000" pitchFamily="2" charset="0"/>
              </a:rPr>
              <a:t> v </a:t>
            </a:r>
            <a:r>
              <a:rPr lang="en-GB" sz="1400" b="1" dirty="0" err="1">
                <a:latin typeface="Montserrat Light" panose="00000400000000000000" pitchFamily="2" charset="0"/>
              </a:rPr>
              <a:t>profilu</a:t>
            </a:r>
            <a:r>
              <a:rPr lang="en-GB" sz="1400" b="1" dirty="0">
                <a:latin typeface="Montserrat Light" panose="00000400000000000000" pitchFamily="2" charset="0"/>
              </a:rPr>
              <a:t> </a:t>
            </a:r>
            <a:r>
              <a:rPr lang="sl-SI" sz="1400" b="1" dirty="0">
                <a:latin typeface="Montserrat Light" panose="00000400000000000000" pitchFamily="2" charset="0"/>
              </a:rPr>
              <a:t>tipične</a:t>
            </a:r>
            <a:r>
              <a:rPr lang="en-GB" sz="1400" b="1" dirty="0">
                <a:latin typeface="Montserrat Light" panose="00000400000000000000" pitchFamily="2" charset="0"/>
              </a:rPr>
              <a:t> </a:t>
            </a:r>
            <a:r>
              <a:rPr lang="en-GB" sz="1400" b="1" dirty="0" err="1">
                <a:latin typeface="Montserrat Light" panose="00000400000000000000" pitchFamily="2" charset="0"/>
              </a:rPr>
              <a:t>stranke</a:t>
            </a:r>
            <a:r>
              <a:rPr lang="en-GB" sz="1400" b="1" dirty="0">
                <a:latin typeface="Montserrat Light" panose="00000400000000000000" pitchFamily="2" charset="0"/>
              </a:rPr>
              <a:t>.</a:t>
            </a:r>
            <a:endParaRPr lang="en-GB" b="1" noProof="0" dirty="0">
              <a:latin typeface="Montserrat Light" panose="00000400000000000000" pitchFamily="2" charset="0"/>
            </a:endParaRPr>
          </a:p>
          <a:p>
            <a:pPr marL="0" indent="0">
              <a:buNone/>
            </a:pPr>
            <a:endParaRPr lang="en-GB" b="1" noProof="0" dirty="0">
              <a:latin typeface="Montserrat Light" panose="00000400000000000000" pitchFamily="2" charset="0"/>
            </a:endParaRPr>
          </a:p>
        </p:txBody>
      </p:sp>
      <p:graphicFrame>
        <p:nvGraphicFramePr>
          <p:cNvPr id="12" name="Tabelle 11"/>
          <p:cNvGraphicFramePr>
            <a:graphicFrameLocks noGrp="1"/>
          </p:cNvGraphicFramePr>
          <p:nvPr>
            <p:extLst/>
          </p:nvPr>
        </p:nvGraphicFramePr>
        <p:xfrm>
          <a:off x="908482" y="2335830"/>
          <a:ext cx="7764651" cy="36000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080482">
                  <a:extLst>
                    <a:ext uri="{9D8B030D-6E8A-4147-A177-3AD203B41FA5}">
                      <a16:colId xmlns:a16="http://schemas.microsoft.com/office/drawing/2014/main" val="3850312355"/>
                    </a:ext>
                  </a:extLst>
                </a:gridCol>
                <a:gridCol w="2350818">
                  <a:extLst>
                    <a:ext uri="{9D8B030D-6E8A-4147-A177-3AD203B41FA5}">
                      <a16:colId xmlns:a16="http://schemas.microsoft.com/office/drawing/2014/main" val="1650483275"/>
                    </a:ext>
                  </a:extLst>
                </a:gridCol>
                <a:gridCol w="3333351">
                  <a:extLst>
                    <a:ext uri="{9D8B030D-6E8A-4147-A177-3AD203B41FA5}">
                      <a16:colId xmlns:a16="http://schemas.microsoft.com/office/drawing/2014/main" val="169541162"/>
                    </a:ext>
                  </a:extLst>
                </a:gridCol>
              </a:tblGrid>
              <a:tr h="1321158">
                <a:tc rowSpan="2">
                  <a:txBody>
                    <a:bodyPr/>
                    <a:lstStyle/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1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3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3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3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3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3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3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en-GB" sz="1300" b="1" i="0" noProof="0" dirty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GB" sz="1300" b="1" i="0" noProof="0" dirty="0" err="1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Ime</a:t>
                      </a:r>
                      <a:r>
                        <a:rPr lang="en-GB" sz="1100" b="1" i="0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500"/>
                        </a:spcAft>
                      </a:pPr>
                      <a:endParaRPr lang="en-GB" sz="1100" b="1" i="0" kern="1200" noProof="0" dirty="0">
                        <a:solidFill>
                          <a:schemeClr val="tx1"/>
                        </a:solidFill>
                        <a:effectLst/>
                        <a:latin typeface="Montserra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1000"/>
                        </a:spcBef>
                        <a:spcAft>
                          <a:spcPts val="500"/>
                        </a:spcAft>
                      </a:pPr>
                      <a:r>
                        <a:rPr lang="en-GB" sz="1100" b="1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Demografska</a:t>
                      </a:r>
                      <a:r>
                        <a:rPr lang="en-GB" sz="1100" b="1" i="1" kern="1200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segmentacija</a:t>
                      </a:r>
                      <a:endParaRPr lang="en-GB" sz="1100" i="1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Starost</a:t>
                      </a:r>
                      <a:endParaRPr lang="en-GB" sz="1100" i="1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Spol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Družinski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status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  <a:endParaRPr lang="en-GB" sz="800" i="1" baseline="0" noProof="0" dirty="0"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500"/>
                        </a:spcAft>
                      </a:pPr>
                      <a:endParaRPr lang="en-GB" sz="1100" b="1" i="0" kern="1200" noProof="0" dirty="0">
                        <a:solidFill>
                          <a:schemeClr val="tx1"/>
                        </a:solidFill>
                        <a:effectLst/>
                        <a:latin typeface="Montserra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1000"/>
                        </a:spcBef>
                        <a:spcAft>
                          <a:spcPts val="500"/>
                        </a:spcAft>
                      </a:pPr>
                      <a:r>
                        <a:rPr lang="en-GB" sz="1100" b="1" i="0" kern="1200" noProof="0" dirty="0" err="1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Geografska</a:t>
                      </a:r>
                      <a:r>
                        <a:rPr lang="en-GB" sz="1100" b="1" i="0" kern="1200" noProof="0" dirty="0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i="0" kern="1200" noProof="0" dirty="0" err="1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segmentacija</a:t>
                      </a:r>
                      <a:endParaRPr lang="en-GB" sz="1100" i="0" noProof="0" dirty="0">
                        <a:effectLst/>
                        <a:latin typeface="Montserrat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Država</a:t>
                      </a:r>
                      <a:endParaRPr lang="en-GB" sz="1100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Pokrajina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/ </a:t>
                      </a: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kraj</a:t>
                      </a:r>
                      <a:endParaRPr lang="en-GB" sz="1100" i="1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i="0" noProof="0" dirty="0"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3075898"/>
                  </a:ext>
                </a:extLst>
              </a:tr>
              <a:tr h="779433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en-GB" sz="1100" b="1" i="0" noProof="0" dirty="0" err="1">
                          <a:effectLst/>
                          <a:latin typeface="Montserrat"/>
                        </a:rPr>
                        <a:t>Ekonomska</a:t>
                      </a:r>
                      <a:r>
                        <a:rPr lang="en-GB" sz="1100" b="1" i="0" noProof="0" dirty="0"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1" i="0" noProof="0" dirty="0" err="1">
                          <a:effectLst/>
                          <a:latin typeface="Montserrat"/>
                        </a:rPr>
                        <a:t>segmentacija</a:t>
                      </a:r>
                      <a:endParaRPr lang="en-GB" sz="1100" i="1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sl-SI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Višina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sl-SI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prihodka</a:t>
                      </a:r>
                      <a:endParaRPr lang="en-GB" sz="1100" i="1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4373759"/>
                  </a:ext>
                </a:extLst>
              </a:tr>
              <a:tr h="910354">
                <a:tc gridSpan="2"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en-GB" sz="1100" b="1" i="0" noProof="0" dirty="0" err="1">
                          <a:effectLst/>
                          <a:latin typeface="Montserrat"/>
                        </a:rPr>
                        <a:t>Obnašanje</a:t>
                      </a:r>
                      <a:r>
                        <a:rPr lang="en-GB" sz="1100" b="1" i="0" noProof="0" dirty="0">
                          <a:effectLst/>
                          <a:latin typeface="Montserrat"/>
                        </a:rPr>
                        <a:t> in </a:t>
                      </a:r>
                      <a:r>
                        <a:rPr lang="en-GB" sz="1100" b="1" i="0" noProof="0" dirty="0" err="1">
                          <a:effectLst/>
                          <a:latin typeface="Montserrat"/>
                        </a:rPr>
                        <a:t>navade</a:t>
                      </a:r>
                      <a:endParaRPr lang="en-GB" sz="1100" i="0" noProof="0" dirty="0">
                        <a:effectLst/>
                        <a:latin typeface="Montserra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Življenjski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slog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Zdravstveni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vzorec</a:t>
                      </a:r>
                      <a:endParaRPr lang="en-GB" sz="1100" i="1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Vsakodnevna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rutina</a:t>
                      </a:r>
                      <a:endParaRPr lang="sl-SI" sz="1100" i="1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… 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100" i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en-GB" sz="1100" b="1" i="0" noProof="0" dirty="0" err="1">
                          <a:effectLst/>
                          <a:latin typeface="Montserrat"/>
                        </a:rPr>
                        <a:t>Interesi</a:t>
                      </a:r>
                      <a:r>
                        <a:rPr lang="en-GB" sz="1100" b="1" i="0" noProof="0" dirty="0">
                          <a:effectLst/>
                          <a:latin typeface="Montserrat"/>
                        </a:rPr>
                        <a:t> in </a:t>
                      </a:r>
                      <a:r>
                        <a:rPr lang="en-GB" sz="1100" b="1" i="0" noProof="0" dirty="0" err="1">
                          <a:effectLst/>
                          <a:latin typeface="Montserrat"/>
                        </a:rPr>
                        <a:t>prepričanja</a:t>
                      </a:r>
                      <a:r>
                        <a:rPr lang="en-GB" sz="1100" b="1" i="0" noProof="0" dirty="0">
                          <a:effectLst/>
                          <a:latin typeface="Montserrat"/>
                        </a:rPr>
                        <a:t> 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Hobiji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in zanimanja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Dejavnosti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v </a:t>
                      </a: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prostem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času</a:t>
                      </a:r>
                      <a:endParaRPr lang="en-GB" sz="1100" i="1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Vrednote</a:t>
                      </a:r>
                      <a:endParaRPr lang="sl-SI" sz="1100" i="1" kern="1200" noProof="0" dirty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9893268"/>
                  </a:ext>
                </a:extLst>
              </a:tr>
              <a:tr h="589075">
                <a:tc gridSpan="3"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i="0" kern="1200" noProof="0" dirty="0" err="1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Potrebe</a:t>
                      </a:r>
                      <a:endParaRPr lang="en-GB" sz="1100" b="1" i="0" kern="1200" noProof="0" dirty="0">
                        <a:solidFill>
                          <a:schemeClr val="tx1"/>
                        </a:solidFill>
                        <a:effectLst/>
                        <a:latin typeface="Montserra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Kaj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je </a:t>
                      </a: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njihov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problem? </a:t>
                      </a: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Kako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lahko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z </a:t>
                      </a: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vašim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projektom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rešite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 to </a:t>
                      </a:r>
                      <a:r>
                        <a:rPr lang="en-GB" sz="1100" i="1" kern="1200" noProof="0" dirty="0" err="1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težavo</a:t>
                      </a:r>
                      <a:r>
                        <a:rPr lang="en-GB" sz="1100" i="1" kern="1200" noProof="0" dirty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i="0" baseline="0" dirty="0">
                        <a:effectLst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7169637"/>
                  </a:ext>
                </a:extLst>
              </a:tr>
            </a:tbl>
          </a:graphicData>
        </a:graphic>
      </p:graphicFrame>
      <p:pic>
        <p:nvPicPr>
          <p:cNvPr id="1026" name="Grafik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754" y="2561324"/>
            <a:ext cx="560951" cy="122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Ciljna </a:t>
            </a:r>
            <a:r>
              <a:rPr lang="en-GB" dirty="0" err="1"/>
              <a:t>skupina</a:t>
            </a:r>
            <a:r>
              <a:rPr lang="en-GB" dirty="0"/>
              <a:t> &amp; </a:t>
            </a:r>
            <a:r>
              <a:rPr lang="en-GB" dirty="0" err="1"/>
              <a:t>trg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25683362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>
                <a:latin typeface="Montserrat" panose="00000500000000000000" pitchFamily="50" charset="0"/>
              </a:rPr>
              <a:t>Kdo</a:t>
            </a:r>
            <a:r>
              <a:rPr lang="it-IT" dirty="0">
                <a:latin typeface="Montserrat" panose="00000500000000000000" pitchFamily="50" charset="0"/>
              </a:rPr>
              <a:t> so </a:t>
            </a:r>
            <a:r>
              <a:rPr lang="it-IT" dirty="0" err="1">
                <a:latin typeface="Montserrat" panose="00000500000000000000" pitchFamily="50" charset="0"/>
              </a:rPr>
              <a:t>vaši</a:t>
            </a:r>
            <a:r>
              <a:rPr lang="it-IT" dirty="0">
                <a:latin typeface="Montserrat" panose="00000500000000000000" pitchFamily="50" charset="0"/>
              </a:rPr>
              <a:t> </a:t>
            </a:r>
            <a:r>
              <a:rPr lang="it-IT" dirty="0" err="1">
                <a:latin typeface="Montserrat" panose="00000500000000000000" pitchFamily="50" charset="0"/>
              </a:rPr>
              <a:t>konkurenti</a:t>
            </a:r>
            <a:r>
              <a:rPr lang="it-IT" dirty="0">
                <a:latin typeface="Montserrat" panose="00000500000000000000" pitchFamily="50" charset="0"/>
              </a:rPr>
              <a:t> </a:t>
            </a:r>
            <a:r>
              <a:rPr lang="sl-SI" dirty="0">
                <a:latin typeface="Montserrat" panose="00000500000000000000" pitchFamily="50" charset="0"/>
              </a:rPr>
              <a:t>oz. alternative</a:t>
            </a:r>
            <a:r>
              <a:rPr lang="it-IT" dirty="0">
                <a:latin typeface="Montserrat" panose="00000500000000000000" pitchFamily="50" charset="0"/>
              </a:rPr>
              <a:t>?</a:t>
            </a: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Ciljna </a:t>
            </a:r>
            <a:r>
              <a:rPr lang="en-GB" dirty="0" err="1"/>
              <a:t>skupina</a:t>
            </a:r>
            <a:r>
              <a:rPr lang="en-GB" dirty="0"/>
              <a:t> &amp; </a:t>
            </a:r>
            <a:r>
              <a:rPr lang="en-GB" dirty="0" err="1"/>
              <a:t>trg</a:t>
            </a:r>
            <a:endParaRPr lang="en-GB" noProof="0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/>
          </p:nvPr>
        </p:nvGraphicFramePr>
        <p:xfrm>
          <a:off x="534692" y="2364009"/>
          <a:ext cx="7919545" cy="3050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5026">
                  <a:extLst>
                    <a:ext uri="{9D8B030D-6E8A-4147-A177-3AD203B41FA5}">
                      <a16:colId xmlns:a16="http://schemas.microsoft.com/office/drawing/2014/main" val="335858626"/>
                    </a:ext>
                  </a:extLst>
                </a:gridCol>
                <a:gridCol w="1131705">
                  <a:extLst>
                    <a:ext uri="{9D8B030D-6E8A-4147-A177-3AD203B41FA5}">
                      <a16:colId xmlns:a16="http://schemas.microsoft.com/office/drawing/2014/main" val="3338304592"/>
                    </a:ext>
                  </a:extLst>
                </a:gridCol>
                <a:gridCol w="1130908">
                  <a:extLst>
                    <a:ext uri="{9D8B030D-6E8A-4147-A177-3AD203B41FA5}">
                      <a16:colId xmlns:a16="http://schemas.microsoft.com/office/drawing/2014/main" val="3699745408"/>
                    </a:ext>
                  </a:extLst>
                </a:gridCol>
                <a:gridCol w="2035953">
                  <a:extLst>
                    <a:ext uri="{9D8B030D-6E8A-4147-A177-3AD203B41FA5}">
                      <a16:colId xmlns:a16="http://schemas.microsoft.com/office/drawing/2014/main" val="987226711"/>
                    </a:ext>
                  </a:extLst>
                </a:gridCol>
                <a:gridCol w="2035953">
                  <a:extLst>
                    <a:ext uri="{9D8B030D-6E8A-4147-A177-3AD203B41FA5}">
                      <a16:colId xmlns:a16="http://schemas.microsoft.com/office/drawing/2014/main" val="1961501823"/>
                    </a:ext>
                  </a:extLst>
                </a:gridCol>
              </a:tblGrid>
              <a:tr h="448933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Konkurent/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Alternativa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Velikost</a:t>
                      </a: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 /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Tržni</a:t>
                      </a: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delež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Vrednost</a:t>
                      </a: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za</a:t>
                      </a: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stranke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Prednosti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Slabosti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444930"/>
                  </a:ext>
                </a:extLst>
              </a:tr>
              <a:tr h="84465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Konkurent/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900" i="1" noProof="0" dirty="0">
                          <a:effectLst/>
                          <a:latin typeface="Montserrat" panose="00000500000000000000" pitchFamily="50" charset="0"/>
                        </a:rPr>
                        <a:t>Alternativa</a:t>
                      </a:r>
                      <a:r>
                        <a:rPr lang="en-GB" sz="900" i="1" baseline="0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ime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Število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osebja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in /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ali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prihodek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od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prodaje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ocenjeni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tržni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delež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Npr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. </a:t>
                      </a:r>
                      <a:r>
                        <a:rPr lang="sl-SI" sz="900" i="1" noProof="0" dirty="0">
                          <a:effectLst/>
                          <a:latin typeface="Montserrat" panose="00000500000000000000" pitchFamily="50" charset="0"/>
                        </a:rPr>
                        <a:t>odnos,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udobje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cena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Konkurenti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/ </a:t>
                      </a:r>
                      <a:r>
                        <a:rPr lang="sl-SI" sz="900" i="1" noProof="0" dirty="0">
                          <a:effectLst/>
                          <a:latin typeface="Montserrat" panose="00000500000000000000" pitchFamily="50" charset="0"/>
                        </a:rPr>
                        <a:t>alternative</a:t>
                      </a:r>
                      <a:endParaRPr lang="en-GB" sz="900" i="1" noProof="0" dirty="0">
                        <a:effectLst/>
                        <a:latin typeface="Montserrat" panose="00000500000000000000" pitchFamily="50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glavne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prednosti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Konkurenti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/ </a:t>
                      </a:r>
                      <a:r>
                        <a:rPr lang="sl-SI" sz="900" i="1" noProof="0" dirty="0">
                          <a:effectLst/>
                          <a:latin typeface="Montserrat" panose="00000500000000000000" pitchFamily="50" charset="0"/>
                        </a:rPr>
                        <a:t>alternative</a:t>
                      </a:r>
                      <a:endParaRPr lang="en-GB" sz="900" i="1" noProof="0" dirty="0">
                        <a:effectLst/>
                        <a:latin typeface="Montserrat" panose="00000500000000000000" pitchFamily="50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glavne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slabosti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extLst>
                  <a:ext uri="{0D108BD9-81ED-4DB2-BD59-A6C34878D82A}">
                    <a16:rowId xmlns:a16="http://schemas.microsoft.com/office/drawing/2014/main" val="3601117066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Konkurent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/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900" i="1" noProof="0" dirty="0">
                          <a:effectLst/>
                          <a:latin typeface="Montserrat" panose="00000500000000000000" pitchFamily="50" charset="0"/>
                        </a:rPr>
                        <a:t>Alternativa</a:t>
                      </a:r>
                      <a:r>
                        <a:rPr lang="en-GB" sz="900" i="1" baseline="0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ime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Število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osebja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in /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ali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prihodek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od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prodaje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ocenjeni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tržni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delež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Npr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. </a:t>
                      </a:r>
                      <a:r>
                        <a:rPr lang="sl-SI" sz="900" i="1" noProof="0" dirty="0">
                          <a:effectLst/>
                          <a:latin typeface="Montserrat" panose="00000500000000000000" pitchFamily="50" charset="0"/>
                        </a:rPr>
                        <a:t>odnos,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udobje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cena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Konkurenti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/ </a:t>
                      </a:r>
                      <a:r>
                        <a:rPr lang="sl-SI" sz="900" i="1" noProof="0" dirty="0">
                          <a:effectLst/>
                          <a:latin typeface="Montserrat" panose="00000500000000000000" pitchFamily="50" charset="0"/>
                        </a:rPr>
                        <a:t>alternative</a:t>
                      </a:r>
                      <a:endParaRPr lang="en-GB" sz="900" i="1" noProof="0" dirty="0">
                        <a:effectLst/>
                        <a:latin typeface="Montserrat" panose="00000500000000000000" pitchFamily="50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glavne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prednosti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Konkurenti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/ </a:t>
                      </a:r>
                      <a:r>
                        <a:rPr lang="sl-SI" sz="900" i="1" noProof="0" dirty="0">
                          <a:effectLst/>
                          <a:latin typeface="Montserrat" panose="00000500000000000000" pitchFamily="50" charset="0"/>
                        </a:rPr>
                        <a:t>alternative</a:t>
                      </a:r>
                      <a:endParaRPr lang="en-GB" sz="900" i="1" noProof="0" dirty="0">
                        <a:effectLst/>
                        <a:latin typeface="Montserrat" panose="00000500000000000000" pitchFamily="50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glavne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slabosti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278883"/>
                  </a:ext>
                </a:extLst>
              </a:tr>
              <a:tr h="9108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Konkurent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/</a:t>
                      </a: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900" i="1" noProof="0" dirty="0">
                          <a:effectLst/>
                          <a:latin typeface="Montserrat" panose="00000500000000000000" pitchFamily="50" charset="0"/>
                        </a:rPr>
                        <a:t>Alternativa</a:t>
                      </a:r>
                      <a:r>
                        <a:rPr lang="en-GB" sz="900" i="1" baseline="0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ime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Število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osebja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in /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ali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prihodek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od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prodaje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ocenjeni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tržni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delež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Npr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. </a:t>
                      </a:r>
                      <a:r>
                        <a:rPr lang="sl-SI" sz="900" i="1" noProof="0" dirty="0">
                          <a:effectLst/>
                          <a:latin typeface="Montserrat" panose="00000500000000000000" pitchFamily="50" charset="0"/>
                        </a:rPr>
                        <a:t>odnos,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udobje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,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cena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Konkurenti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/ </a:t>
                      </a:r>
                      <a:r>
                        <a:rPr lang="sl-SI" sz="900" i="1" noProof="0" dirty="0">
                          <a:effectLst/>
                          <a:latin typeface="Montserrat" panose="00000500000000000000" pitchFamily="50" charset="0"/>
                        </a:rPr>
                        <a:t>alternative</a:t>
                      </a:r>
                      <a:endParaRPr lang="en-GB" sz="900" i="1" noProof="0" dirty="0">
                        <a:effectLst/>
                        <a:latin typeface="Montserrat" panose="00000500000000000000" pitchFamily="50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glavne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prednosti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Konkurenti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/ </a:t>
                      </a:r>
                      <a:r>
                        <a:rPr lang="sl-SI" sz="900" i="1" noProof="0" dirty="0">
                          <a:effectLst/>
                          <a:latin typeface="Montserrat" panose="00000500000000000000" pitchFamily="50" charset="0"/>
                        </a:rPr>
                        <a:t>alternative</a:t>
                      </a:r>
                      <a:endParaRPr lang="en-GB" sz="900" i="1" noProof="0" dirty="0">
                        <a:effectLst/>
                        <a:latin typeface="Montserrat" panose="00000500000000000000" pitchFamily="50" charset="0"/>
                      </a:endParaRPr>
                    </a:p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glavne</a:t>
                      </a:r>
                      <a:r>
                        <a:rPr lang="en-GB" sz="900" i="1" noProof="0" dirty="0"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900" i="1" noProof="0" dirty="0" err="1">
                          <a:effectLst/>
                          <a:latin typeface="Montserrat" panose="00000500000000000000" pitchFamily="50" charset="0"/>
                        </a:rPr>
                        <a:t>slabosti</a:t>
                      </a:r>
                      <a:endParaRPr lang="en-GB" sz="1000" i="1" noProof="0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extLst>
                  <a:ext uri="{0D108BD9-81ED-4DB2-BD59-A6C34878D82A}">
                    <a16:rowId xmlns:a16="http://schemas.microsoft.com/office/drawing/2014/main" val="263540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83692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err="1"/>
              <a:t>Moj</a:t>
            </a:r>
            <a:r>
              <a:rPr lang="en-GB" i="1" dirty="0"/>
              <a:t> </a:t>
            </a:r>
            <a:r>
              <a:rPr lang="en-GB" i="1" dirty="0" err="1"/>
              <a:t>projekt</a:t>
            </a:r>
            <a:r>
              <a:rPr lang="en-GB" i="1" dirty="0"/>
              <a:t>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dirty="0"/>
              <a:t>Ciljna </a:t>
            </a:r>
            <a:r>
              <a:rPr lang="en-GB" dirty="0" err="1"/>
              <a:t>skupina</a:t>
            </a:r>
            <a:r>
              <a:rPr lang="en-GB" dirty="0"/>
              <a:t> &amp; </a:t>
            </a:r>
            <a:r>
              <a:rPr lang="en-GB" dirty="0" err="1"/>
              <a:t>trg</a:t>
            </a:r>
            <a:endParaRPr lang="en-GB" noProof="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960" y="289924"/>
            <a:ext cx="840017" cy="840017"/>
          </a:xfrm>
          <a:prstGeom prst="rect">
            <a:avLst/>
          </a:prstGeom>
        </p:spPr>
      </p:pic>
      <p:graphicFrame>
        <p:nvGraphicFramePr>
          <p:cNvPr id="6" name="Tabelle 5"/>
          <p:cNvGraphicFramePr>
            <a:graphicFrameLocks noGrp="1"/>
          </p:cNvGraphicFramePr>
          <p:nvPr>
            <p:extLst/>
          </p:nvPr>
        </p:nvGraphicFramePr>
        <p:xfrm>
          <a:off x="793367" y="2081810"/>
          <a:ext cx="7764651" cy="3600020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2080482">
                  <a:extLst>
                    <a:ext uri="{9D8B030D-6E8A-4147-A177-3AD203B41FA5}">
                      <a16:colId xmlns:a16="http://schemas.microsoft.com/office/drawing/2014/main" val="3850312355"/>
                    </a:ext>
                  </a:extLst>
                </a:gridCol>
                <a:gridCol w="2350818">
                  <a:extLst>
                    <a:ext uri="{9D8B030D-6E8A-4147-A177-3AD203B41FA5}">
                      <a16:colId xmlns:a16="http://schemas.microsoft.com/office/drawing/2014/main" val="1650483275"/>
                    </a:ext>
                  </a:extLst>
                </a:gridCol>
                <a:gridCol w="3333351">
                  <a:extLst>
                    <a:ext uri="{9D8B030D-6E8A-4147-A177-3AD203B41FA5}">
                      <a16:colId xmlns:a16="http://schemas.microsoft.com/office/drawing/2014/main" val="169541162"/>
                    </a:ext>
                  </a:extLst>
                </a:gridCol>
              </a:tblGrid>
              <a:tr h="1321158">
                <a:tc rowSpan="2">
                  <a:txBody>
                    <a:bodyPr/>
                    <a:lstStyle/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AT" sz="11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AT" sz="13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AT" sz="13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AT" sz="13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AT" sz="13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AT" sz="13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AT" sz="13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de-AT" sz="1300" b="1" i="0" dirty="0" smtClean="0">
                        <a:solidFill>
                          <a:schemeClr val="tx1"/>
                        </a:solidFill>
                        <a:effectLst/>
                        <a:latin typeface="Montserrat"/>
                      </a:endParaRPr>
                    </a:p>
                    <a:p>
                      <a:pPr marL="0" marR="0" lvl="0" indent="0" algn="ctr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de-AT" sz="1100" b="1" i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</a:rPr>
                        <a:t>… 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500"/>
                        </a:spcAft>
                      </a:pPr>
                      <a:endParaRPr lang="de-AT" sz="1100" b="1" i="0" kern="1200" dirty="0" smtClean="0">
                        <a:solidFill>
                          <a:schemeClr val="tx1"/>
                        </a:solidFill>
                        <a:effectLst/>
                        <a:latin typeface="Montserra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1000"/>
                        </a:spcBef>
                        <a:spcAft>
                          <a:spcPts val="500"/>
                        </a:spcAft>
                      </a:pPr>
                      <a:r>
                        <a:rPr lang="en-GB" sz="1100" b="1" i="1" kern="1200" noProof="0" dirty="0" err="1" smtClean="0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Demografska</a:t>
                      </a:r>
                      <a:r>
                        <a:rPr lang="en-GB" sz="1100" b="1" i="1" kern="1200" noProof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i="1" kern="1200" noProof="0" dirty="0" err="1" smtClean="0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segmentacija</a:t>
                      </a:r>
                      <a:endParaRPr lang="en-GB" sz="1100" i="1" kern="1200" noProof="0" dirty="0" smtClean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e-AT" sz="1100" i="1" kern="1200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  <a:endParaRPr lang="de-AT" sz="800" i="1" baseline="0" dirty="0" smtClean="0"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000"/>
                        </a:spcBef>
                        <a:spcAft>
                          <a:spcPts val="500"/>
                        </a:spcAft>
                      </a:pPr>
                      <a:endParaRPr lang="en-GB" sz="1100" b="1" i="0" kern="1200" dirty="0" smtClean="0">
                        <a:solidFill>
                          <a:schemeClr val="tx1"/>
                        </a:solidFill>
                        <a:effectLst/>
                        <a:latin typeface="Montserrat"/>
                        <a:ea typeface="+mn-ea"/>
                        <a:cs typeface="+mn-cs"/>
                      </a:endParaRPr>
                    </a:p>
                    <a:p>
                      <a:pPr>
                        <a:spcBef>
                          <a:spcPts val="1000"/>
                        </a:spcBef>
                        <a:spcAft>
                          <a:spcPts val="500"/>
                        </a:spcAft>
                      </a:pPr>
                      <a:r>
                        <a:rPr lang="en-GB" sz="1100" b="1" i="0" kern="1200" noProof="0" dirty="0" err="1" smtClean="0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Geografska</a:t>
                      </a:r>
                      <a:r>
                        <a:rPr lang="en-GB" sz="1100" b="1" i="0" kern="1200" noProof="0" dirty="0" smtClean="0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100" b="1" i="0" kern="1200" noProof="0" dirty="0" err="1" smtClean="0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segmentacija</a:t>
                      </a:r>
                      <a:endParaRPr lang="en-GB" sz="1100" i="0" noProof="0" dirty="0" smtClean="0">
                        <a:effectLst/>
                        <a:latin typeface="Montserrat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e-AT" sz="1100" i="1" kern="1200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  <a:endParaRPr lang="de-AT" sz="1100" kern="1200" dirty="0" smtClean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e-AT" sz="1100" i="1" kern="1200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  <a:endParaRPr lang="de-AT" sz="1100" kern="1200" dirty="0" smtClean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i="0" dirty="0" smtClean="0">
                        <a:effectLst/>
                        <a:latin typeface="Montserrat" panose="00000500000000000000" pitchFamily="50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83075898"/>
                  </a:ext>
                </a:extLst>
              </a:tr>
              <a:tr h="779433"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en-GB" sz="1100" b="1" i="0" noProof="0" dirty="0" err="1" smtClean="0">
                          <a:effectLst/>
                          <a:latin typeface="Montserrat"/>
                        </a:rPr>
                        <a:t>Ekonomska</a:t>
                      </a:r>
                      <a:r>
                        <a:rPr lang="en-GB" sz="1100" b="1" i="0" noProof="0" dirty="0" smtClean="0">
                          <a:effectLst/>
                          <a:latin typeface="Montserrat"/>
                        </a:rPr>
                        <a:t> </a:t>
                      </a:r>
                      <a:r>
                        <a:rPr lang="en-GB" sz="1100" b="1" i="0" noProof="0" dirty="0" err="1" smtClean="0">
                          <a:effectLst/>
                          <a:latin typeface="Montserrat"/>
                        </a:rPr>
                        <a:t>segmentacija</a:t>
                      </a:r>
                      <a:endParaRPr lang="en-GB" sz="1100" i="1" kern="1200" noProof="0" dirty="0" smtClean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54373759"/>
                  </a:ext>
                </a:extLst>
              </a:tr>
              <a:tr h="910354">
                <a:tc gridSpan="2"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en-GB" sz="1100" b="1" i="0" noProof="0" dirty="0" err="1" smtClean="0">
                          <a:effectLst/>
                          <a:latin typeface="Montserrat"/>
                        </a:rPr>
                        <a:t>Obnašanje</a:t>
                      </a:r>
                      <a:r>
                        <a:rPr lang="en-GB" sz="1100" b="1" i="0" noProof="0" dirty="0" smtClean="0">
                          <a:effectLst/>
                          <a:latin typeface="Montserrat"/>
                        </a:rPr>
                        <a:t> in </a:t>
                      </a:r>
                      <a:r>
                        <a:rPr lang="en-GB" sz="1100" b="1" i="0" noProof="0" dirty="0" err="1" smtClean="0">
                          <a:effectLst/>
                          <a:latin typeface="Montserrat"/>
                        </a:rPr>
                        <a:t>navade</a:t>
                      </a:r>
                      <a:endParaRPr lang="en-GB" sz="1100" i="0" noProof="0" dirty="0" smtClean="0">
                        <a:effectLst/>
                        <a:latin typeface="Montserrat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e-AT" sz="1100" i="1" kern="1200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e-AT" sz="1100" i="1" kern="1200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  <a:endParaRPr lang="de-AT" sz="1100" i="1" kern="1200" dirty="0" smtClean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de-AT" sz="1100" i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500"/>
                        </a:spcAft>
                      </a:pPr>
                      <a:r>
                        <a:rPr lang="en-GB" sz="1100" b="1" i="0" noProof="0" dirty="0" err="1" smtClean="0">
                          <a:effectLst/>
                          <a:latin typeface="Montserrat"/>
                        </a:rPr>
                        <a:t>Interesi</a:t>
                      </a:r>
                      <a:r>
                        <a:rPr lang="en-GB" sz="1100" b="1" i="0" noProof="0" dirty="0" smtClean="0">
                          <a:effectLst/>
                          <a:latin typeface="Montserrat"/>
                        </a:rPr>
                        <a:t> in </a:t>
                      </a:r>
                      <a:r>
                        <a:rPr lang="en-GB" sz="1100" b="1" i="0" noProof="0" dirty="0" err="1" smtClean="0">
                          <a:effectLst/>
                          <a:latin typeface="Montserrat"/>
                        </a:rPr>
                        <a:t>prepričanja</a:t>
                      </a:r>
                      <a:r>
                        <a:rPr lang="en-GB" sz="1100" b="1" i="0" noProof="0" dirty="0" smtClean="0">
                          <a:effectLst/>
                          <a:latin typeface="Montserrat"/>
                        </a:rPr>
                        <a:t> 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e-AT" sz="1100" i="1" kern="1200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de-AT" sz="1100" i="1" kern="1200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i="1" kern="1200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29893268"/>
                  </a:ext>
                </a:extLst>
              </a:tr>
              <a:tr h="589075">
                <a:tc gridSpan="3">
                  <a:txBody>
                    <a:bodyPr/>
                    <a:lstStyle/>
                    <a:p>
                      <a:pPr marL="0" marR="0" lvl="0" indent="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5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1" i="0" kern="1200" noProof="0" dirty="0" err="1" smtClean="0">
                          <a:solidFill>
                            <a:schemeClr val="tx1"/>
                          </a:solidFill>
                          <a:effectLst/>
                          <a:latin typeface="Montserrat"/>
                          <a:ea typeface="+mn-ea"/>
                          <a:cs typeface="+mn-cs"/>
                        </a:rPr>
                        <a:t>Potrebe</a:t>
                      </a:r>
                      <a:endParaRPr lang="de-AT" sz="1100" b="1" i="0" kern="1200" dirty="0" smtClean="0">
                        <a:solidFill>
                          <a:schemeClr val="tx1"/>
                        </a:solidFill>
                        <a:effectLst/>
                        <a:latin typeface="Montserrat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26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i="1" kern="1200" dirty="0" smtClean="0">
                          <a:solidFill>
                            <a:schemeClr val="tx1"/>
                          </a:solidFill>
                          <a:effectLst/>
                          <a:latin typeface="Montserrat" panose="00000500000000000000" pitchFamily="50" charset="0"/>
                          <a:ea typeface="+mn-ea"/>
                          <a:cs typeface="+mn-cs"/>
                        </a:rPr>
                        <a:t>…</a:t>
                      </a:r>
                      <a:endParaRPr lang="de-AT" sz="1100" i="1" kern="1200" dirty="0" smtClean="0">
                        <a:solidFill>
                          <a:schemeClr val="tx1"/>
                        </a:solidFill>
                        <a:effectLst/>
                        <a:latin typeface="Montserrat" panose="00000500000000000000" pitchFamily="50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GB" sz="1100" i="0" baseline="0" dirty="0" smtClean="0">
                        <a:effectLst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971696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031332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  <a:p>
            <a:pPr marL="0" indent="0">
              <a:buNone/>
            </a:pPr>
            <a:endParaRPr lang="en-GB" noProof="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err="1"/>
              <a:t>Moj</a:t>
            </a:r>
            <a:r>
              <a:rPr lang="en-GB" i="1" dirty="0"/>
              <a:t> </a:t>
            </a:r>
            <a:r>
              <a:rPr lang="en-GB" i="1" dirty="0" err="1"/>
              <a:t>projekt</a:t>
            </a:r>
            <a:r>
              <a:rPr lang="en-GB" i="1" dirty="0"/>
              <a:t>:</a:t>
            </a:r>
            <a:r>
              <a:rPr lang="en-GB" noProof="0" dirty="0"/>
              <a:t/>
            </a:r>
            <a:br>
              <a:rPr lang="en-GB" noProof="0" dirty="0"/>
            </a:br>
            <a:r>
              <a:rPr lang="en-GB" dirty="0"/>
              <a:t>Ciljna </a:t>
            </a:r>
            <a:r>
              <a:rPr lang="en-GB" dirty="0" err="1"/>
              <a:t>skupina</a:t>
            </a:r>
            <a:r>
              <a:rPr lang="en-GB" dirty="0"/>
              <a:t> &amp; </a:t>
            </a:r>
            <a:r>
              <a:rPr lang="en-GB" dirty="0" err="1"/>
              <a:t>trg</a:t>
            </a:r>
            <a:endParaRPr lang="en-GB" sz="2200" noProof="0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/>
          </p:nvPr>
        </p:nvGraphicFramePr>
        <p:xfrm>
          <a:off x="534692" y="2364009"/>
          <a:ext cx="7919545" cy="30503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5026">
                  <a:extLst>
                    <a:ext uri="{9D8B030D-6E8A-4147-A177-3AD203B41FA5}">
                      <a16:colId xmlns:a16="http://schemas.microsoft.com/office/drawing/2014/main" val="335858626"/>
                    </a:ext>
                  </a:extLst>
                </a:gridCol>
                <a:gridCol w="1131705">
                  <a:extLst>
                    <a:ext uri="{9D8B030D-6E8A-4147-A177-3AD203B41FA5}">
                      <a16:colId xmlns:a16="http://schemas.microsoft.com/office/drawing/2014/main" val="3338304592"/>
                    </a:ext>
                  </a:extLst>
                </a:gridCol>
                <a:gridCol w="1130908">
                  <a:extLst>
                    <a:ext uri="{9D8B030D-6E8A-4147-A177-3AD203B41FA5}">
                      <a16:colId xmlns:a16="http://schemas.microsoft.com/office/drawing/2014/main" val="3699745408"/>
                    </a:ext>
                  </a:extLst>
                </a:gridCol>
                <a:gridCol w="2035953">
                  <a:extLst>
                    <a:ext uri="{9D8B030D-6E8A-4147-A177-3AD203B41FA5}">
                      <a16:colId xmlns:a16="http://schemas.microsoft.com/office/drawing/2014/main" val="987226711"/>
                    </a:ext>
                  </a:extLst>
                </a:gridCol>
                <a:gridCol w="2035953">
                  <a:extLst>
                    <a:ext uri="{9D8B030D-6E8A-4147-A177-3AD203B41FA5}">
                      <a16:colId xmlns:a16="http://schemas.microsoft.com/office/drawing/2014/main" val="1961501823"/>
                    </a:ext>
                  </a:extLst>
                </a:gridCol>
              </a:tblGrid>
              <a:tr h="448933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Konkurent/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</a:endParaRP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Alternative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Velikost</a:t>
                      </a: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 /</a:t>
                      </a:r>
                    </a:p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Tržni</a:t>
                      </a: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delež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Vrednost</a:t>
                      </a: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za</a:t>
                      </a: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 </a:t>
                      </a: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stranke</a:t>
                      </a:r>
                      <a:endParaRPr lang="en-GB" sz="1200" b="1" noProof="0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noProof="0" dirty="0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Prednosti</a:t>
                      </a:r>
                      <a:endParaRPr lang="de-AT" sz="1200" b="1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b="1" noProof="0" dirty="0" err="1">
                          <a:solidFill>
                            <a:schemeClr val="bg1"/>
                          </a:solidFill>
                          <a:effectLst/>
                          <a:latin typeface="Montserrat" panose="00000500000000000000" pitchFamily="50" charset="0"/>
                        </a:rPr>
                        <a:t>Slabosti</a:t>
                      </a:r>
                      <a:endParaRPr lang="de-AT" sz="1200" b="1" dirty="0">
                        <a:solidFill>
                          <a:schemeClr val="bg1"/>
                        </a:solidFill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2444930"/>
                  </a:ext>
                </a:extLst>
              </a:tr>
              <a:tr h="84465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i="1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extLst>
                  <a:ext uri="{0D108BD9-81ED-4DB2-BD59-A6C34878D82A}">
                    <a16:rowId xmlns:a16="http://schemas.microsoft.com/office/drawing/2014/main" val="3601117066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i="1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>
                    <a:solidFill>
                      <a:srgbClr val="CB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278883"/>
                  </a:ext>
                </a:extLst>
              </a:tr>
              <a:tr h="910800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AT" sz="900" i="1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900" i="1" dirty="0">
                          <a:effectLst/>
                          <a:latin typeface="Montserrat" panose="00000500000000000000" pitchFamily="50" charset="0"/>
                        </a:rPr>
                        <a:t>…</a:t>
                      </a:r>
                      <a:endParaRPr lang="de-AT" sz="1000" i="1" dirty="0">
                        <a:effectLst/>
                        <a:latin typeface="Montserrat" panose="00000500000000000000" pitchFamily="50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1784" marR="61784" marT="0" marB="0" anchor="ctr"/>
                </a:tc>
                <a:extLst>
                  <a:ext uri="{0D108BD9-81ED-4DB2-BD59-A6C34878D82A}">
                    <a16:rowId xmlns:a16="http://schemas.microsoft.com/office/drawing/2014/main" val="2635407683"/>
                  </a:ext>
                </a:extLst>
              </a:tr>
            </a:tbl>
          </a:graphicData>
        </a:graphic>
      </p:graphicFrame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68960" y="289924"/>
            <a:ext cx="840017" cy="84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930106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F7D6B3F-5577-476F-86B7-640F22A7303E}">
  <ds:schemaRefs>
    <ds:schemaRef ds:uri="http://schemas.microsoft.com/office/infopath/2007/PartnerControls"/>
    <ds:schemaRef ds:uri="1a8d9a65-8471-4209-a900-f8e11db75e0a"/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de413db-0745-4f3a-8dca-564dc7ff6f7d"/>
    <ds:schemaRef ds:uri="08b0a3ee-3d2a-451c-9a1a-7e5d5b0c9c7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411</Words>
  <Application>Microsoft Office PowerPoint</Application>
  <PresentationFormat>Bildschirmpräsentation (4:3)</PresentationFormat>
  <Paragraphs>142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6" baseType="lpstr">
      <vt:lpstr>Arial</vt:lpstr>
      <vt:lpstr>Calibri</vt:lpstr>
      <vt:lpstr>Cambria</vt:lpstr>
      <vt:lpstr>Georgia</vt:lpstr>
      <vt:lpstr>Montserrat</vt:lpstr>
      <vt:lpstr>Montserrat Light</vt:lpstr>
      <vt:lpstr>Symbol</vt:lpstr>
      <vt:lpstr>Times New Roman</vt:lpstr>
      <vt:lpstr>Verdana</vt:lpstr>
      <vt:lpstr>Wingdings</vt:lpstr>
      <vt:lpstr>WU 4:3</vt:lpstr>
      <vt:lpstr>Ciljna skupina &amp; trg</vt:lpstr>
      <vt:lpstr>Ciljna skupina &amp; trg</vt:lpstr>
      <vt:lpstr>Ciljna skupina &amp; trg</vt:lpstr>
      <vt:lpstr>Moj projekt: Ciljna skupina &amp; trg</vt:lpstr>
      <vt:lpstr>Moj projekt: Ciljna skupina &amp; trg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2021-07-07T11:33:51Z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