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381" r:id="rId5"/>
    <p:sldId id="382" r:id="rId6"/>
    <p:sldId id="383" r:id="rId7"/>
    <p:sldId id="384" r:id="rId8"/>
    <p:sldId id="385" r:id="rId9"/>
  </p:sldIdLst>
  <p:sldSz cx="9144000" cy="6858000" type="screen4x3"/>
  <p:notesSz cx="6797675" cy="9926638"/>
  <p:custDataLst>
    <p:tags r:id="rId12"/>
  </p:custDataLst>
  <p:defaultTextStyle>
    <a:defPPr>
      <a:defRPr lang="de-DE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BDDEF"/>
    <a:srgbClr val="0096D3"/>
    <a:srgbClr val="E7EFF7"/>
    <a:srgbClr val="159DD3"/>
    <a:srgbClr val="0C94B7"/>
    <a:srgbClr val="41B4CE"/>
    <a:srgbClr val="73BAD1"/>
    <a:srgbClr val="65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18" autoAdjust="0"/>
    <p:restoredTop sz="96379" autoAdjust="0"/>
  </p:normalViewPr>
  <p:slideViewPr>
    <p:cSldViewPr snapToGrid="0" showGuides="1">
      <p:cViewPr varScale="1">
        <p:scale>
          <a:sx n="96" d="100"/>
          <a:sy n="96" d="100"/>
        </p:scale>
        <p:origin x="1104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6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Relationship Id="rId56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07.07.2021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pPr/>
              <a:t>07.07.2021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097280" rtl="0" eaLnBrk="1" latinLnBrk="0" hangingPunct="1">
      <a:defRPr sz="144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88000" y="720000"/>
            <a:ext cx="855285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8000" y="720000"/>
            <a:ext cx="8544988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44988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63112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7" y="1613538"/>
            <a:ext cx="8210548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3"/>
            <a:ext cx="3217444" cy="309702"/>
          </a:xfrm>
        </p:spPr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2407" y="6494473"/>
            <a:ext cx="892150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1613536"/>
            <a:ext cx="396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80617"/>
            <a:ext cx="5148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00757" y="3071813"/>
            <a:ext cx="2763926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1" y="2552702"/>
            <a:ext cx="590932" cy="270319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288000" y="720000"/>
            <a:ext cx="855285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8" y="1555385"/>
            <a:ext cx="5466982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8" y="1191698"/>
            <a:ext cx="5466982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96237" y="720000"/>
            <a:ext cx="855285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622458"/>
            <a:ext cx="8015800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089822"/>
            <a:ext cx="8015800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5795581" y="5936812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94" y="6414896"/>
            <a:ext cx="1884536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9302"/>
            <a:ext cx="1706149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7" y="3534942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5823552" y="5954719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7" y="3492000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8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288000" y="720000"/>
            <a:ext cx="855285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6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8000" y="720000"/>
            <a:ext cx="855285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199684" y="706438"/>
            <a:ext cx="2648188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288000" y="720000"/>
            <a:ext cx="5904662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13536"/>
            <a:ext cx="7764463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354562" y="6494473"/>
            <a:ext cx="321744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62407" y="6494473"/>
            <a:ext cx="892150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5745182" y="6494473"/>
            <a:ext cx="987407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07.07.2021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67640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3" y="0"/>
            <a:ext cx="3327817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4" y="6477395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5" r:id="rId4"/>
    <p:sldLayoutId id="2147483676" r:id="rId5"/>
    <p:sldLayoutId id="2147483686" r:id="rId6"/>
    <p:sldLayoutId id="2147483687" r:id="rId7"/>
    <p:sldLayoutId id="2147483681" r:id="rId8"/>
    <p:sldLayoutId id="2147483682" r:id="rId9"/>
    <p:sldLayoutId id="2147483688" r:id="rId10"/>
    <p:sldLayoutId id="2147483691" r:id="rId11"/>
    <p:sldLayoutId id="2147483664" r:id="rId12"/>
    <p:sldLayoutId id="2147483667" r:id="rId13"/>
    <p:sldLayoutId id="2147483668" r:id="rId14"/>
    <p:sldLayoutId id="2147483670" r:id="rId1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934" userDrawn="1">
          <p15:clr>
            <a:srgbClr val="F26B43"/>
          </p15:clr>
        </p15:guide>
        <p15:guide id="9" orient="horz" pos="218" userDrawn="1">
          <p15:clr>
            <a:srgbClr val="F26B43"/>
          </p15:clr>
        </p15:guide>
        <p15:guide id="10" orient="horz" pos="1016" userDrawn="1">
          <p15:clr>
            <a:srgbClr val="F26B43"/>
          </p15:clr>
        </p15:guide>
        <p15:guide id="11" orient="horz" pos="4216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9" pos="3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62407" y="1604074"/>
            <a:ext cx="7759644" cy="4533255"/>
          </a:xfrm>
        </p:spPr>
        <p:txBody>
          <a:bodyPr>
            <a:normAutofit/>
          </a:bodyPr>
          <a:lstStyle/>
          <a:p>
            <a:pPr marL="0" indent="0">
              <a:spcAft>
                <a:spcPts val="1500"/>
              </a:spcAft>
              <a:buNone/>
            </a:pPr>
            <a:r>
              <a:rPr lang="ro-RO" sz="1500" b="1" dirty="0">
                <a:latin typeface="Montserrat Light" panose="00000400000000000000" pitchFamily="2" charset="0"/>
              </a:rPr>
              <a:t>Î</a:t>
            </a:r>
            <a:r>
              <a:rPr lang="en-GB" sz="1500" b="1" dirty="0" err="1">
                <a:latin typeface="Montserrat Light" panose="00000400000000000000" pitchFamily="2" charset="0"/>
              </a:rPr>
              <a:t>ntreb</a:t>
            </a:r>
            <a:r>
              <a:rPr lang="ro-RO" sz="1500" b="1" dirty="0">
                <a:latin typeface="Montserrat Light" panose="00000400000000000000" pitchFamily="2" charset="0"/>
              </a:rPr>
              <a:t>ă</a:t>
            </a:r>
            <a:r>
              <a:rPr lang="en-GB" sz="1500" b="1" dirty="0" err="1">
                <a:latin typeface="Montserrat Light" panose="00000400000000000000" pitchFamily="2" charset="0"/>
              </a:rPr>
              <a:t>ri</a:t>
            </a:r>
            <a:r>
              <a:rPr lang="en-GB" sz="1500" b="1" dirty="0">
                <a:latin typeface="Montserrat Light" panose="00000400000000000000" pitchFamily="2" charset="0"/>
              </a:rPr>
              <a:t> </a:t>
            </a:r>
            <a:r>
              <a:rPr lang="en-GB" sz="1500" b="1" dirty="0" err="1">
                <a:latin typeface="Montserrat Light" panose="00000400000000000000" pitchFamily="2" charset="0"/>
              </a:rPr>
              <a:t>orientative</a:t>
            </a:r>
            <a:endParaRPr lang="en-GB" sz="1500" b="1" noProof="0" dirty="0">
              <a:latin typeface="Montserrat Light" panose="00000400000000000000" pitchFamily="2" charset="0"/>
            </a:endParaRPr>
          </a:p>
          <a:p>
            <a:pPr marL="0" indent="0">
              <a:buNone/>
            </a:pPr>
            <a:r>
              <a:rPr lang="en-GB" sz="1500" dirty="0" err="1">
                <a:latin typeface="Montserrat Light" panose="00000400000000000000" pitchFamily="2" charset="0"/>
              </a:rPr>
              <a:t>Grupul</a:t>
            </a:r>
            <a:r>
              <a:rPr lang="en-GB" sz="1500" dirty="0">
                <a:latin typeface="Montserrat Light" panose="00000400000000000000" pitchFamily="2" charset="0"/>
              </a:rPr>
              <a:t> </a:t>
            </a:r>
            <a:r>
              <a:rPr lang="ro-RO" sz="1500" dirty="0">
                <a:latin typeface="Montserrat Light" panose="00000400000000000000" pitchFamily="2" charset="0"/>
              </a:rPr>
              <a:t>țintă</a:t>
            </a:r>
            <a:endParaRPr lang="en-GB" sz="1500" noProof="0" dirty="0">
              <a:latin typeface="Montserrat Light" panose="00000400000000000000" pitchFamily="2" charset="0"/>
            </a:endParaRPr>
          </a:p>
          <a:p>
            <a:pPr lvl="0"/>
            <a:r>
              <a:rPr lang="vi-VN" sz="1300" dirty="0">
                <a:latin typeface="Montserrat Light" panose="00000400000000000000" pitchFamily="2" charset="0"/>
              </a:rPr>
              <a:t>C</a:t>
            </a:r>
            <a:r>
              <a:rPr lang="en-US" sz="1300" dirty="0">
                <a:latin typeface="Montserrat Light" panose="00000400000000000000" pitchFamily="2" charset="0"/>
              </a:rPr>
              <a:t>are</a:t>
            </a:r>
            <a:r>
              <a:rPr lang="vi-VN" sz="1300" dirty="0">
                <a:latin typeface="Montserrat Light" panose="00000400000000000000" pitchFamily="2" charset="0"/>
              </a:rPr>
              <a:t> sunt grupurile dvs. de clienți țintă și cum se comportă?</a:t>
            </a:r>
          </a:p>
          <a:p>
            <a:pPr lvl="0"/>
            <a:r>
              <a:rPr lang="vi-VN" sz="1300" dirty="0">
                <a:latin typeface="Montserrat Light" panose="00000400000000000000" pitchFamily="2" charset="0"/>
              </a:rPr>
              <a:t>Care sunt nevoile clienților dvs.? Cum puteți satisface aceste nevoi? Există </a:t>
            </a:r>
            <a:r>
              <a:rPr lang="ro-RO" sz="1300" dirty="0">
                <a:latin typeface="Montserrat Light" panose="00000400000000000000" pitchFamily="2" charset="0"/>
              </a:rPr>
              <a:t>circumstanțe</a:t>
            </a:r>
            <a:r>
              <a:rPr lang="vi-VN" sz="1300" dirty="0">
                <a:latin typeface="Montserrat Light" panose="00000400000000000000" pitchFamily="2" charset="0"/>
              </a:rPr>
              <a:t> actuale care să le afecteze?</a:t>
            </a:r>
          </a:p>
          <a:p>
            <a:pPr lvl="0"/>
            <a:r>
              <a:rPr lang="vi-VN" sz="1300" dirty="0">
                <a:latin typeface="Montserrat Light" panose="00000400000000000000" pitchFamily="2" charset="0"/>
              </a:rPr>
              <a:t>Care este dimensiunea bazei dvs. de clienți (potențiali) în termeni cantitativi?</a:t>
            </a:r>
            <a:endParaRPr lang="en-US" sz="1300" dirty="0">
              <a:latin typeface="Montserrat Light" panose="00000400000000000000" pitchFamily="2" charset="0"/>
            </a:endParaRPr>
          </a:p>
          <a:p>
            <a:pPr marL="0" lvl="0" indent="0">
              <a:buNone/>
            </a:pPr>
            <a:r>
              <a:rPr lang="en-GB" sz="1500" dirty="0" err="1">
                <a:latin typeface="Montserrat Light" panose="00000400000000000000" pitchFamily="2" charset="0"/>
              </a:rPr>
              <a:t>Piata</a:t>
            </a:r>
            <a:endParaRPr lang="en-GB" sz="1500" noProof="0" dirty="0">
              <a:latin typeface="Montserrat Light" panose="00000400000000000000" pitchFamily="2" charset="0"/>
            </a:endParaRPr>
          </a:p>
          <a:p>
            <a:pPr lvl="0"/>
            <a:r>
              <a:rPr lang="vi-VN" sz="1300" dirty="0">
                <a:latin typeface="Montserrat Light" panose="00000400000000000000" pitchFamily="2" charset="0"/>
              </a:rPr>
              <a:t>Cum arată piața serviciului sau produsului dvs.? Care sunt evoluțiile pieței actuale sau viitoare de luat în considerare? Ce potențial de creștere a pieței este disponibil și unde vă încadrați?</a:t>
            </a:r>
          </a:p>
          <a:p>
            <a:pPr lvl="0"/>
            <a:r>
              <a:rPr lang="vi-VN" sz="1300" dirty="0">
                <a:latin typeface="Montserrat Light" panose="00000400000000000000" pitchFamily="2" charset="0"/>
              </a:rPr>
              <a:t>Care sunt concurenții și </a:t>
            </a:r>
            <a:r>
              <a:rPr lang="en-US" sz="1300" dirty="0" err="1">
                <a:latin typeface="Montserrat Light" panose="00000400000000000000" pitchFamily="2" charset="0"/>
              </a:rPr>
              <a:t>inclocuitorii</a:t>
            </a:r>
            <a:r>
              <a:rPr lang="en-US" sz="1300" dirty="0">
                <a:latin typeface="Montserrat Light" panose="00000400000000000000" pitchFamily="2" charset="0"/>
              </a:rPr>
              <a:t> </a:t>
            </a:r>
            <a:r>
              <a:rPr lang="vi-VN" sz="1300" dirty="0">
                <a:latin typeface="Montserrat Light" panose="00000400000000000000" pitchFamily="2" charset="0"/>
              </a:rPr>
              <a:t>dvs. actuali sau viitori? Există noi participanți pe piață care apar pe scenă?</a:t>
            </a:r>
          </a:p>
          <a:p>
            <a:pPr lvl="0"/>
            <a:r>
              <a:rPr lang="vi-VN" sz="1300" dirty="0">
                <a:latin typeface="Montserrat Light" panose="00000400000000000000" pitchFamily="2" charset="0"/>
              </a:rPr>
              <a:t>Ce cercetări statistice ați finalizat pentru a vă ajuta să vă analizați piața</a:t>
            </a:r>
            <a:r>
              <a:rPr lang="en-GB" sz="1300" noProof="0" dirty="0">
                <a:latin typeface="Montserrat Light" panose="00000400000000000000" pitchFamily="2" charset="0"/>
              </a:rPr>
              <a:t>? </a:t>
            </a:r>
          </a:p>
          <a:p>
            <a:pPr marL="0" indent="0">
              <a:buNone/>
            </a:pPr>
            <a:r>
              <a:rPr lang="en-GB" sz="1500" dirty="0" err="1">
                <a:latin typeface="Montserrat Light" panose="00000400000000000000" pitchFamily="2" charset="0"/>
              </a:rPr>
              <a:t>Oferta</a:t>
            </a:r>
            <a:r>
              <a:rPr lang="en-GB" sz="1500" dirty="0">
                <a:latin typeface="Montserrat Light" panose="00000400000000000000" pitchFamily="2" charset="0"/>
              </a:rPr>
              <a:t> </a:t>
            </a:r>
            <a:r>
              <a:rPr lang="en-GB" sz="1500" dirty="0" err="1">
                <a:latin typeface="Montserrat Light" panose="00000400000000000000" pitchFamily="2" charset="0"/>
              </a:rPr>
              <a:t>unic</a:t>
            </a:r>
            <a:r>
              <a:rPr lang="ro-RO" sz="1500" dirty="0">
                <a:latin typeface="Montserrat Light" panose="00000400000000000000" pitchFamily="2" charset="0"/>
              </a:rPr>
              <a:t>ă</a:t>
            </a:r>
            <a:endParaRPr lang="en-GB" sz="1500" noProof="0" dirty="0">
              <a:latin typeface="Montserrat Light" panose="00000400000000000000" pitchFamily="2" charset="0"/>
            </a:endParaRPr>
          </a:p>
          <a:p>
            <a:r>
              <a:rPr lang="vi-VN" sz="1300" dirty="0">
                <a:latin typeface="Montserrat Light" panose="00000400000000000000" pitchFamily="2" charset="0"/>
              </a:rPr>
              <a:t>De ce aveți un avantaj față de concurenții dvs.? Care este propunerea unică de vânzare a proiectului dvs. (de exemplu, diferențierea, costurile sau beneficiile în timp)?</a:t>
            </a:r>
            <a:endParaRPr lang="en-GB" noProof="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/>
              <a:t>Grupul țintă și piața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1964755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62018" y="1613536"/>
            <a:ext cx="8348767" cy="4624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1400" b="1" dirty="0">
                <a:latin typeface="Montserrat Light" panose="00000400000000000000" pitchFamily="2" charset="0"/>
              </a:rPr>
              <a:t>Rezumați informațiile despre grupul dvs. țintă într-un profil al unui client prototip.</a:t>
            </a:r>
            <a:endParaRPr lang="en-GB" b="1" noProof="0" dirty="0">
              <a:latin typeface="Montserrat Light" panose="00000400000000000000" pitchFamily="2" charset="0"/>
            </a:endParaRPr>
          </a:p>
          <a:p>
            <a:pPr marL="0" indent="0">
              <a:buNone/>
            </a:pPr>
            <a:endParaRPr lang="en-GB" b="1" noProof="0" dirty="0">
              <a:latin typeface="Montserrat Light" panose="00000400000000000000" pitchFamily="2" charset="0"/>
            </a:endParaRPr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/>
          </p:nvPr>
        </p:nvGraphicFramePr>
        <p:xfrm>
          <a:off x="908482" y="2335830"/>
          <a:ext cx="7764651" cy="36000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080482">
                  <a:extLst>
                    <a:ext uri="{9D8B030D-6E8A-4147-A177-3AD203B41FA5}">
                      <a16:colId xmlns:a16="http://schemas.microsoft.com/office/drawing/2014/main" val="3850312355"/>
                    </a:ext>
                  </a:extLst>
                </a:gridCol>
                <a:gridCol w="2350818">
                  <a:extLst>
                    <a:ext uri="{9D8B030D-6E8A-4147-A177-3AD203B41FA5}">
                      <a16:colId xmlns:a16="http://schemas.microsoft.com/office/drawing/2014/main" val="1650483275"/>
                    </a:ext>
                  </a:extLst>
                </a:gridCol>
                <a:gridCol w="3333351">
                  <a:extLst>
                    <a:ext uri="{9D8B030D-6E8A-4147-A177-3AD203B41FA5}">
                      <a16:colId xmlns:a16="http://schemas.microsoft.com/office/drawing/2014/main" val="169541162"/>
                    </a:ext>
                  </a:extLst>
                </a:gridCol>
              </a:tblGrid>
              <a:tr h="1321158">
                <a:tc rowSpan="2">
                  <a:txBody>
                    <a:bodyPr/>
                    <a:lstStyle/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n-GB" sz="1100" b="1" i="0" noProof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n-GB" sz="1300" b="1" i="0" noProof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n-GB" sz="1300" b="1" i="0" noProof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n-GB" sz="1300" b="1" i="0" noProof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n-GB" sz="1300" b="1" i="0" noProof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n-GB" sz="1300" b="1" i="0" noProof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n-GB" sz="1300" b="1" i="0" noProof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n-GB" sz="1300" b="1" i="0" noProof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GB" sz="1300" b="1" i="0" noProof="0" dirty="0" err="1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Nume</a:t>
                      </a:r>
                      <a:r>
                        <a:rPr lang="en-GB" sz="1100" b="1" i="0" noProof="0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500"/>
                        </a:spcAft>
                      </a:pPr>
                      <a:endParaRPr lang="en-GB" sz="1100" b="1" i="0" kern="1200" noProof="0" dirty="0">
                        <a:solidFill>
                          <a:schemeClr val="tx1"/>
                        </a:solidFill>
                        <a:effectLst/>
                        <a:latin typeface="Montserra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1000"/>
                        </a:spcBef>
                        <a:spcAft>
                          <a:spcPts val="500"/>
                        </a:spcAft>
                      </a:pPr>
                      <a:r>
                        <a:rPr lang="vi-VN" sz="1100" b="1" i="1" kern="1200" noProof="0" dirty="0">
                          <a:solidFill>
                            <a:schemeClr val="tx1"/>
                          </a:solidFill>
                          <a:effectLst/>
                          <a:latin typeface="Montserrat"/>
                          <a:ea typeface="+mn-ea"/>
                          <a:cs typeface="+mn-cs"/>
                        </a:rPr>
                        <a:t>Segmentarea demografică</a:t>
                      </a:r>
                      <a:endParaRPr lang="en-GB" sz="1100" b="1" i="1" kern="1200" noProof="0" dirty="0">
                        <a:solidFill>
                          <a:schemeClr val="tx1"/>
                        </a:solidFill>
                        <a:effectLst/>
                        <a:latin typeface="Montserra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V</a:t>
                      </a:r>
                      <a:r>
                        <a:rPr lang="ro-RO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ârstă</a:t>
                      </a:r>
                      <a:endParaRPr lang="en-GB" sz="1100" i="1" kern="1200" noProof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Gen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noProof="0" dirty="0" err="1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Statusul</a:t>
                      </a:r>
                      <a:r>
                        <a:rPr lang="en-GB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i="1" kern="1200" noProof="0" dirty="0" err="1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familiei</a:t>
                      </a:r>
                      <a:endParaRPr lang="en-GB" sz="1100" i="1" kern="1200" noProof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  <a:endParaRPr lang="en-GB" sz="800" i="1" baseline="0" noProof="0" dirty="0">
                        <a:effectLst/>
                        <a:latin typeface="Montserrat" panose="00000500000000000000" pitchFamily="50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500"/>
                        </a:spcAft>
                      </a:pPr>
                      <a:endParaRPr lang="en-GB" sz="1100" b="1" i="0" kern="1200" noProof="0" dirty="0">
                        <a:solidFill>
                          <a:schemeClr val="tx1"/>
                        </a:solidFill>
                        <a:effectLst/>
                        <a:latin typeface="Montserra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1000"/>
                        </a:spcBef>
                        <a:spcAft>
                          <a:spcPts val="500"/>
                        </a:spcAft>
                      </a:pPr>
                      <a:r>
                        <a:rPr lang="vi-VN" sz="1100" b="1" i="0" kern="1200" noProof="0" dirty="0">
                          <a:solidFill>
                            <a:schemeClr val="tx1"/>
                          </a:solidFill>
                          <a:effectLst/>
                          <a:latin typeface="Montserrat"/>
                          <a:ea typeface="+mn-ea"/>
                          <a:cs typeface="+mn-cs"/>
                        </a:rPr>
                        <a:t>Segmentarea </a:t>
                      </a:r>
                      <a:r>
                        <a:rPr lang="en-US" sz="1100" b="1" i="0" kern="1200" noProof="0" dirty="0" err="1">
                          <a:solidFill>
                            <a:schemeClr val="tx1"/>
                          </a:solidFill>
                          <a:effectLst/>
                          <a:latin typeface="Montserrat"/>
                          <a:ea typeface="+mn-ea"/>
                          <a:cs typeface="+mn-cs"/>
                        </a:rPr>
                        <a:t>ge</a:t>
                      </a:r>
                      <a:r>
                        <a:rPr lang="en-GB" sz="1100" b="1" i="0" kern="1200" noProof="0" dirty="0" err="1">
                          <a:solidFill>
                            <a:schemeClr val="tx1"/>
                          </a:solidFill>
                          <a:effectLst/>
                          <a:latin typeface="Montserrat"/>
                          <a:ea typeface="+mn-ea"/>
                          <a:cs typeface="+mn-cs"/>
                        </a:rPr>
                        <a:t>ografica</a:t>
                      </a:r>
                      <a:endParaRPr lang="en-GB" sz="1100" i="0" noProof="0" dirty="0">
                        <a:effectLst/>
                        <a:latin typeface="Montserrat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o-RO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Ț</a:t>
                      </a:r>
                      <a:r>
                        <a:rPr lang="en-GB" sz="1100" i="1" kern="1200" noProof="0" dirty="0" err="1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ara</a:t>
                      </a:r>
                      <a:endParaRPr lang="en-GB" sz="1100" kern="1200" noProof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noProof="0" dirty="0" err="1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Provincie</a:t>
                      </a:r>
                      <a:r>
                        <a:rPr lang="en-GB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/</a:t>
                      </a:r>
                      <a:r>
                        <a:rPr lang="en-GB" sz="1100" i="1" kern="1200" noProof="0" dirty="0" err="1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Oras</a:t>
                      </a:r>
                      <a:endParaRPr lang="en-GB" sz="1100" kern="1200" noProof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i="0" noProof="0" dirty="0">
                        <a:effectLst/>
                        <a:latin typeface="Montserrat" panose="00000500000000000000" pitchFamily="50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3075898"/>
                  </a:ext>
                </a:extLst>
              </a:tr>
              <a:tr h="779433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500"/>
                        </a:spcAft>
                      </a:pPr>
                      <a:r>
                        <a:rPr lang="en-GB" sz="1100" b="1" i="0" noProof="0" dirty="0" err="1">
                          <a:effectLst/>
                          <a:latin typeface="Montserrat"/>
                        </a:rPr>
                        <a:t>Segmentare</a:t>
                      </a:r>
                      <a:r>
                        <a:rPr lang="en-GB" sz="1100" b="1" i="0" baseline="0" noProof="0" dirty="0">
                          <a:effectLst/>
                          <a:latin typeface="Montserrat"/>
                        </a:rPr>
                        <a:t> e</a:t>
                      </a:r>
                      <a:r>
                        <a:rPr lang="en-GB" sz="1100" b="1" i="0" noProof="0" dirty="0">
                          <a:effectLst/>
                          <a:latin typeface="Montserrat"/>
                        </a:rPr>
                        <a:t>conomic</a:t>
                      </a:r>
                      <a:r>
                        <a:rPr lang="ro-RO" sz="1100" b="1" i="0" noProof="0" dirty="0">
                          <a:effectLst/>
                          <a:latin typeface="Montserrat"/>
                        </a:rPr>
                        <a:t>ă</a:t>
                      </a:r>
                      <a:r>
                        <a:rPr lang="en-GB" sz="1100" b="1" i="0" baseline="0" noProof="0" dirty="0">
                          <a:effectLst/>
                          <a:latin typeface="Montserrat"/>
                        </a:rPr>
                        <a:t> 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noProof="0" dirty="0" err="1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Nivelul</a:t>
                      </a:r>
                      <a:r>
                        <a:rPr lang="en-GB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i="1" kern="1200" noProof="0" dirty="0" err="1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veniturilor</a:t>
                      </a:r>
                      <a:endParaRPr lang="en-GB" sz="1100" i="1" kern="1200" noProof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4373759"/>
                  </a:ext>
                </a:extLst>
              </a:tr>
              <a:tr h="910354">
                <a:tc gridSpan="2">
                  <a:txBody>
                    <a:bodyPr/>
                    <a:lstStyle/>
                    <a:p>
                      <a:pPr>
                        <a:spcAft>
                          <a:spcPts val="500"/>
                        </a:spcAft>
                      </a:pPr>
                      <a:r>
                        <a:rPr lang="en-GB" sz="1100" b="1" i="0" noProof="0" dirty="0" err="1">
                          <a:effectLst/>
                          <a:latin typeface="Montserrat"/>
                        </a:rPr>
                        <a:t>Comportament</a:t>
                      </a:r>
                      <a:r>
                        <a:rPr lang="en-GB" sz="1100" b="1" i="0" noProof="0" dirty="0">
                          <a:effectLst/>
                          <a:latin typeface="Montserrat"/>
                        </a:rPr>
                        <a:t> </a:t>
                      </a:r>
                      <a:r>
                        <a:rPr lang="ro-RO" sz="1100" b="1" i="0" noProof="0" dirty="0">
                          <a:effectLst/>
                          <a:latin typeface="Montserrat"/>
                        </a:rPr>
                        <a:t>ș</a:t>
                      </a:r>
                      <a:r>
                        <a:rPr lang="en-GB" sz="1100" b="1" i="0" noProof="0" dirty="0" err="1">
                          <a:effectLst/>
                          <a:latin typeface="Montserrat"/>
                        </a:rPr>
                        <a:t>i</a:t>
                      </a:r>
                      <a:r>
                        <a:rPr lang="en-GB" sz="1100" b="1" i="0" noProof="0" dirty="0">
                          <a:effectLst/>
                          <a:latin typeface="Montserrat"/>
                        </a:rPr>
                        <a:t> </a:t>
                      </a:r>
                      <a:r>
                        <a:rPr lang="en-GB" sz="1100" b="1" i="0" noProof="0" dirty="0" err="1">
                          <a:effectLst/>
                          <a:latin typeface="Montserrat"/>
                        </a:rPr>
                        <a:t>obiceiuri</a:t>
                      </a:r>
                      <a:endParaRPr lang="en-GB" sz="1100" i="0" noProof="0" dirty="0">
                        <a:effectLst/>
                        <a:latin typeface="Montserrat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Stil de via</a:t>
                      </a:r>
                      <a:r>
                        <a:rPr lang="ro-RO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ță</a:t>
                      </a:r>
                      <a:endParaRPr lang="nb-NO" sz="1100" i="1" kern="1200" noProof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Model de sănătate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Rutină zilnică</a:t>
                      </a:r>
                      <a:r>
                        <a:rPr lang="en-GB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, …  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1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500"/>
                        </a:spcAft>
                      </a:pPr>
                      <a:r>
                        <a:rPr lang="en-GB" sz="1100" b="1" i="0" noProof="0" dirty="0" err="1">
                          <a:effectLst/>
                          <a:latin typeface="Montserrat"/>
                        </a:rPr>
                        <a:t>Interese</a:t>
                      </a:r>
                      <a:r>
                        <a:rPr lang="en-GB" sz="1100" b="1" i="0" noProof="0" dirty="0">
                          <a:effectLst/>
                          <a:latin typeface="Montserrat"/>
                        </a:rPr>
                        <a:t> </a:t>
                      </a:r>
                      <a:r>
                        <a:rPr lang="en-GB" sz="1100" b="1" i="0" noProof="0" dirty="0" err="1">
                          <a:effectLst/>
                          <a:latin typeface="Montserrat"/>
                        </a:rPr>
                        <a:t>și</a:t>
                      </a:r>
                      <a:r>
                        <a:rPr lang="en-GB" sz="1100" b="1" i="0" noProof="0" dirty="0">
                          <a:effectLst/>
                          <a:latin typeface="Montserrat"/>
                        </a:rPr>
                        <a:t> </a:t>
                      </a:r>
                      <a:r>
                        <a:rPr lang="en-GB" sz="1100" b="1" i="0" noProof="0" dirty="0" err="1">
                          <a:effectLst/>
                          <a:latin typeface="Montserrat"/>
                        </a:rPr>
                        <a:t>atitudini</a:t>
                      </a:r>
                      <a:endParaRPr lang="en-GB" sz="1100" i="0" noProof="0" dirty="0">
                        <a:effectLst/>
                        <a:latin typeface="Montserrat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Hobby-</a:t>
                      </a:r>
                      <a:r>
                        <a:rPr lang="en-GB" sz="1100" i="1" kern="1200" noProof="0" dirty="0" err="1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uri</a:t>
                      </a:r>
                      <a:r>
                        <a:rPr lang="en-GB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i="1" kern="1200" noProof="0" dirty="0" err="1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și</a:t>
                      </a:r>
                      <a:r>
                        <a:rPr lang="en-GB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i="1" kern="1200" noProof="0" dirty="0" err="1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interese</a:t>
                      </a:r>
                      <a:endParaRPr lang="en-GB" sz="1100" i="1" kern="1200" noProof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noProof="0" dirty="0" err="1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Activit</a:t>
                      </a:r>
                      <a:r>
                        <a:rPr lang="ro-RO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ăț</a:t>
                      </a:r>
                      <a:r>
                        <a:rPr lang="en-GB" sz="1100" i="1" kern="1200" noProof="0" dirty="0" err="1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100" i="1" kern="1200" baseline="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n-GB" sz="1100" i="1" kern="1200" baseline="0" noProof="0" dirty="0" err="1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agrement</a:t>
                      </a:r>
                      <a:endParaRPr lang="en-GB" sz="1100" i="1" kern="1200" noProof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noProof="0" dirty="0" err="1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Valori</a:t>
                      </a:r>
                      <a:r>
                        <a:rPr lang="en-GB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, … 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9893268"/>
                  </a:ext>
                </a:extLst>
              </a:tr>
              <a:tr h="589075">
                <a:tc gridSpan="3">
                  <a:txBody>
                    <a:bodyPr/>
                    <a:lstStyle/>
                    <a:p>
                      <a:pPr marL="0" marR="0" lvl="0" indent="0" algn="l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i="0" kern="1200" noProof="0" dirty="0" err="1">
                          <a:solidFill>
                            <a:schemeClr val="tx1"/>
                          </a:solidFill>
                          <a:effectLst/>
                          <a:latin typeface="Montserrat"/>
                          <a:ea typeface="+mn-ea"/>
                          <a:cs typeface="+mn-cs"/>
                        </a:rPr>
                        <a:t>Nevoi</a:t>
                      </a:r>
                      <a:endParaRPr lang="en-GB" sz="1100" b="1" i="0" kern="1200" noProof="0" dirty="0">
                        <a:solidFill>
                          <a:schemeClr val="tx1"/>
                        </a:solidFill>
                        <a:effectLst/>
                        <a:latin typeface="Montserra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vi-VN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Care este problema lor? Cum poți rezolva această problemă cu proiectul tău?</a:t>
                      </a:r>
                      <a:endParaRPr lang="en-GB" sz="1100" i="1" kern="1200" noProof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i="0" baseline="0" dirty="0">
                        <a:effectLst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7169637"/>
                  </a:ext>
                </a:extLst>
              </a:tr>
            </a:tbl>
          </a:graphicData>
        </a:graphic>
      </p:graphicFrame>
      <p:pic>
        <p:nvPicPr>
          <p:cNvPr id="1026" name="Grafi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263" y="2591552"/>
            <a:ext cx="560951" cy="122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/>
              <a:t>Grupul țintă și piața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226339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Montserrat" panose="00000500000000000000" pitchFamily="50" charset="0"/>
              </a:rPr>
              <a:t>Cine </a:t>
            </a:r>
            <a:r>
              <a:rPr lang="en-GB" dirty="0" err="1">
                <a:latin typeface="Montserrat" panose="00000500000000000000" pitchFamily="50" charset="0"/>
              </a:rPr>
              <a:t>sunt</a:t>
            </a:r>
            <a:r>
              <a:rPr lang="en-GB" dirty="0">
                <a:latin typeface="Montserrat" panose="00000500000000000000" pitchFamily="50" charset="0"/>
              </a:rPr>
              <a:t> </a:t>
            </a:r>
            <a:r>
              <a:rPr lang="en-GB" dirty="0" err="1">
                <a:latin typeface="Montserrat" panose="00000500000000000000" pitchFamily="50" charset="0"/>
              </a:rPr>
              <a:t>concurenții</a:t>
            </a:r>
            <a:r>
              <a:rPr lang="en-GB" dirty="0">
                <a:latin typeface="Montserrat" panose="00000500000000000000" pitchFamily="50" charset="0"/>
              </a:rPr>
              <a:t> </a:t>
            </a:r>
            <a:r>
              <a:rPr lang="en-GB" dirty="0" err="1">
                <a:latin typeface="Montserrat" panose="00000500000000000000" pitchFamily="50" charset="0"/>
              </a:rPr>
              <a:t>și</a:t>
            </a:r>
            <a:r>
              <a:rPr lang="en-GB" dirty="0">
                <a:latin typeface="Montserrat" panose="00000500000000000000" pitchFamily="50" charset="0"/>
              </a:rPr>
              <a:t> / </a:t>
            </a:r>
            <a:r>
              <a:rPr lang="en-GB" dirty="0" err="1">
                <a:latin typeface="Montserrat" panose="00000500000000000000" pitchFamily="50" charset="0"/>
              </a:rPr>
              <a:t>sau</a:t>
            </a:r>
            <a:r>
              <a:rPr lang="en-GB" dirty="0">
                <a:latin typeface="Montserrat" panose="00000500000000000000" pitchFamily="50" charset="0"/>
              </a:rPr>
              <a:t> </a:t>
            </a:r>
            <a:r>
              <a:rPr lang="ro-RO" dirty="0" err="1">
                <a:latin typeface="Montserrat" panose="00000500000000000000" pitchFamily="50" charset="0"/>
              </a:rPr>
              <a:t>î</a:t>
            </a:r>
            <a:r>
              <a:rPr lang="en-GB" dirty="0" err="1">
                <a:latin typeface="Montserrat" panose="00000500000000000000" pitchFamily="50" charset="0"/>
              </a:rPr>
              <a:t>nlocuitorii</a:t>
            </a:r>
            <a:r>
              <a:rPr lang="en-GB" dirty="0">
                <a:latin typeface="Montserrat" panose="00000500000000000000" pitchFamily="50" charset="0"/>
              </a:rPr>
              <a:t> </a:t>
            </a:r>
            <a:r>
              <a:rPr lang="en-GB" dirty="0" err="1">
                <a:latin typeface="Montserrat" panose="00000500000000000000" pitchFamily="50" charset="0"/>
              </a:rPr>
              <a:t>dvs</a:t>
            </a:r>
            <a:r>
              <a:rPr lang="en-GB" dirty="0">
                <a:latin typeface="Montserrat" panose="00000500000000000000" pitchFamily="50" charset="0"/>
              </a:rPr>
              <a:t>.?</a:t>
            </a: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/>
              <a:t>Grupul țintă și piața</a:t>
            </a:r>
            <a:endParaRPr lang="en-GB" noProof="0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/>
          </p:nvPr>
        </p:nvGraphicFramePr>
        <p:xfrm>
          <a:off x="534692" y="2364009"/>
          <a:ext cx="7919545" cy="30503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5026">
                  <a:extLst>
                    <a:ext uri="{9D8B030D-6E8A-4147-A177-3AD203B41FA5}">
                      <a16:colId xmlns:a16="http://schemas.microsoft.com/office/drawing/2014/main" val="335858626"/>
                    </a:ext>
                  </a:extLst>
                </a:gridCol>
                <a:gridCol w="1131705">
                  <a:extLst>
                    <a:ext uri="{9D8B030D-6E8A-4147-A177-3AD203B41FA5}">
                      <a16:colId xmlns:a16="http://schemas.microsoft.com/office/drawing/2014/main" val="3338304592"/>
                    </a:ext>
                  </a:extLst>
                </a:gridCol>
                <a:gridCol w="1130908">
                  <a:extLst>
                    <a:ext uri="{9D8B030D-6E8A-4147-A177-3AD203B41FA5}">
                      <a16:colId xmlns:a16="http://schemas.microsoft.com/office/drawing/2014/main" val="3699745408"/>
                    </a:ext>
                  </a:extLst>
                </a:gridCol>
                <a:gridCol w="2035953">
                  <a:extLst>
                    <a:ext uri="{9D8B030D-6E8A-4147-A177-3AD203B41FA5}">
                      <a16:colId xmlns:a16="http://schemas.microsoft.com/office/drawing/2014/main" val="987226711"/>
                    </a:ext>
                  </a:extLst>
                </a:gridCol>
                <a:gridCol w="2035953">
                  <a:extLst>
                    <a:ext uri="{9D8B030D-6E8A-4147-A177-3AD203B41FA5}">
                      <a16:colId xmlns:a16="http://schemas.microsoft.com/office/drawing/2014/main" val="1961501823"/>
                    </a:ext>
                  </a:extLst>
                </a:gridCol>
              </a:tblGrid>
              <a:tr h="448933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noProof="0" dirty="0" err="1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Concurent</a:t>
                      </a:r>
                      <a:r>
                        <a:rPr lang="en-GB" sz="1100" b="1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/</a:t>
                      </a:r>
                      <a:endParaRPr lang="en-GB" sz="1200" b="1" noProof="0" dirty="0">
                        <a:solidFill>
                          <a:schemeClr val="bg1"/>
                        </a:solidFill>
                        <a:effectLst/>
                        <a:latin typeface="Montserrat" panose="00000500000000000000" pitchFamily="50" charset="0"/>
                      </a:endParaRP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noProof="0" dirty="0" err="1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înlocuitor</a:t>
                      </a:r>
                      <a:endParaRPr lang="en-GB" sz="1200" b="1" noProof="0" dirty="0">
                        <a:solidFill>
                          <a:schemeClr val="bg1"/>
                        </a:solidFill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100" b="1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Mărimea/</a:t>
                      </a: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100" b="1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Cotă de piață</a:t>
                      </a:r>
                      <a:endParaRPr lang="en-GB" sz="1200" b="1" noProof="0" dirty="0">
                        <a:solidFill>
                          <a:schemeClr val="bg1"/>
                        </a:solidFill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noProof="0" dirty="0" err="1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Valoare</a:t>
                      </a:r>
                      <a:r>
                        <a:rPr lang="en-GB" sz="1100" b="1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GB" sz="1100" b="1" noProof="0" dirty="0" err="1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pentru</a:t>
                      </a:r>
                      <a:r>
                        <a:rPr lang="en-GB" sz="1100" b="1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GB" sz="1100" b="1" noProof="0" dirty="0" err="1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clienți</a:t>
                      </a:r>
                      <a:endParaRPr lang="en-GB" sz="1200" b="1" noProof="0" dirty="0">
                        <a:solidFill>
                          <a:schemeClr val="bg1"/>
                        </a:solidFill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noProof="0" dirty="0" err="1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Puncte</a:t>
                      </a:r>
                      <a:r>
                        <a:rPr lang="en-GB" sz="1100" b="1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GB" sz="1100" b="1" noProof="0" dirty="0" err="1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tari</a:t>
                      </a:r>
                      <a:endParaRPr lang="en-GB" sz="1200" b="1" noProof="0" dirty="0">
                        <a:solidFill>
                          <a:schemeClr val="bg1"/>
                        </a:solidFill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noProof="0" dirty="0" err="1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Puncte</a:t>
                      </a:r>
                      <a:r>
                        <a:rPr lang="en-GB" sz="1100" b="1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GB" sz="1100" b="1" noProof="0" dirty="0" err="1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slabe</a:t>
                      </a:r>
                      <a:endParaRPr lang="en-GB" sz="1200" b="1" noProof="0" dirty="0">
                        <a:solidFill>
                          <a:schemeClr val="bg1"/>
                        </a:solidFill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444930"/>
                  </a:ext>
                </a:extLst>
              </a:tr>
              <a:tr h="84465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Concurent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/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Numele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înlocuitor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900" i="1" noProof="0" dirty="0">
                          <a:effectLst/>
                          <a:latin typeface="Montserrat" panose="00000500000000000000" pitchFamily="50" charset="0"/>
                        </a:rPr>
                        <a:t>Numărul de personal și / sau cifra de afaceri, cota de piață estimată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De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exemplu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.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Relații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,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comoditate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,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preț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i="1" noProof="0" dirty="0" err="1">
                          <a:effectLst/>
                          <a:latin typeface="Montserrat" panose="00000500000000000000" pitchFamily="50" charset="0"/>
                        </a:rPr>
                        <a:t>Concurent</a:t>
                      </a:r>
                      <a:r>
                        <a:rPr lang="fr-FR" sz="900" i="1" noProof="0" dirty="0">
                          <a:effectLst/>
                          <a:latin typeface="Montserrat" panose="00000500000000000000" pitchFamily="50" charset="0"/>
                        </a:rPr>
                        <a:t> /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înlocuitor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i="1" noProof="0" dirty="0" err="1">
                          <a:effectLst/>
                          <a:latin typeface="Montserrat" panose="00000500000000000000" pitchFamily="50" charset="0"/>
                        </a:rPr>
                        <a:t>principalele</a:t>
                      </a:r>
                      <a:r>
                        <a:rPr lang="fr-FR" sz="900" i="1" noProof="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fr-FR" sz="900" i="1" noProof="0" dirty="0" err="1">
                          <a:effectLst/>
                          <a:latin typeface="Montserrat" panose="00000500000000000000" pitchFamily="50" charset="0"/>
                        </a:rPr>
                        <a:t>puncte</a:t>
                      </a:r>
                      <a:r>
                        <a:rPr lang="fr-FR" sz="900" i="1" noProof="0" dirty="0">
                          <a:effectLst/>
                          <a:latin typeface="Montserrat" panose="00000500000000000000" pitchFamily="50" charset="0"/>
                        </a:rPr>
                        <a:t> forte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i="1" noProof="0" dirty="0" err="1">
                          <a:effectLst/>
                          <a:latin typeface="Montserrat" panose="00000500000000000000" pitchFamily="50" charset="0"/>
                        </a:rPr>
                        <a:t>Concurent</a:t>
                      </a:r>
                      <a:r>
                        <a:rPr lang="fr-FR" sz="900" i="1" noProof="0" dirty="0">
                          <a:effectLst/>
                          <a:latin typeface="Montserrat" panose="00000500000000000000" pitchFamily="50" charset="0"/>
                        </a:rPr>
                        <a:t> /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înlocuitor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i="1" noProof="0" dirty="0" err="1">
                          <a:effectLst/>
                          <a:latin typeface="Montserrat" panose="00000500000000000000" pitchFamily="50" charset="0"/>
                        </a:rPr>
                        <a:t>principalele</a:t>
                      </a:r>
                      <a:r>
                        <a:rPr lang="fr-FR" sz="900" i="1" noProof="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fr-FR" sz="900" i="1" noProof="0" dirty="0" err="1">
                          <a:effectLst/>
                          <a:latin typeface="Montserrat" panose="00000500000000000000" pitchFamily="50" charset="0"/>
                        </a:rPr>
                        <a:t>puncte</a:t>
                      </a:r>
                      <a:r>
                        <a:rPr lang="fr-FR" sz="900" i="1" noProof="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fr-FR" sz="900" i="1" noProof="0" dirty="0" err="1">
                          <a:effectLst/>
                          <a:latin typeface="Montserrat" panose="00000500000000000000" pitchFamily="50" charset="0"/>
                        </a:rPr>
                        <a:t>slabe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extLst>
                  <a:ext uri="{0D108BD9-81ED-4DB2-BD59-A6C34878D82A}">
                    <a16:rowId xmlns:a16="http://schemas.microsoft.com/office/drawing/2014/main" val="3601117066"/>
                  </a:ext>
                </a:extLst>
              </a:tr>
              <a:tr h="8460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Concurent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/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Numele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înlocuitor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900" i="1" noProof="0" dirty="0">
                          <a:effectLst/>
                          <a:latin typeface="Montserrat" panose="00000500000000000000" pitchFamily="50" charset="0"/>
                        </a:rPr>
                        <a:t>Numărul de personal și / sau cifra de afaceri, cota de piață estimată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De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exemplu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.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Relații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,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comoditate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,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preț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i="1" noProof="0" dirty="0" err="1">
                          <a:effectLst/>
                          <a:latin typeface="Montserrat" panose="00000500000000000000" pitchFamily="50" charset="0"/>
                        </a:rPr>
                        <a:t>Concurent</a:t>
                      </a:r>
                      <a:r>
                        <a:rPr lang="fr-FR" sz="900" i="1" noProof="0" dirty="0">
                          <a:effectLst/>
                          <a:latin typeface="Montserrat" panose="00000500000000000000" pitchFamily="50" charset="0"/>
                        </a:rPr>
                        <a:t> /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înlocuitor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i="1" noProof="0" dirty="0" err="1">
                          <a:effectLst/>
                          <a:latin typeface="Montserrat" panose="00000500000000000000" pitchFamily="50" charset="0"/>
                        </a:rPr>
                        <a:t>principalele</a:t>
                      </a:r>
                      <a:r>
                        <a:rPr lang="fr-FR" sz="900" i="1" noProof="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fr-FR" sz="900" i="1" noProof="0" dirty="0" err="1">
                          <a:effectLst/>
                          <a:latin typeface="Montserrat" panose="00000500000000000000" pitchFamily="50" charset="0"/>
                        </a:rPr>
                        <a:t>puncte</a:t>
                      </a:r>
                      <a:r>
                        <a:rPr lang="fr-FR" sz="900" i="1" noProof="0" dirty="0">
                          <a:effectLst/>
                          <a:latin typeface="Montserrat" panose="00000500000000000000" pitchFamily="50" charset="0"/>
                        </a:rPr>
                        <a:t> forte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i="1" noProof="0" dirty="0" err="1">
                          <a:effectLst/>
                          <a:latin typeface="Montserrat" panose="00000500000000000000" pitchFamily="50" charset="0"/>
                        </a:rPr>
                        <a:t>Concurent</a:t>
                      </a:r>
                      <a:r>
                        <a:rPr lang="fr-FR" sz="900" i="1" noProof="0" dirty="0">
                          <a:effectLst/>
                          <a:latin typeface="Montserrat" panose="00000500000000000000" pitchFamily="50" charset="0"/>
                        </a:rPr>
                        <a:t> /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înlocuitor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i="1" noProof="0" dirty="0" err="1">
                          <a:effectLst/>
                          <a:latin typeface="Montserrat" panose="00000500000000000000" pitchFamily="50" charset="0"/>
                        </a:rPr>
                        <a:t>principalele</a:t>
                      </a:r>
                      <a:r>
                        <a:rPr lang="fr-FR" sz="900" i="1" noProof="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fr-FR" sz="900" i="1" noProof="0" dirty="0" err="1">
                          <a:effectLst/>
                          <a:latin typeface="Montserrat" panose="00000500000000000000" pitchFamily="50" charset="0"/>
                        </a:rPr>
                        <a:t>puncte</a:t>
                      </a:r>
                      <a:r>
                        <a:rPr lang="fr-FR" sz="900" i="1" noProof="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fr-FR" sz="900" i="1" noProof="0" dirty="0" err="1">
                          <a:effectLst/>
                          <a:latin typeface="Montserrat" panose="00000500000000000000" pitchFamily="50" charset="0"/>
                        </a:rPr>
                        <a:t>slabe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CBD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278883"/>
                  </a:ext>
                </a:extLst>
              </a:tr>
              <a:tr h="9108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Concurent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/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Numele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înlocuitor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900" i="1" noProof="0" dirty="0">
                          <a:effectLst/>
                          <a:latin typeface="Montserrat" panose="00000500000000000000" pitchFamily="50" charset="0"/>
                        </a:rPr>
                        <a:t>Numărul de personal și / sau cifra de afaceri, cota de piață estimată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De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exemplu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.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Relații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,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comoditate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,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preț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i="1" noProof="0" dirty="0" err="1">
                          <a:effectLst/>
                          <a:latin typeface="Montserrat" panose="00000500000000000000" pitchFamily="50" charset="0"/>
                        </a:rPr>
                        <a:t>Concurent</a:t>
                      </a:r>
                      <a:r>
                        <a:rPr lang="fr-FR" sz="900" i="1" noProof="0" dirty="0">
                          <a:effectLst/>
                          <a:latin typeface="Montserrat" panose="00000500000000000000" pitchFamily="50" charset="0"/>
                        </a:rPr>
                        <a:t> /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înlocuitor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i="1" noProof="0" dirty="0" err="1">
                          <a:effectLst/>
                          <a:latin typeface="Montserrat" panose="00000500000000000000" pitchFamily="50" charset="0"/>
                        </a:rPr>
                        <a:t>principalele</a:t>
                      </a:r>
                      <a:r>
                        <a:rPr lang="fr-FR" sz="900" i="1" noProof="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fr-FR" sz="900" i="1" noProof="0" dirty="0" err="1">
                          <a:effectLst/>
                          <a:latin typeface="Montserrat" panose="00000500000000000000" pitchFamily="50" charset="0"/>
                        </a:rPr>
                        <a:t>puncte</a:t>
                      </a:r>
                      <a:r>
                        <a:rPr lang="fr-FR" sz="900" i="1" noProof="0" dirty="0">
                          <a:effectLst/>
                          <a:latin typeface="Montserrat" panose="00000500000000000000" pitchFamily="50" charset="0"/>
                        </a:rPr>
                        <a:t> forte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i="1" noProof="0" dirty="0" err="1">
                          <a:effectLst/>
                          <a:latin typeface="Montserrat" panose="00000500000000000000" pitchFamily="50" charset="0"/>
                        </a:rPr>
                        <a:t>Concurent</a:t>
                      </a:r>
                      <a:r>
                        <a:rPr lang="fr-FR" sz="900" i="1" noProof="0" dirty="0">
                          <a:effectLst/>
                          <a:latin typeface="Montserrat" panose="00000500000000000000" pitchFamily="50" charset="0"/>
                        </a:rPr>
                        <a:t> /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înlocuitor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i="1" noProof="0" dirty="0" err="1">
                          <a:effectLst/>
                          <a:latin typeface="Montserrat" panose="00000500000000000000" pitchFamily="50" charset="0"/>
                        </a:rPr>
                        <a:t>principalele</a:t>
                      </a:r>
                      <a:r>
                        <a:rPr lang="fr-FR" sz="900" i="1" noProof="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fr-FR" sz="900" i="1" noProof="0" dirty="0" err="1">
                          <a:effectLst/>
                          <a:latin typeface="Montserrat" panose="00000500000000000000" pitchFamily="50" charset="0"/>
                        </a:rPr>
                        <a:t>puncte</a:t>
                      </a:r>
                      <a:r>
                        <a:rPr lang="fr-FR" sz="900" i="1" noProof="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fr-FR" sz="900" i="1" noProof="0" dirty="0" err="1">
                          <a:effectLst/>
                          <a:latin typeface="Montserrat" panose="00000500000000000000" pitchFamily="50" charset="0"/>
                        </a:rPr>
                        <a:t>slabe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extLst>
                  <a:ext uri="{0D108BD9-81ED-4DB2-BD59-A6C34878D82A}">
                    <a16:rowId xmlns:a16="http://schemas.microsoft.com/office/drawing/2014/main" val="2635407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363865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elle 11"/>
          <p:cNvGraphicFramePr>
            <a:graphicFrameLocks noGrp="1"/>
          </p:cNvGraphicFramePr>
          <p:nvPr>
            <p:extLst/>
          </p:nvPr>
        </p:nvGraphicFramePr>
        <p:xfrm>
          <a:off x="892984" y="1970492"/>
          <a:ext cx="7764651" cy="36000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080482">
                  <a:extLst>
                    <a:ext uri="{9D8B030D-6E8A-4147-A177-3AD203B41FA5}">
                      <a16:colId xmlns:a16="http://schemas.microsoft.com/office/drawing/2014/main" val="3850312355"/>
                    </a:ext>
                  </a:extLst>
                </a:gridCol>
                <a:gridCol w="2350818">
                  <a:extLst>
                    <a:ext uri="{9D8B030D-6E8A-4147-A177-3AD203B41FA5}">
                      <a16:colId xmlns:a16="http://schemas.microsoft.com/office/drawing/2014/main" val="1650483275"/>
                    </a:ext>
                  </a:extLst>
                </a:gridCol>
                <a:gridCol w="3333351">
                  <a:extLst>
                    <a:ext uri="{9D8B030D-6E8A-4147-A177-3AD203B41FA5}">
                      <a16:colId xmlns:a16="http://schemas.microsoft.com/office/drawing/2014/main" val="169541162"/>
                    </a:ext>
                  </a:extLst>
                </a:gridCol>
              </a:tblGrid>
              <a:tr h="1321158">
                <a:tc rowSpan="2">
                  <a:txBody>
                    <a:bodyPr/>
                    <a:lstStyle/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AT" sz="1100" b="1" i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AT" sz="1300" b="1" i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AT" sz="1300" b="1" i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AT" sz="1300" b="1" i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AT" sz="1300" b="1" i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AT" sz="1300" b="1" i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AT" sz="1300" b="1" i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AT" sz="1300" b="1" i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de-AT" sz="1100" b="1" i="0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… 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500"/>
                        </a:spcAft>
                      </a:pPr>
                      <a:endParaRPr lang="de-AT" sz="1100" b="1" i="0" kern="1200" dirty="0">
                        <a:solidFill>
                          <a:schemeClr val="tx1"/>
                        </a:solidFill>
                        <a:effectLst/>
                        <a:latin typeface="Montserra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1000"/>
                        </a:spcBef>
                        <a:spcAft>
                          <a:spcPts val="500"/>
                        </a:spcAft>
                      </a:pPr>
                      <a:r>
                        <a:rPr lang="de-AT" sz="1100" b="1" i="1" kern="1200" dirty="0">
                          <a:solidFill>
                            <a:schemeClr val="tx1"/>
                          </a:solidFill>
                          <a:effectLst/>
                          <a:latin typeface="Montserrat"/>
                          <a:ea typeface="+mn-ea"/>
                          <a:cs typeface="+mn-cs"/>
                        </a:rPr>
                        <a:t>Segmentare</a:t>
                      </a:r>
                      <a:r>
                        <a:rPr lang="de-AT" sz="1100" b="1" i="1" kern="1200" baseline="0" dirty="0">
                          <a:solidFill>
                            <a:schemeClr val="tx1"/>
                          </a:solidFill>
                          <a:effectLst/>
                          <a:latin typeface="Montserrat"/>
                          <a:ea typeface="+mn-ea"/>
                          <a:cs typeface="+mn-cs"/>
                        </a:rPr>
                        <a:t> d</a:t>
                      </a:r>
                      <a:r>
                        <a:rPr lang="de-AT" sz="1100" b="1" i="1" kern="1200" dirty="0">
                          <a:solidFill>
                            <a:schemeClr val="tx1"/>
                          </a:solidFill>
                          <a:effectLst/>
                          <a:latin typeface="Montserrat"/>
                          <a:ea typeface="+mn-ea"/>
                          <a:cs typeface="+mn-cs"/>
                        </a:rPr>
                        <a:t>emografic</a:t>
                      </a:r>
                      <a:r>
                        <a:rPr lang="ro-RO" sz="1100" b="1" i="1" kern="1200" dirty="0">
                          <a:solidFill>
                            <a:schemeClr val="tx1"/>
                          </a:solidFill>
                          <a:effectLst/>
                          <a:latin typeface="Montserrat"/>
                          <a:ea typeface="+mn-ea"/>
                          <a:cs typeface="+mn-cs"/>
                        </a:rPr>
                        <a:t>ă</a:t>
                      </a:r>
                      <a:endParaRPr lang="de-AT" sz="1100" b="1" i="1" kern="1200" dirty="0">
                        <a:solidFill>
                          <a:schemeClr val="tx1"/>
                        </a:solidFill>
                        <a:effectLst/>
                        <a:latin typeface="Montserra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de-AT" sz="1100" i="1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  <a:endParaRPr lang="de-AT" sz="800" i="1" baseline="0" dirty="0">
                        <a:effectLst/>
                        <a:latin typeface="Montserrat" panose="00000500000000000000" pitchFamily="50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500"/>
                        </a:spcAft>
                      </a:pPr>
                      <a:endParaRPr lang="en-GB" sz="1100" b="1" i="0" kern="1200" dirty="0">
                        <a:solidFill>
                          <a:schemeClr val="tx1"/>
                        </a:solidFill>
                        <a:effectLst/>
                        <a:latin typeface="Montserra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1000"/>
                        </a:spcBef>
                        <a:spcAft>
                          <a:spcPts val="500"/>
                        </a:spcAft>
                      </a:pPr>
                      <a:r>
                        <a:rPr lang="en-GB" sz="1100" b="1" i="0" kern="1200" dirty="0" err="1">
                          <a:solidFill>
                            <a:schemeClr val="tx1"/>
                          </a:solidFill>
                          <a:effectLst/>
                          <a:latin typeface="Montserrat"/>
                          <a:ea typeface="+mn-ea"/>
                          <a:cs typeface="+mn-cs"/>
                        </a:rPr>
                        <a:t>Segmentare</a:t>
                      </a:r>
                      <a:r>
                        <a:rPr lang="en-GB" sz="1100" b="1" i="0" kern="1200" dirty="0">
                          <a:solidFill>
                            <a:schemeClr val="tx1"/>
                          </a:solidFill>
                          <a:effectLst/>
                          <a:latin typeface="Montserra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1" i="0" kern="1200" dirty="0" err="1">
                          <a:solidFill>
                            <a:schemeClr val="tx1"/>
                          </a:solidFill>
                          <a:effectLst/>
                          <a:latin typeface="Montserrat"/>
                          <a:ea typeface="+mn-ea"/>
                          <a:cs typeface="+mn-cs"/>
                        </a:rPr>
                        <a:t>geografic</a:t>
                      </a:r>
                      <a:r>
                        <a:rPr lang="ro-RO" sz="1100" b="1" i="0" kern="1200" dirty="0">
                          <a:solidFill>
                            <a:schemeClr val="tx1"/>
                          </a:solidFill>
                          <a:effectLst/>
                          <a:latin typeface="Montserrat"/>
                          <a:ea typeface="+mn-ea"/>
                          <a:cs typeface="+mn-cs"/>
                        </a:rPr>
                        <a:t>ă</a:t>
                      </a:r>
                      <a:endParaRPr lang="en-GB" sz="1100" i="0" dirty="0">
                        <a:effectLst/>
                        <a:latin typeface="Montserrat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de-AT" sz="1100" i="1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  <a:endParaRPr lang="de-AT" sz="1100" kern="12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de-AT" sz="1100" i="1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  <a:endParaRPr lang="de-AT" sz="1100" kern="12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i="0" dirty="0">
                        <a:effectLst/>
                        <a:latin typeface="Montserrat" panose="00000500000000000000" pitchFamily="50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3075898"/>
                  </a:ext>
                </a:extLst>
              </a:tr>
              <a:tr h="779433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500"/>
                        </a:spcAft>
                      </a:pPr>
                      <a:r>
                        <a:rPr lang="en-GB" sz="1100" b="1" i="0" dirty="0" err="1">
                          <a:effectLst/>
                          <a:latin typeface="Montserrat"/>
                        </a:rPr>
                        <a:t>Segmentare</a:t>
                      </a:r>
                      <a:r>
                        <a:rPr lang="en-GB" sz="1100" b="1" i="0" baseline="0" dirty="0">
                          <a:effectLst/>
                          <a:latin typeface="Montserrat"/>
                        </a:rPr>
                        <a:t> e</a:t>
                      </a:r>
                      <a:r>
                        <a:rPr lang="en-GB" sz="1100" b="1" i="0" dirty="0">
                          <a:effectLst/>
                          <a:latin typeface="Montserrat"/>
                        </a:rPr>
                        <a:t>conomic</a:t>
                      </a:r>
                      <a:r>
                        <a:rPr lang="ro-RO" sz="1100" b="1" i="0" dirty="0">
                          <a:effectLst/>
                          <a:latin typeface="Montserrat"/>
                        </a:rPr>
                        <a:t>ă</a:t>
                      </a:r>
                      <a:r>
                        <a:rPr lang="en-GB" sz="1100" b="1" i="0" baseline="0" dirty="0">
                          <a:effectLst/>
                          <a:latin typeface="Montserrat"/>
                        </a:rPr>
                        <a:t> 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4373759"/>
                  </a:ext>
                </a:extLst>
              </a:tr>
              <a:tr h="910354">
                <a:tc gridSpan="2">
                  <a:txBody>
                    <a:bodyPr/>
                    <a:lstStyle/>
                    <a:p>
                      <a:pPr>
                        <a:spcAft>
                          <a:spcPts val="500"/>
                        </a:spcAft>
                      </a:pPr>
                      <a:r>
                        <a:rPr lang="de-AT" sz="1100" b="1" i="0" dirty="0">
                          <a:effectLst/>
                          <a:latin typeface="Montserrat"/>
                        </a:rPr>
                        <a:t>Comportament </a:t>
                      </a:r>
                      <a:r>
                        <a:rPr lang="ro-RO" sz="1100" b="1" i="0" dirty="0">
                          <a:effectLst/>
                          <a:latin typeface="Montserrat"/>
                        </a:rPr>
                        <a:t>ș</a:t>
                      </a:r>
                      <a:r>
                        <a:rPr lang="de-AT" sz="1100" b="1" i="0" dirty="0">
                          <a:effectLst/>
                          <a:latin typeface="Montserrat"/>
                        </a:rPr>
                        <a:t>i obiceiuri</a:t>
                      </a:r>
                      <a:endParaRPr lang="en-GB" sz="1100" i="0" dirty="0">
                        <a:effectLst/>
                        <a:latin typeface="Montserrat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de-AT" sz="1100" i="1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de-AT" sz="1100" i="1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  <a:endParaRPr lang="de-AT" sz="1100" i="1" kern="12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1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500"/>
                        </a:spcAft>
                      </a:pPr>
                      <a:r>
                        <a:rPr lang="de-AT" sz="1100" b="1" i="0" dirty="0">
                          <a:effectLst/>
                          <a:latin typeface="Montserrat"/>
                        </a:rPr>
                        <a:t>Interese &amp; atitudini</a:t>
                      </a:r>
                      <a:endParaRPr lang="en-GB" sz="1100" i="0" dirty="0">
                        <a:effectLst/>
                        <a:latin typeface="Montserrat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de-AT" sz="1100" i="1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de-AT" sz="1100" i="1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 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9893268"/>
                  </a:ext>
                </a:extLst>
              </a:tr>
              <a:tr h="589075">
                <a:tc gridSpan="3">
                  <a:txBody>
                    <a:bodyPr/>
                    <a:lstStyle/>
                    <a:p>
                      <a:pPr marL="0" marR="0" lvl="0" indent="0" algn="l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AT" sz="1100" b="1" i="0" kern="1200" dirty="0">
                          <a:solidFill>
                            <a:schemeClr val="tx1"/>
                          </a:solidFill>
                          <a:effectLst/>
                          <a:latin typeface="Montserrat"/>
                          <a:ea typeface="+mn-ea"/>
                          <a:cs typeface="+mn-cs"/>
                        </a:rPr>
                        <a:t>Nevoi</a:t>
                      </a:r>
                      <a:r>
                        <a:rPr lang="en-GB" sz="1100" i="1" kern="120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  <a:endParaRPr lang="de-AT" sz="1100" i="1" kern="1200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i="0" baseline="0" dirty="0">
                        <a:effectLst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7169637"/>
                  </a:ext>
                </a:extLst>
              </a:tr>
            </a:tbl>
          </a:graphicData>
        </a:graphic>
      </p:graphicFrame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noProof="0" dirty="0"/>
              <a:t>Pro</a:t>
            </a:r>
            <a:r>
              <a:rPr lang="ro-RO" i="1" noProof="0" dirty="0"/>
              <a:t>i</a:t>
            </a:r>
            <a:r>
              <a:rPr lang="en-GB" i="1" noProof="0" dirty="0" err="1"/>
              <a:t>ect</a:t>
            </a:r>
            <a:r>
              <a:rPr lang="ro-RO" i="1" noProof="0" dirty="0"/>
              <a:t>ul meu</a:t>
            </a:r>
            <a:r>
              <a:rPr lang="en-GB" i="1" noProof="0" dirty="0"/>
              <a:t>:</a:t>
            </a:r>
            <a:r>
              <a:rPr lang="en-GB" noProof="0" dirty="0"/>
              <a:t/>
            </a:r>
            <a:br>
              <a:rPr lang="en-GB" noProof="0" dirty="0"/>
            </a:br>
            <a:r>
              <a:rPr lang="vi-VN" dirty="0"/>
              <a:t>Grupul țintă și piața</a:t>
            </a:r>
            <a:endParaRPr lang="en-GB" noProof="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8960" y="289924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06007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noProof="0" dirty="0" err="1"/>
              <a:t>Proiectul</a:t>
            </a:r>
            <a:r>
              <a:rPr lang="en-GB" i="1" noProof="0" dirty="0"/>
              <a:t> meu:</a:t>
            </a:r>
            <a:r>
              <a:rPr lang="en-GB" noProof="0" dirty="0"/>
              <a:t/>
            </a:r>
            <a:br>
              <a:rPr lang="en-GB" noProof="0" dirty="0"/>
            </a:br>
            <a:r>
              <a:rPr lang="vi-VN" dirty="0"/>
              <a:t>Grupul țintă și piața</a:t>
            </a:r>
            <a:endParaRPr lang="en-GB" sz="2200" noProof="0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/>
          </p:nvPr>
        </p:nvGraphicFramePr>
        <p:xfrm>
          <a:off x="534692" y="2364009"/>
          <a:ext cx="7919545" cy="32872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5026">
                  <a:extLst>
                    <a:ext uri="{9D8B030D-6E8A-4147-A177-3AD203B41FA5}">
                      <a16:colId xmlns:a16="http://schemas.microsoft.com/office/drawing/2014/main" val="335858626"/>
                    </a:ext>
                  </a:extLst>
                </a:gridCol>
                <a:gridCol w="1131705">
                  <a:extLst>
                    <a:ext uri="{9D8B030D-6E8A-4147-A177-3AD203B41FA5}">
                      <a16:colId xmlns:a16="http://schemas.microsoft.com/office/drawing/2014/main" val="3338304592"/>
                    </a:ext>
                  </a:extLst>
                </a:gridCol>
                <a:gridCol w="1130908">
                  <a:extLst>
                    <a:ext uri="{9D8B030D-6E8A-4147-A177-3AD203B41FA5}">
                      <a16:colId xmlns:a16="http://schemas.microsoft.com/office/drawing/2014/main" val="3699745408"/>
                    </a:ext>
                  </a:extLst>
                </a:gridCol>
                <a:gridCol w="2035953">
                  <a:extLst>
                    <a:ext uri="{9D8B030D-6E8A-4147-A177-3AD203B41FA5}">
                      <a16:colId xmlns:a16="http://schemas.microsoft.com/office/drawing/2014/main" val="987226711"/>
                    </a:ext>
                  </a:extLst>
                </a:gridCol>
                <a:gridCol w="2035953">
                  <a:extLst>
                    <a:ext uri="{9D8B030D-6E8A-4147-A177-3AD203B41FA5}">
                      <a16:colId xmlns:a16="http://schemas.microsoft.com/office/drawing/2014/main" val="1961501823"/>
                    </a:ext>
                  </a:extLst>
                </a:gridCol>
              </a:tblGrid>
              <a:tr h="448933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b="1" kern="1200" noProof="0" dirty="0">
                        <a:solidFill>
                          <a:schemeClr val="bg1"/>
                        </a:solidFill>
                        <a:effectLst/>
                        <a:latin typeface="Montserra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kern="1200" noProof="0" dirty="0" err="1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Concurent</a:t>
                      </a:r>
                      <a:r>
                        <a:rPr lang="en-GB" sz="1100" b="1" kern="1200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/</a:t>
                      </a: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kern="1200" noProof="0" dirty="0" err="1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înlocuitor</a:t>
                      </a:r>
                      <a:endParaRPr lang="en-GB" sz="1100" b="1" kern="1200" noProof="0" dirty="0">
                        <a:solidFill>
                          <a:schemeClr val="bg1"/>
                        </a:solidFill>
                        <a:effectLst/>
                        <a:latin typeface="Montserra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AT" sz="1200" b="1" dirty="0">
                        <a:solidFill>
                          <a:schemeClr val="bg1"/>
                        </a:solidFill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100" b="1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Mărimea/</a:t>
                      </a: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100" b="1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Cotă de piață</a:t>
                      </a:r>
                      <a:endParaRPr lang="en-GB" sz="1200" b="1" noProof="0" dirty="0">
                        <a:solidFill>
                          <a:schemeClr val="bg1"/>
                        </a:solidFill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noProof="0" dirty="0" err="1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Valoare</a:t>
                      </a:r>
                      <a:r>
                        <a:rPr lang="en-GB" sz="1100" b="1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GB" sz="1100" b="1" noProof="0" dirty="0" err="1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pentru</a:t>
                      </a:r>
                      <a:r>
                        <a:rPr lang="en-GB" sz="1100" b="1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GB" sz="1100" b="1" noProof="0" dirty="0" err="1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clienți</a:t>
                      </a:r>
                      <a:endParaRPr lang="en-GB" sz="1200" b="1" noProof="0" dirty="0">
                        <a:solidFill>
                          <a:schemeClr val="bg1"/>
                        </a:solidFill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noProof="0" dirty="0" err="1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Puncte</a:t>
                      </a:r>
                      <a:r>
                        <a:rPr lang="en-GB" sz="1100" b="1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GB" sz="1100" b="1" noProof="0" dirty="0" err="1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tari</a:t>
                      </a:r>
                      <a:endParaRPr lang="en-GB" sz="1200" b="1" noProof="0" dirty="0">
                        <a:solidFill>
                          <a:schemeClr val="bg1"/>
                        </a:solidFill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noProof="0" dirty="0" err="1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Puncte</a:t>
                      </a:r>
                      <a:r>
                        <a:rPr lang="en-GB" sz="1100" b="1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GB" sz="1100" b="1" noProof="0" dirty="0" err="1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slabe</a:t>
                      </a:r>
                      <a:endParaRPr lang="en-GB" sz="1200" b="1" noProof="0" dirty="0">
                        <a:solidFill>
                          <a:schemeClr val="bg1"/>
                        </a:solidFill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444930"/>
                  </a:ext>
                </a:extLst>
              </a:tr>
              <a:tr h="84465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000" i="1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000" i="1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000" i="1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000" i="1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000" i="1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extLst>
                  <a:ext uri="{0D108BD9-81ED-4DB2-BD59-A6C34878D82A}">
                    <a16:rowId xmlns:a16="http://schemas.microsoft.com/office/drawing/2014/main" val="3601117066"/>
                  </a:ext>
                </a:extLst>
              </a:tr>
              <a:tr h="8460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000" i="1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000" i="1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000" i="1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000" i="1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000" i="1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CBD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278883"/>
                  </a:ext>
                </a:extLst>
              </a:tr>
              <a:tr h="9108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000" i="1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000" i="1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000" i="1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000" i="1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000" i="1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extLst>
                  <a:ext uri="{0D108BD9-81ED-4DB2-BD59-A6C34878D82A}">
                    <a16:rowId xmlns:a16="http://schemas.microsoft.com/office/drawing/2014/main" val="2635407683"/>
                  </a:ext>
                </a:extLst>
              </a:tr>
            </a:tbl>
          </a:graphicData>
        </a:graphic>
      </p:graphicFrame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8960" y="289924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32915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4:3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458c1b80f8d593bdc96b60ff34dd40b4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2d31116d1a6b5af1b4a8b1ba7152d57a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7D6B3F-5577-476F-86B7-640F22A7303E}">
  <ds:schemaRefs>
    <ds:schemaRef ds:uri="http://purl.org/dc/terms/"/>
    <ds:schemaRef ds:uri="http://schemas.microsoft.com/office/2006/documentManagement/types"/>
    <ds:schemaRef ds:uri="dde413db-0745-4f3a-8dca-564dc7ff6f7d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1a8d9a65-8471-4209-a900-f8e11db75e0a"/>
    <ds:schemaRef ds:uri="08b0a3ee-3d2a-451c-9a1a-7e5d5b0c9c7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81A55E1-CBDB-4240-BA15-C35289904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CB9B64-E4F9-4EC0-BA15-F56C2B2730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VL_WU Musterpräsentation 4x3_Stand Juli2017</Template>
  <TotalTime>0</TotalTime>
  <Words>472</Words>
  <Application>Microsoft Office PowerPoint</Application>
  <PresentationFormat>Bildschirmpräsentation (4:3)</PresentationFormat>
  <Paragraphs>140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10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6" baseType="lpstr">
      <vt:lpstr>Arial</vt:lpstr>
      <vt:lpstr>Calibri</vt:lpstr>
      <vt:lpstr>Cambria</vt:lpstr>
      <vt:lpstr>Georgia</vt:lpstr>
      <vt:lpstr>Montserrat</vt:lpstr>
      <vt:lpstr>Montserrat Light</vt:lpstr>
      <vt:lpstr>Symbol</vt:lpstr>
      <vt:lpstr>Times New Roman</vt:lpstr>
      <vt:lpstr>Verdana</vt:lpstr>
      <vt:lpstr>Wingdings</vt:lpstr>
      <vt:lpstr>WU 4:3</vt:lpstr>
      <vt:lpstr>Grupul țintă și piața</vt:lpstr>
      <vt:lpstr>Grupul țintă și piața</vt:lpstr>
      <vt:lpstr>Grupul țintă și piața</vt:lpstr>
      <vt:lpstr>Proiectul meu: Grupul țintă și piața</vt:lpstr>
      <vt:lpstr>Proiectul meu: Grupul țintă și piața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2018-09-18T10:01:00Z</dcterms:created>
  <dcterms:modified xsi:type="dcterms:W3CDTF">2021-07-07T10:48:37Z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