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6" r:id="rId2"/>
    <p:sldId id="257" r:id="rId3"/>
    <p:sldId id="260" r:id="rId4"/>
    <p:sldId id="262" r:id="rId5"/>
    <p:sldId id="268" r:id="rId6"/>
    <p:sldId id="261" r:id="rId7"/>
    <p:sldId id="264" r:id="rId8"/>
    <p:sldId id="265" r:id="rId9"/>
    <p:sldId id="259" r:id="rId10"/>
    <p:sldId id="269" r:id="rId11"/>
    <p:sldId id="266" r:id="rId12"/>
    <p:sldId id="270" r:id="rId13"/>
    <p:sldId id="267"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C41F"/>
    <a:srgbClr val="A3D5C7"/>
    <a:srgbClr val="F1F2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64"/>
  </p:normalViewPr>
  <p:slideViewPr>
    <p:cSldViewPr snapToGrid="0" snapToObjects="1">
      <p:cViewPr varScale="1">
        <p:scale>
          <a:sx n="122" d="100"/>
          <a:sy n="122" d="100"/>
        </p:scale>
        <p:origin x="11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DFBFB116-C20D-9240-AC76-C867765D136D}" type="datetimeFigureOut">
              <a:t>19.11.2019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CEB1E-58C3-DC46-AA78-CAA13E09E0F0}" type="slidenum">
              <a:t>‹Nr.›</a:t>
            </a:fld>
            <a:endParaRPr lang="en-US"/>
          </a:p>
        </p:txBody>
      </p:sp>
    </p:spTree>
    <p:extLst>
      <p:ext uri="{BB962C8B-B14F-4D97-AF65-F5344CB8AC3E}">
        <p14:creationId xmlns:p14="http://schemas.microsoft.com/office/powerpoint/2010/main" val="289529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DFBFB116-C20D-9240-AC76-C867765D136D}" type="datetimeFigureOut">
              <a:t>19.11.2019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CEB1E-58C3-DC46-AA78-CAA13E09E0F0}" type="slidenum">
              <a:t>‹Nr.›</a:t>
            </a:fld>
            <a:endParaRPr lang="en-US"/>
          </a:p>
        </p:txBody>
      </p:sp>
    </p:spTree>
    <p:extLst>
      <p:ext uri="{BB962C8B-B14F-4D97-AF65-F5344CB8AC3E}">
        <p14:creationId xmlns:p14="http://schemas.microsoft.com/office/powerpoint/2010/main" val="240764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dirty="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DFBFB116-C20D-9240-AC76-C867765D136D}" type="datetimeFigureOut">
              <a:t>19.11.2019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CEB1E-58C3-DC46-AA78-CAA13E09E0F0}" type="slidenum">
              <a:t>‹Nr.›</a:t>
            </a:fld>
            <a:endParaRPr lang="en-US"/>
          </a:p>
        </p:txBody>
      </p:sp>
    </p:spTree>
    <p:extLst>
      <p:ext uri="{BB962C8B-B14F-4D97-AF65-F5344CB8AC3E}">
        <p14:creationId xmlns:p14="http://schemas.microsoft.com/office/powerpoint/2010/main" val="2147153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DFBFB116-C20D-9240-AC76-C867765D136D}" type="datetimeFigureOut">
              <a:t>19.11.2019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CEB1E-58C3-DC46-AA78-CAA13E09E0F0}" type="slidenum">
              <a:t>‹Nr.›</a:t>
            </a:fld>
            <a:endParaRPr lang="en-US"/>
          </a:p>
        </p:txBody>
      </p:sp>
    </p:spTree>
    <p:extLst>
      <p:ext uri="{BB962C8B-B14F-4D97-AF65-F5344CB8AC3E}">
        <p14:creationId xmlns:p14="http://schemas.microsoft.com/office/powerpoint/2010/main" val="2996685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p>
            <a:fld id="{DFBFB116-C20D-9240-AC76-C867765D136D}" type="datetimeFigureOut">
              <a:t>19.11.2019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CEB1E-58C3-DC46-AA78-CAA13E09E0F0}" type="slidenum">
              <a:t>‹Nr.›</a:t>
            </a:fld>
            <a:endParaRPr lang="en-US"/>
          </a:p>
        </p:txBody>
      </p:sp>
    </p:spTree>
    <p:extLst>
      <p:ext uri="{BB962C8B-B14F-4D97-AF65-F5344CB8AC3E}">
        <p14:creationId xmlns:p14="http://schemas.microsoft.com/office/powerpoint/2010/main" val="2676730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p:txBody>
          <a:bodyPr/>
          <a:lstStyle/>
          <a:p>
            <a:fld id="{DFBFB116-C20D-9240-AC76-C867765D136D}" type="datetimeFigureOut">
              <a:t>19.11.2019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CEB1E-58C3-DC46-AA78-CAA13E09E0F0}" type="slidenum">
              <a:t>‹Nr.›</a:t>
            </a:fld>
            <a:endParaRPr lang="en-US"/>
          </a:p>
        </p:txBody>
      </p:sp>
    </p:spTree>
    <p:extLst>
      <p:ext uri="{BB962C8B-B14F-4D97-AF65-F5344CB8AC3E}">
        <p14:creationId xmlns:p14="http://schemas.microsoft.com/office/powerpoint/2010/main" val="315040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dirty="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p:txBody>
          <a:bodyPr/>
          <a:lstStyle/>
          <a:p>
            <a:fld id="{DFBFB116-C20D-9240-AC76-C867765D136D}" type="datetimeFigureOut">
              <a:t>19.11.2019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9CEB1E-58C3-DC46-AA78-CAA13E09E0F0}" type="slidenum">
              <a:t>‹Nr.›</a:t>
            </a:fld>
            <a:endParaRPr lang="en-US"/>
          </a:p>
        </p:txBody>
      </p:sp>
    </p:spTree>
    <p:extLst>
      <p:ext uri="{BB962C8B-B14F-4D97-AF65-F5344CB8AC3E}">
        <p14:creationId xmlns:p14="http://schemas.microsoft.com/office/powerpoint/2010/main" val="2123831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Date Placeholder 2"/>
          <p:cNvSpPr>
            <a:spLocks noGrp="1"/>
          </p:cNvSpPr>
          <p:nvPr>
            <p:ph type="dt" sz="half" idx="10"/>
          </p:nvPr>
        </p:nvSpPr>
        <p:spPr/>
        <p:txBody>
          <a:bodyPr/>
          <a:lstStyle/>
          <a:p>
            <a:fld id="{DFBFB116-C20D-9240-AC76-C867765D136D}" type="datetimeFigureOut">
              <a:t>19.11.2019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9CEB1E-58C3-DC46-AA78-CAA13E09E0F0}" type="slidenum">
              <a:t>‹Nr.›</a:t>
            </a:fld>
            <a:endParaRPr lang="en-US"/>
          </a:p>
        </p:txBody>
      </p:sp>
    </p:spTree>
    <p:extLst>
      <p:ext uri="{BB962C8B-B14F-4D97-AF65-F5344CB8AC3E}">
        <p14:creationId xmlns:p14="http://schemas.microsoft.com/office/powerpoint/2010/main" val="1154430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BFB116-C20D-9240-AC76-C867765D136D}" type="datetimeFigureOut">
              <a:t>19.11.2019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9CEB1E-58C3-DC46-AA78-CAA13E09E0F0}" type="slidenum">
              <a:t>‹Nr.›</a:t>
            </a:fld>
            <a:endParaRPr lang="en-US"/>
          </a:p>
        </p:txBody>
      </p:sp>
    </p:spTree>
    <p:extLst>
      <p:ext uri="{BB962C8B-B14F-4D97-AF65-F5344CB8AC3E}">
        <p14:creationId xmlns:p14="http://schemas.microsoft.com/office/powerpoint/2010/main" val="1272343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DFBFB116-C20D-9240-AC76-C867765D136D}" type="datetimeFigureOut">
              <a:t>19.11.2019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CEB1E-58C3-DC46-AA78-CAA13E09E0F0}" type="slidenum">
              <a:t>‹Nr.›</a:t>
            </a:fld>
            <a:endParaRPr lang="en-US"/>
          </a:p>
        </p:txBody>
      </p:sp>
    </p:spTree>
    <p:extLst>
      <p:ext uri="{BB962C8B-B14F-4D97-AF65-F5344CB8AC3E}">
        <p14:creationId xmlns:p14="http://schemas.microsoft.com/office/powerpoint/2010/main" val="3291826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DFBFB116-C20D-9240-AC76-C867765D136D}" type="datetimeFigureOut">
              <a:t>19.11.2019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CEB1E-58C3-DC46-AA78-CAA13E09E0F0}" type="slidenum">
              <a:t>‹Nr.›</a:t>
            </a:fld>
            <a:endParaRPr lang="en-US"/>
          </a:p>
        </p:txBody>
      </p:sp>
    </p:spTree>
    <p:extLst>
      <p:ext uri="{BB962C8B-B14F-4D97-AF65-F5344CB8AC3E}">
        <p14:creationId xmlns:p14="http://schemas.microsoft.com/office/powerpoint/2010/main" val="697963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BFB116-C20D-9240-AC76-C867765D136D}" type="datetimeFigureOut">
              <a:t>19.11.2019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9CEB1E-58C3-DC46-AA78-CAA13E09E0F0}" type="slidenum">
              <a:t>‹Nr.›</a:t>
            </a:fld>
            <a:endParaRPr lang="en-US"/>
          </a:p>
        </p:txBody>
      </p:sp>
    </p:spTree>
    <p:extLst>
      <p:ext uri="{BB962C8B-B14F-4D97-AF65-F5344CB8AC3E}">
        <p14:creationId xmlns:p14="http://schemas.microsoft.com/office/powerpoint/2010/main" val="4009294428"/>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hyperlink" Target="https://www.youtube.com/watch?v=jR42jSDuRjs" TargetMode="External"/><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 screen with text&#10;&#10;Description automatically generated">
            <a:extLst>
              <a:ext uri="{FF2B5EF4-FFF2-40B4-BE49-F238E27FC236}">
                <a16:creationId xmlns:a16="http://schemas.microsoft.com/office/drawing/2014/main" id="{6D10A868-BD4E-2D4C-B954-03AFACF70042}"/>
              </a:ext>
            </a:extLst>
          </p:cNvPr>
          <p:cNvPicPr>
            <a:picLocks noChangeAspect="1"/>
          </p:cNvPicPr>
          <p:nvPr/>
        </p:nvPicPr>
        <p:blipFill>
          <a:blip r:embed="rId2"/>
          <a:stretch>
            <a:fillRect/>
          </a:stretch>
        </p:blipFill>
        <p:spPr>
          <a:xfrm>
            <a:off x="0" y="549504"/>
            <a:ext cx="12192000" cy="5758992"/>
          </a:xfrm>
          <a:prstGeom prst="rect">
            <a:avLst/>
          </a:prstGeom>
        </p:spPr>
      </p:pic>
      <p:sp>
        <p:nvSpPr>
          <p:cNvPr id="3" name="TextBox 2">
            <a:extLst>
              <a:ext uri="{FF2B5EF4-FFF2-40B4-BE49-F238E27FC236}">
                <a16:creationId xmlns:a16="http://schemas.microsoft.com/office/drawing/2014/main" id="{B071BE3A-2005-D440-AD5A-BD8B02C63EA2}"/>
              </a:ext>
            </a:extLst>
          </p:cNvPr>
          <p:cNvSpPr txBox="1"/>
          <p:nvPr/>
        </p:nvSpPr>
        <p:spPr>
          <a:xfrm>
            <a:off x="510637" y="5615216"/>
            <a:ext cx="11681363" cy="584775"/>
          </a:xfrm>
          <a:prstGeom prst="rect">
            <a:avLst/>
          </a:prstGeom>
          <a:noFill/>
        </p:spPr>
        <p:txBody>
          <a:bodyPr wrap="square" rtlCol="0">
            <a:spAutoFit/>
          </a:bodyPr>
          <a:lstStyle/>
          <a:p>
            <a:r>
              <a:rPr lang="en-US" sz="1400" i="1">
                <a:solidFill>
                  <a:schemeClr val="bg1">
                    <a:lumMod val="85000"/>
                    <a:lumOff val="15000"/>
                  </a:schemeClr>
                </a:solidFill>
              </a:rPr>
              <a:t>I have been an Entrepreneur for the past 20 years and I'm managing director of the Austrian business accelerator funkensprung.com. So what do we do?</a:t>
            </a:r>
          </a:p>
          <a:p>
            <a:r>
              <a:rPr lang="en-US" sz="1400" i="1">
                <a:solidFill>
                  <a:schemeClr val="bg1">
                    <a:lumMod val="85000"/>
                    <a:lumOff val="15000"/>
                  </a:schemeClr>
                </a:solidFill>
              </a:rPr>
              <a:t>3 Things: We serve innovative companies with coworking facilities, Consultancy, and support startups as business angels in getting their great ideas to work</a:t>
            </a:r>
            <a:r>
              <a:rPr lang="en-US"/>
              <a:t>.</a:t>
            </a:r>
          </a:p>
        </p:txBody>
      </p:sp>
    </p:spTree>
    <p:extLst>
      <p:ext uri="{BB962C8B-B14F-4D97-AF65-F5344CB8AC3E}">
        <p14:creationId xmlns:p14="http://schemas.microsoft.com/office/powerpoint/2010/main" val="273056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D9699E-2FC1-BC4B-B7DD-EAC21FC7514E}"/>
              </a:ext>
            </a:extLst>
          </p:cNvPr>
          <p:cNvPicPr>
            <a:picLocks noChangeAspect="1"/>
          </p:cNvPicPr>
          <p:nvPr/>
        </p:nvPicPr>
        <p:blipFill>
          <a:blip r:embed="rId2"/>
          <a:stretch>
            <a:fillRect/>
          </a:stretch>
        </p:blipFill>
        <p:spPr>
          <a:xfrm>
            <a:off x="0" y="1183913"/>
            <a:ext cx="12192000" cy="4490174"/>
          </a:xfrm>
          <a:prstGeom prst="rect">
            <a:avLst/>
          </a:prstGeom>
        </p:spPr>
      </p:pic>
      <p:pic>
        <p:nvPicPr>
          <p:cNvPr id="8" name="Picture 7">
            <a:extLst>
              <a:ext uri="{FF2B5EF4-FFF2-40B4-BE49-F238E27FC236}">
                <a16:creationId xmlns:a16="http://schemas.microsoft.com/office/drawing/2014/main" id="{8995A9B2-1AEE-994C-AF57-9CE16AD684E1}"/>
              </a:ext>
            </a:extLst>
          </p:cNvPr>
          <p:cNvPicPr>
            <a:picLocks noChangeAspect="1"/>
          </p:cNvPicPr>
          <p:nvPr/>
        </p:nvPicPr>
        <p:blipFill>
          <a:blip r:embed="rId3"/>
          <a:stretch>
            <a:fillRect/>
          </a:stretch>
        </p:blipFill>
        <p:spPr>
          <a:xfrm>
            <a:off x="233035" y="4676387"/>
            <a:ext cx="2184400" cy="812800"/>
          </a:xfrm>
          <a:prstGeom prst="rect">
            <a:avLst/>
          </a:prstGeom>
        </p:spPr>
      </p:pic>
      <p:sp>
        <p:nvSpPr>
          <p:cNvPr id="2" name="TextBox 1">
            <a:extLst>
              <a:ext uri="{FF2B5EF4-FFF2-40B4-BE49-F238E27FC236}">
                <a16:creationId xmlns:a16="http://schemas.microsoft.com/office/drawing/2014/main" id="{46F854E0-6A0D-824B-A225-4AB0D1C54E48}"/>
              </a:ext>
            </a:extLst>
          </p:cNvPr>
          <p:cNvSpPr txBox="1"/>
          <p:nvPr/>
        </p:nvSpPr>
        <p:spPr>
          <a:xfrm>
            <a:off x="624847" y="5875967"/>
            <a:ext cx="10348539" cy="707886"/>
          </a:xfrm>
          <a:prstGeom prst="rect">
            <a:avLst/>
          </a:prstGeom>
          <a:noFill/>
        </p:spPr>
        <p:txBody>
          <a:bodyPr wrap="none" rtlCol="0">
            <a:spAutoFit/>
          </a:bodyPr>
          <a:lstStyle/>
          <a:p>
            <a:r>
              <a:rPr lang="en-US" sz="2000" i="1"/>
              <a:t>I'm really happy that Hannes is joining us here today to tell us more about his startup Ilara Health.</a:t>
            </a:r>
          </a:p>
          <a:p>
            <a:r>
              <a:rPr lang="en-US" sz="2000" i="1"/>
              <a:t>And there is many, many other exiting projects being developed in Africa at the moment.</a:t>
            </a:r>
          </a:p>
        </p:txBody>
      </p:sp>
    </p:spTree>
    <p:extLst>
      <p:ext uri="{BB962C8B-B14F-4D97-AF65-F5344CB8AC3E}">
        <p14:creationId xmlns:p14="http://schemas.microsoft.com/office/powerpoint/2010/main" val="1775273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47" descr="A person holding a sign posing for the camera&#10;&#10;Description automatically generated">
            <a:extLst>
              <a:ext uri="{FF2B5EF4-FFF2-40B4-BE49-F238E27FC236}">
                <a16:creationId xmlns:a16="http://schemas.microsoft.com/office/drawing/2014/main" id="{248DF39E-D925-314C-B1A2-8A63EE34A104}"/>
              </a:ext>
            </a:extLst>
          </p:cNvPr>
          <p:cNvPicPr>
            <a:picLocks noChangeAspect="1"/>
          </p:cNvPicPr>
          <p:nvPr/>
        </p:nvPicPr>
        <p:blipFill rotWithShape="1">
          <a:blip r:embed="rId2"/>
          <a:srcRect l="25312" r="12687" b="-1"/>
          <a:stretch/>
        </p:blipFill>
        <p:spPr>
          <a:xfrm>
            <a:off x="320044" y="320038"/>
            <a:ext cx="4570678" cy="4128360"/>
          </a:xfrm>
          <a:prstGeom prst="rect">
            <a:avLst/>
          </a:prstGeom>
        </p:spPr>
      </p:pic>
      <p:pic>
        <p:nvPicPr>
          <p:cNvPr id="52" name="Picture 51" descr="A person smiling for the camera&#10;&#10;Description automatically generated">
            <a:extLst>
              <a:ext uri="{FF2B5EF4-FFF2-40B4-BE49-F238E27FC236}">
                <a16:creationId xmlns:a16="http://schemas.microsoft.com/office/drawing/2014/main" id="{358D7E0C-5D29-DF41-9AF0-B93887CD83D8}"/>
              </a:ext>
            </a:extLst>
          </p:cNvPr>
          <p:cNvPicPr>
            <a:picLocks noChangeAspect="1"/>
          </p:cNvPicPr>
          <p:nvPr/>
        </p:nvPicPr>
        <p:blipFill rotWithShape="1">
          <a:blip r:embed="rId3"/>
          <a:srcRect r="17387" b="-1"/>
          <a:stretch/>
        </p:blipFill>
        <p:spPr>
          <a:xfrm>
            <a:off x="4968251" y="307164"/>
            <a:ext cx="2249424" cy="4141235"/>
          </a:xfrm>
          <a:prstGeom prst="rect">
            <a:avLst/>
          </a:prstGeom>
        </p:spPr>
      </p:pic>
      <p:pic>
        <p:nvPicPr>
          <p:cNvPr id="42" name="Picture 41" descr="A group of people posing for the camera&#10;&#10;Description automatically generated">
            <a:extLst>
              <a:ext uri="{FF2B5EF4-FFF2-40B4-BE49-F238E27FC236}">
                <a16:creationId xmlns:a16="http://schemas.microsoft.com/office/drawing/2014/main" id="{53A8E3F0-467A-4E49-9ABF-A9DA2B4DF81E}"/>
              </a:ext>
            </a:extLst>
          </p:cNvPr>
          <p:cNvPicPr>
            <a:picLocks noChangeAspect="1"/>
          </p:cNvPicPr>
          <p:nvPr/>
        </p:nvPicPr>
        <p:blipFill rotWithShape="1">
          <a:blip r:embed="rId4"/>
          <a:srcRect r="-3" b="21216"/>
          <a:stretch/>
        </p:blipFill>
        <p:spPr>
          <a:xfrm>
            <a:off x="7295204" y="320040"/>
            <a:ext cx="4565343" cy="2023111"/>
          </a:xfrm>
          <a:prstGeom prst="rect">
            <a:avLst/>
          </a:prstGeom>
        </p:spPr>
      </p:pic>
      <p:pic>
        <p:nvPicPr>
          <p:cNvPr id="44" name="Picture 43" descr="A person posing for the camera&#10;&#10;Description automatically generated">
            <a:extLst>
              <a:ext uri="{FF2B5EF4-FFF2-40B4-BE49-F238E27FC236}">
                <a16:creationId xmlns:a16="http://schemas.microsoft.com/office/drawing/2014/main" id="{4F026AD3-2CE6-974B-BD5E-99AD13911171}"/>
              </a:ext>
            </a:extLst>
          </p:cNvPr>
          <p:cNvPicPr>
            <a:picLocks noChangeAspect="1"/>
          </p:cNvPicPr>
          <p:nvPr/>
        </p:nvPicPr>
        <p:blipFill rotWithShape="1">
          <a:blip r:embed="rId5"/>
          <a:srcRect l="31847" r="5101" b="3"/>
          <a:stretch/>
        </p:blipFill>
        <p:spPr>
          <a:xfrm>
            <a:off x="320044" y="4540158"/>
            <a:ext cx="2249424" cy="1997803"/>
          </a:xfrm>
          <a:prstGeom prst="rect">
            <a:avLst/>
          </a:prstGeom>
        </p:spPr>
      </p:pic>
      <p:pic>
        <p:nvPicPr>
          <p:cNvPr id="50" name="Picture 49" descr="A person standing in front of a building&#10;&#10;Description automatically generated">
            <a:extLst>
              <a:ext uri="{FF2B5EF4-FFF2-40B4-BE49-F238E27FC236}">
                <a16:creationId xmlns:a16="http://schemas.microsoft.com/office/drawing/2014/main" id="{A13905C1-21D9-E540-AC22-FA4AADC841B3}"/>
              </a:ext>
            </a:extLst>
          </p:cNvPr>
          <p:cNvPicPr>
            <a:picLocks noChangeAspect="1"/>
          </p:cNvPicPr>
          <p:nvPr/>
        </p:nvPicPr>
        <p:blipFill rotWithShape="1">
          <a:blip r:embed="rId6"/>
          <a:srcRect t="4386" r="4" b="17945"/>
          <a:stretch/>
        </p:blipFill>
        <p:spPr>
          <a:xfrm>
            <a:off x="2645048" y="4540158"/>
            <a:ext cx="4572626" cy="1997803"/>
          </a:xfrm>
          <a:prstGeom prst="rect">
            <a:avLst/>
          </a:prstGeom>
        </p:spPr>
      </p:pic>
      <p:pic>
        <p:nvPicPr>
          <p:cNvPr id="46" name="Picture 45" descr="A person smiling for the camera&#10;&#10;Description automatically generated">
            <a:extLst>
              <a:ext uri="{FF2B5EF4-FFF2-40B4-BE49-F238E27FC236}">
                <a16:creationId xmlns:a16="http://schemas.microsoft.com/office/drawing/2014/main" id="{187ECAA9-7404-2843-A07C-DD901B25974E}"/>
              </a:ext>
            </a:extLst>
          </p:cNvPr>
          <p:cNvPicPr>
            <a:picLocks noChangeAspect="1"/>
          </p:cNvPicPr>
          <p:nvPr/>
        </p:nvPicPr>
        <p:blipFill rotWithShape="1">
          <a:blip r:embed="rId7"/>
          <a:srcRect l="18583" r="19585" b="2"/>
          <a:stretch/>
        </p:blipFill>
        <p:spPr>
          <a:xfrm>
            <a:off x="7287920" y="2417446"/>
            <a:ext cx="4572626" cy="4141235"/>
          </a:xfrm>
          <a:prstGeom prst="rect">
            <a:avLst/>
          </a:prstGeom>
        </p:spPr>
      </p:pic>
      <p:sp>
        <p:nvSpPr>
          <p:cNvPr id="2" name="TextBox 1">
            <a:extLst>
              <a:ext uri="{FF2B5EF4-FFF2-40B4-BE49-F238E27FC236}">
                <a16:creationId xmlns:a16="http://schemas.microsoft.com/office/drawing/2014/main" id="{E79E26E6-FE3B-F743-875E-27F5428936D1}"/>
              </a:ext>
            </a:extLst>
          </p:cNvPr>
          <p:cNvSpPr txBox="1"/>
          <p:nvPr/>
        </p:nvSpPr>
        <p:spPr>
          <a:xfrm>
            <a:off x="331454" y="2863062"/>
            <a:ext cx="7433689" cy="1631216"/>
          </a:xfrm>
          <a:prstGeom prst="rect">
            <a:avLst/>
          </a:prstGeom>
          <a:noFill/>
        </p:spPr>
        <p:txBody>
          <a:bodyPr wrap="square" rtlCol="0">
            <a:spAutoFit/>
          </a:bodyPr>
          <a:lstStyle/>
          <a:p>
            <a:r>
              <a:rPr lang="en-US" sz="2000" i="1"/>
              <a:t>Next to leapfrogging innovations, I also met a very young, yet entrepreneural, well educated, responsible and heavily growing population.</a:t>
            </a:r>
          </a:p>
          <a:p>
            <a:r>
              <a:rPr lang="en-US" sz="2000" i="1"/>
              <a:t>A growing middle class and a huge demand of a newly interconnected society that is now becoming part of a globel digital economy.</a:t>
            </a:r>
          </a:p>
        </p:txBody>
      </p:sp>
    </p:spTree>
    <p:extLst>
      <p:ext uri="{BB962C8B-B14F-4D97-AF65-F5344CB8AC3E}">
        <p14:creationId xmlns:p14="http://schemas.microsoft.com/office/powerpoint/2010/main" val="3698577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2ED5D4-0C33-2A46-BFF6-7061420BAF98}"/>
              </a:ext>
            </a:extLst>
          </p:cNvPr>
          <p:cNvSpPr txBox="1"/>
          <p:nvPr/>
        </p:nvSpPr>
        <p:spPr>
          <a:xfrm>
            <a:off x="569355" y="1536174"/>
            <a:ext cx="11053289" cy="3785652"/>
          </a:xfrm>
          <a:prstGeom prst="rect">
            <a:avLst/>
          </a:prstGeom>
          <a:noFill/>
        </p:spPr>
        <p:txBody>
          <a:bodyPr wrap="square" rtlCol="0">
            <a:spAutoFit/>
          </a:bodyPr>
          <a:lstStyle/>
          <a:p>
            <a:r>
              <a:rPr lang="en-US" sz="2000" i="1"/>
              <a:t>A culture that, thanks to digital connectivity, is becoming more transparent on a global level, showing the richness, extreme diversity and strengths of Africa, for example in fashion, music, design, world views and traditions.</a:t>
            </a:r>
          </a:p>
          <a:p>
            <a:endParaRPr lang="en-US" sz="2000" i="1"/>
          </a:p>
          <a:p>
            <a:r>
              <a:rPr lang="en-US" sz="2000" i="1"/>
              <a:t> An adaptive mindset that might be able to address climate change and is thinking in nonlinear, out-of-the-box approaches. </a:t>
            </a:r>
          </a:p>
          <a:p>
            <a:endParaRPr lang="en-US" sz="2000" i="1"/>
          </a:p>
          <a:p>
            <a:r>
              <a:rPr lang="en-US" sz="2000" i="1"/>
              <a:t>That will be so much needed for the next centuries.</a:t>
            </a:r>
          </a:p>
          <a:p>
            <a:endParaRPr lang="en-US" sz="2000" i="1"/>
          </a:p>
          <a:p>
            <a:r>
              <a:rPr lang="en-US" sz="2000" i="1"/>
              <a:t>Since then I keep sharing my experiences, not just with MBA classes at this university, but at every occassion that I can find to spread the news and wake up my entrepreneural colleagues so they start realising the huge window of opportunity that has just opened up on solving REAL problems on big scale.</a:t>
            </a:r>
          </a:p>
        </p:txBody>
      </p:sp>
    </p:spTree>
    <p:extLst>
      <p:ext uri="{BB962C8B-B14F-4D97-AF65-F5344CB8AC3E}">
        <p14:creationId xmlns:p14="http://schemas.microsoft.com/office/powerpoint/2010/main" val="1376155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128B79-A082-2544-9814-2E0497FE6483}"/>
              </a:ext>
            </a:extLst>
          </p:cNvPr>
          <p:cNvSpPr txBox="1"/>
          <p:nvPr/>
        </p:nvSpPr>
        <p:spPr>
          <a:xfrm>
            <a:off x="1448789" y="4607626"/>
            <a:ext cx="7099764" cy="1231106"/>
          </a:xfrm>
          <a:prstGeom prst="rect">
            <a:avLst/>
          </a:prstGeom>
          <a:noFill/>
        </p:spPr>
        <p:txBody>
          <a:bodyPr wrap="none" rtlCol="0">
            <a:spAutoFit/>
          </a:bodyPr>
          <a:lstStyle/>
          <a:p>
            <a:r>
              <a:rPr lang="en-US" sz="2000">
                <a:solidFill>
                  <a:srgbClr val="D2C41F"/>
                </a:solidFill>
              </a:rPr>
              <a:t>SAY HELLO:</a:t>
            </a:r>
          </a:p>
          <a:p>
            <a:r>
              <a:rPr lang="en-US" sz="3600">
                <a:solidFill>
                  <a:srgbClr val="F1F2E7"/>
                </a:solidFill>
              </a:rPr>
              <a:t>bernhard.hoetzl@funkensprung.com</a:t>
            </a:r>
          </a:p>
          <a:p>
            <a:endParaRPr lang="en-US"/>
          </a:p>
        </p:txBody>
      </p:sp>
    </p:spTree>
    <p:extLst>
      <p:ext uri="{BB962C8B-B14F-4D97-AF65-F5344CB8AC3E}">
        <p14:creationId xmlns:p14="http://schemas.microsoft.com/office/powerpoint/2010/main" val="629845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building&#10;&#10;Description automatically generated">
            <a:extLst>
              <a:ext uri="{FF2B5EF4-FFF2-40B4-BE49-F238E27FC236}">
                <a16:creationId xmlns:a16="http://schemas.microsoft.com/office/drawing/2014/main" id="{7858A301-9D8F-8742-A8EA-8D6FD2F0F8EB}"/>
              </a:ext>
            </a:extLst>
          </p:cNvPr>
          <p:cNvPicPr>
            <a:picLocks noChangeAspect="1"/>
          </p:cNvPicPr>
          <p:nvPr/>
        </p:nvPicPr>
        <p:blipFill>
          <a:blip r:embed="rId2"/>
          <a:stretch>
            <a:fillRect/>
          </a:stretch>
        </p:blipFill>
        <p:spPr>
          <a:xfrm>
            <a:off x="0" y="-1713015"/>
            <a:ext cx="12670971" cy="9503228"/>
          </a:xfrm>
          <a:prstGeom prst="rect">
            <a:avLst/>
          </a:prstGeom>
        </p:spPr>
      </p:pic>
      <p:sp>
        <p:nvSpPr>
          <p:cNvPr id="3" name="TextBox 2">
            <a:extLst>
              <a:ext uri="{FF2B5EF4-FFF2-40B4-BE49-F238E27FC236}">
                <a16:creationId xmlns:a16="http://schemas.microsoft.com/office/drawing/2014/main" id="{0CB0785B-4FD6-9543-A267-E07C25A9F601}"/>
              </a:ext>
            </a:extLst>
          </p:cNvPr>
          <p:cNvSpPr txBox="1"/>
          <p:nvPr/>
        </p:nvSpPr>
        <p:spPr>
          <a:xfrm>
            <a:off x="665016" y="1007590"/>
            <a:ext cx="11681363" cy="2554545"/>
          </a:xfrm>
          <a:prstGeom prst="rect">
            <a:avLst/>
          </a:prstGeom>
          <a:noFill/>
        </p:spPr>
        <p:txBody>
          <a:bodyPr wrap="square" rtlCol="0">
            <a:spAutoFit/>
          </a:bodyPr>
          <a:lstStyle/>
          <a:p>
            <a:r>
              <a:rPr lang="en-US" sz="2000" i="1"/>
              <a:t>I have been travelling to northern Africa quite often, to Marocco, Egypt, Tunisa, but never came down to the sub-sahara reagion. The pictures I have had in mind about those countries where those that media and NGOs kept telling us: pictures of failed states, dictatorships, crisis, catastrophes, war, starving children or slums as here in Kibera in Nairobi.</a:t>
            </a:r>
          </a:p>
          <a:p>
            <a:endParaRPr lang="en-US" sz="2000" i="1"/>
          </a:p>
          <a:p>
            <a:r>
              <a:rPr lang="en-US" sz="2000" i="1"/>
              <a:t>At that time, when one of my biggest mentors gave me the advice to get up, go there and see with my own eyes in order to escape the bubble, I quickly decided to join Hans Stoisser, Africa Expert and Author of "The Black Tiger" on a learning journey to Silicon Savannah, Nairobi, Kenya last year and to Tikali in Rwanda this year.</a:t>
            </a:r>
            <a:endParaRPr lang="en-US" sz="2000"/>
          </a:p>
        </p:txBody>
      </p:sp>
    </p:spTree>
    <p:extLst>
      <p:ext uri="{BB962C8B-B14F-4D97-AF65-F5344CB8AC3E}">
        <p14:creationId xmlns:p14="http://schemas.microsoft.com/office/powerpoint/2010/main" val="2139006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nline Media 6" descr="Brck.mp4">
            <a:hlinkClick r:id="" action="ppaction://media"/>
            <a:extLst>
              <a:ext uri="{FF2B5EF4-FFF2-40B4-BE49-F238E27FC236}">
                <a16:creationId xmlns:a16="http://schemas.microsoft.com/office/drawing/2014/main" id="{78623F77-6BF2-4045-9E29-8DEF8D9CF2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637EE66-32BF-9B45-A0FF-63CA7E148C44}"/>
              </a:ext>
            </a:extLst>
          </p:cNvPr>
          <p:cNvSpPr txBox="1"/>
          <p:nvPr/>
        </p:nvSpPr>
        <p:spPr>
          <a:xfrm>
            <a:off x="255318" y="5163953"/>
            <a:ext cx="11681363" cy="1323439"/>
          </a:xfrm>
          <a:prstGeom prst="rect">
            <a:avLst/>
          </a:prstGeom>
          <a:noFill/>
        </p:spPr>
        <p:txBody>
          <a:bodyPr wrap="square" rtlCol="0">
            <a:spAutoFit/>
          </a:bodyPr>
          <a:lstStyle/>
          <a:p>
            <a:r>
              <a:rPr lang="en-US" sz="2000" i="1"/>
              <a:t>The experience was mind-blowing and left a deep impact on my life.</a:t>
            </a:r>
          </a:p>
          <a:p>
            <a:endParaRPr lang="en-US" sz="2000" i="1"/>
          </a:p>
          <a:p>
            <a:r>
              <a:rPr lang="en-US" sz="2000" i="1"/>
              <a:t>I was able to learn about the other, swiftly growing Africa: high tech hubs and a vibriant, most interesting startup ecosystem.</a:t>
            </a:r>
            <a:endParaRPr lang="en-US" sz="2000"/>
          </a:p>
        </p:txBody>
      </p:sp>
    </p:spTree>
    <p:extLst>
      <p:ext uri="{BB962C8B-B14F-4D97-AF65-F5344CB8AC3E}">
        <p14:creationId xmlns:p14="http://schemas.microsoft.com/office/powerpoint/2010/main" val="211972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6" descr="A room with people sitting at a desk&#10;&#10;Description automatically generated">
            <a:extLst>
              <a:ext uri="{FF2B5EF4-FFF2-40B4-BE49-F238E27FC236}">
                <a16:creationId xmlns:a16="http://schemas.microsoft.com/office/drawing/2014/main" id="{430210E3-51A7-E641-A170-7DE0BD031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11870" cy="6858000"/>
          </a:xfrm>
          <a:prstGeom prst="rect">
            <a:avLst/>
          </a:prstGeom>
        </p:spPr>
      </p:pic>
      <p:sp>
        <p:nvSpPr>
          <p:cNvPr id="3" name="TextBox 2">
            <a:extLst>
              <a:ext uri="{FF2B5EF4-FFF2-40B4-BE49-F238E27FC236}">
                <a16:creationId xmlns:a16="http://schemas.microsoft.com/office/drawing/2014/main" id="{A515495A-E72C-EB49-871E-D29586EBD685}"/>
              </a:ext>
            </a:extLst>
          </p:cNvPr>
          <p:cNvSpPr txBox="1"/>
          <p:nvPr/>
        </p:nvSpPr>
        <p:spPr>
          <a:xfrm>
            <a:off x="3141022" y="6149605"/>
            <a:ext cx="8900557" cy="400110"/>
          </a:xfrm>
          <a:prstGeom prst="rect">
            <a:avLst/>
          </a:prstGeom>
          <a:noFill/>
        </p:spPr>
        <p:txBody>
          <a:bodyPr wrap="square" rtlCol="0">
            <a:spAutoFit/>
          </a:bodyPr>
          <a:lstStyle/>
          <a:p>
            <a:r>
              <a:rPr lang="en-US" sz="2000" i="1"/>
              <a:t>Universities focusing on crypto economy, artifical intelligence and machine learning.</a:t>
            </a:r>
            <a:endParaRPr lang="en-US" sz="2000"/>
          </a:p>
        </p:txBody>
      </p:sp>
    </p:spTree>
    <p:extLst>
      <p:ext uri="{BB962C8B-B14F-4D97-AF65-F5344CB8AC3E}">
        <p14:creationId xmlns:p14="http://schemas.microsoft.com/office/powerpoint/2010/main" val="1762911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sitting at a desk&#10;&#10;Description automatically generated">
            <a:extLst>
              <a:ext uri="{FF2B5EF4-FFF2-40B4-BE49-F238E27FC236}">
                <a16:creationId xmlns:a16="http://schemas.microsoft.com/office/drawing/2014/main" id="{A535BE8E-0D5D-2648-8157-8D3F5C4D1688}"/>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5C6976A2-5D70-1F43-B6CD-BDD500A1BA74}"/>
              </a:ext>
            </a:extLst>
          </p:cNvPr>
          <p:cNvPicPr>
            <a:picLocks noChangeAspect="1"/>
          </p:cNvPicPr>
          <p:nvPr/>
        </p:nvPicPr>
        <p:blipFill>
          <a:blip r:embed="rId3"/>
          <a:stretch>
            <a:fillRect/>
          </a:stretch>
        </p:blipFill>
        <p:spPr>
          <a:xfrm>
            <a:off x="571005" y="5433868"/>
            <a:ext cx="2286000" cy="977900"/>
          </a:xfrm>
          <a:prstGeom prst="rect">
            <a:avLst/>
          </a:prstGeom>
        </p:spPr>
      </p:pic>
      <p:sp>
        <p:nvSpPr>
          <p:cNvPr id="2" name="TextBox 1">
            <a:extLst>
              <a:ext uri="{FF2B5EF4-FFF2-40B4-BE49-F238E27FC236}">
                <a16:creationId xmlns:a16="http://schemas.microsoft.com/office/drawing/2014/main" id="{17F23A1E-66FB-8C43-835D-907167DE0E0A}"/>
              </a:ext>
            </a:extLst>
          </p:cNvPr>
          <p:cNvSpPr txBox="1"/>
          <p:nvPr/>
        </p:nvSpPr>
        <p:spPr>
          <a:xfrm>
            <a:off x="4484915" y="5568875"/>
            <a:ext cx="7707085" cy="707886"/>
          </a:xfrm>
          <a:prstGeom prst="rect">
            <a:avLst/>
          </a:prstGeom>
          <a:noFill/>
        </p:spPr>
        <p:txBody>
          <a:bodyPr wrap="square" rtlCol="0">
            <a:spAutoFit/>
          </a:bodyPr>
          <a:lstStyle/>
          <a:p>
            <a:r>
              <a:rPr lang="de-AT" sz="2000" i="1"/>
              <a:t>I visited the Andela project, where thousands of senior developers are being educated and trained.</a:t>
            </a:r>
          </a:p>
        </p:txBody>
      </p:sp>
    </p:spTree>
    <p:extLst>
      <p:ext uri="{BB962C8B-B14F-4D97-AF65-F5344CB8AC3E}">
        <p14:creationId xmlns:p14="http://schemas.microsoft.com/office/powerpoint/2010/main" val="3134546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green, indoor, sitting, refrigerator&#10;&#10;Description automatically generated">
            <a:extLst>
              <a:ext uri="{FF2B5EF4-FFF2-40B4-BE49-F238E27FC236}">
                <a16:creationId xmlns:a16="http://schemas.microsoft.com/office/drawing/2014/main" id="{4D48C76F-60F6-BA40-BA24-AA449C043AB0}"/>
              </a:ext>
            </a:extLst>
          </p:cNvPr>
          <p:cNvPicPr>
            <a:picLocks noChangeAspect="1"/>
          </p:cNvPicPr>
          <p:nvPr/>
        </p:nvPicPr>
        <p:blipFill rotWithShape="1">
          <a:blip r:embed="rId2"/>
          <a:srcRect t="16453" b="8548"/>
          <a:stretch/>
        </p:blipFill>
        <p:spPr>
          <a:xfrm>
            <a:off x="20" y="10"/>
            <a:ext cx="12191980" cy="6857990"/>
          </a:xfrm>
          <a:prstGeom prst="rect">
            <a:avLst/>
          </a:prstGeom>
        </p:spPr>
      </p:pic>
      <p:sp>
        <p:nvSpPr>
          <p:cNvPr id="3" name="TextBox 2">
            <a:extLst>
              <a:ext uri="{FF2B5EF4-FFF2-40B4-BE49-F238E27FC236}">
                <a16:creationId xmlns:a16="http://schemas.microsoft.com/office/drawing/2014/main" id="{E4C14AC4-52E1-894E-A604-DCC3483EDD18}"/>
              </a:ext>
            </a:extLst>
          </p:cNvPr>
          <p:cNvSpPr txBox="1"/>
          <p:nvPr/>
        </p:nvSpPr>
        <p:spPr>
          <a:xfrm>
            <a:off x="1005445" y="4891981"/>
            <a:ext cx="7707085" cy="1015663"/>
          </a:xfrm>
          <a:prstGeom prst="rect">
            <a:avLst/>
          </a:prstGeom>
          <a:noFill/>
        </p:spPr>
        <p:txBody>
          <a:bodyPr wrap="square" rtlCol="0">
            <a:spAutoFit/>
          </a:bodyPr>
          <a:lstStyle/>
          <a:p>
            <a:r>
              <a:rPr lang="de-AT" sz="2000" i="1"/>
              <a:t>And even in the informal settlement of Kibera, I found an incubator that is training young people from the streets in programming and agile working methods.</a:t>
            </a:r>
          </a:p>
        </p:txBody>
      </p:sp>
    </p:spTree>
    <p:extLst>
      <p:ext uri="{BB962C8B-B14F-4D97-AF65-F5344CB8AC3E}">
        <p14:creationId xmlns:p14="http://schemas.microsoft.com/office/powerpoint/2010/main" val="830144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495FC727-E28E-9B41-8C60-4D5F3D3D43EF}"/>
              </a:ext>
            </a:extLst>
          </p:cNvPr>
          <p:cNvPicPr>
            <a:picLocks noChangeAspect="1"/>
          </p:cNvPicPr>
          <p:nvPr/>
        </p:nvPicPr>
        <p:blipFill>
          <a:blip r:embed="rId3"/>
          <a:stretch>
            <a:fillRect/>
          </a:stretch>
        </p:blipFill>
        <p:spPr>
          <a:xfrm>
            <a:off x="1" y="-1001"/>
            <a:ext cx="12192000" cy="6859675"/>
          </a:xfrm>
          <a:prstGeom prst="rect">
            <a:avLst/>
          </a:prstGeom>
        </p:spPr>
      </p:pic>
      <p:pic>
        <p:nvPicPr>
          <p:cNvPr id="5" name="Picture 4">
            <a:extLst>
              <a:ext uri="{FF2B5EF4-FFF2-40B4-BE49-F238E27FC236}">
                <a16:creationId xmlns:a16="http://schemas.microsoft.com/office/drawing/2014/main" id="{7E20A41A-0008-2740-BD29-E99B8D52F95D}"/>
              </a:ext>
            </a:extLst>
          </p:cNvPr>
          <p:cNvPicPr>
            <a:picLocks noChangeAspect="1"/>
          </p:cNvPicPr>
          <p:nvPr/>
        </p:nvPicPr>
        <p:blipFill>
          <a:blip r:embed="rId4"/>
          <a:stretch>
            <a:fillRect/>
          </a:stretch>
        </p:blipFill>
        <p:spPr>
          <a:xfrm>
            <a:off x="10802586" y="0"/>
            <a:ext cx="1389413" cy="569659"/>
          </a:xfrm>
          <a:prstGeom prst="rect">
            <a:avLst/>
          </a:prstGeom>
        </p:spPr>
      </p:pic>
      <p:sp>
        <p:nvSpPr>
          <p:cNvPr id="2" name="TextBox 1">
            <a:extLst>
              <a:ext uri="{FF2B5EF4-FFF2-40B4-BE49-F238E27FC236}">
                <a16:creationId xmlns:a16="http://schemas.microsoft.com/office/drawing/2014/main" id="{477A6E4A-BB13-2C40-B992-A5B3B2EB7814}"/>
              </a:ext>
            </a:extLst>
          </p:cNvPr>
          <p:cNvSpPr txBox="1"/>
          <p:nvPr/>
        </p:nvSpPr>
        <p:spPr>
          <a:xfrm>
            <a:off x="570017" y="5510151"/>
            <a:ext cx="4548248" cy="1261884"/>
          </a:xfrm>
          <a:prstGeom prst="rect">
            <a:avLst/>
          </a:prstGeom>
          <a:noFill/>
        </p:spPr>
        <p:txBody>
          <a:bodyPr wrap="square" rtlCol="0">
            <a:spAutoFit/>
          </a:bodyPr>
          <a:lstStyle/>
          <a:p>
            <a:r>
              <a:rPr lang="de-AT"/>
              <a:t> </a:t>
            </a:r>
          </a:p>
          <a:p>
            <a:r>
              <a:rPr lang="de-AT" sz="2000" i="1"/>
              <a:t>I learned about leap frogging innovations, such as mobile money service mpesa,</a:t>
            </a:r>
          </a:p>
          <a:p>
            <a:endParaRPr lang="en-US"/>
          </a:p>
        </p:txBody>
      </p:sp>
    </p:spTree>
    <p:extLst>
      <p:ext uri="{BB962C8B-B14F-4D97-AF65-F5344CB8AC3E}">
        <p14:creationId xmlns:p14="http://schemas.microsoft.com/office/powerpoint/2010/main" val="3770919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in a dark room&#10;&#10;Description automatically generated">
            <a:extLst>
              <a:ext uri="{FF2B5EF4-FFF2-40B4-BE49-F238E27FC236}">
                <a16:creationId xmlns:a16="http://schemas.microsoft.com/office/drawing/2014/main" id="{59B244B9-5AF0-8B43-A426-BE7DC4372BAD}"/>
              </a:ext>
            </a:extLst>
          </p:cNvPr>
          <p:cNvPicPr>
            <a:picLocks noChangeAspect="1"/>
          </p:cNvPicPr>
          <p:nvPr/>
        </p:nvPicPr>
        <p:blipFill>
          <a:blip r:embed="rId2"/>
          <a:stretch>
            <a:fillRect/>
          </a:stretch>
        </p:blipFill>
        <p:spPr>
          <a:xfrm>
            <a:off x="0" y="29034"/>
            <a:ext cx="12192000" cy="6225092"/>
          </a:xfrm>
          <a:prstGeom prst="rect">
            <a:avLst/>
          </a:prstGeom>
        </p:spPr>
      </p:pic>
      <p:pic>
        <p:nvPicPr>
          <p:cNvPr id="3" name="Picture 2" descr="A close up of a sign&#10;&#10;Description automatically generated">
            <a:extLst>
              <a:ext uri="{FF2B5EF4-FFF2-40B4-BE49-F238E27FC236}">
                <a16:creationId xmlns:a16="http://schemas.microsoft.com/office/drawing/2014/main" id="{BAEC52D4-CE65-BA4B-99AE-50FA1A6D4F62}"/>
              </a:ext>
            </a:extLst>
          </p:cNvPr>
          <p:cNvPicPr>
            <a:picLocks noChangeAspect="1"/>
          </p:cNvPicPr>
          <p:nvPr/>
        </p:nvPicPr>
        <p:blipFill>
          <a:blip r:embed="rId3"/>
          <a:stretch>
            <a:fillRect/>
          </a:stretch>
        </p:blipFill>
        <p:spPr>
          <a:xfrm>
            <a:off x="458107" y="2469243"/>
            <a:ext cx="4279900" cy="787400"/>
          </a:xfrm>
          <a:prstGeom prst="rect">
            <a:avLst/>
          </a:prstGeom>
        </p:spPr>
      </p:pic>
      <p:sp>
        <p:nvSpPr>
          <p:cNvPr id="4" name="TextBox 3">
            <a:extLst>
              <a:ext uri="{FF2B5EF4-FFF2-40B4-BE49-F238E27FC236}">
                <a16:creationId xmlns:a16="http://schemas.microsoft.com/office/drawing/2014/main" id="{92B4E6FE-54EE-794D-A80C-729220D14C24}"/>
              </a:ext>
            </a:extLst>
          </p:cNvPr>
          <p:cNvSpPr txBox="1"/>
          <p:nvPr/>
        </p:nvSpPr>
        <p:spPr>
          <a:xfrm>
            <a:off x="890650" y="5512186"/>
            <a:ext cx="4548248" cy="400110"/>
          </a:xfrm>
          <a:prstGeom prst="rect">
            <a:avLst/>
          </a:prstGeom>
          <a:noFill/>
        </p:spPr>
        <p:txBody>
          <a:bodyPr wrap="square" rtlCol="0">
            <a:spAutoFit/>
          </a:bodyPr>
          <a:lstStyle/>
          <a:p>
            <a:r>
              <a:rPr lang="de-AT" sz="2000" i="1"/>
              <a:t> solar power provider mkopa</a:t>
            </a:r>
            <a:endParaRPr lang="en-US" sz="2000" i="1"/>
          </a:p>
        </p:txBody>
      </p:sp>
    </p:spTree>
    <p:extLst>
      <p:ext uri="{BB962C8B-B14F-4D97-AF65-F5344CB8AC3E}">
        <p14:creationId xmlns:p14="http://schemas.microsoft.com/office/powerpoint/2010/main" val="3841318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Zipline.mp4">
            <a:hlinkClick r:id="" action="ppaction://media"/>
            <a:extLst>
              <a:ext uri="{FF2B5EF4-FFF2-40B4-BE49-F238E27FC236}">
                <a16:creationId xmlns:a16="http://schemas.microsoft.com/office/drawing/2014/main" id="{9B68252C-5910-4949-8899-188B4F218E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7A1970D-8A64-6F4F-8151-1DF958477AB5}"/>
              </a:ext>
            </a:extLst>
          </p:cNvPr>
          <p:cNvSpPr txBox="1"/>
          <p:nvPr/>
        </p:nvSpPr>
        <p:spPr>
          <a:xfrm>
            <a:off x="344384" y="4965921"/>
            <a:ext cx="6056415" cy="1631216"/>
          </a:xfrm>
          <a:prstGeom prst="rect">
            <a:avLst/>
          </a:prstGeom>
          <a:noFill/>
        </p:spPr>
        <p:txBody>
          <a:bodyPr wrap="square" rtlCol="0">
            <a:spAutoFit/>
          </a:bodyPr>
          <a:lstStyle/>
          <a:p>
            <a:r>
              <a:rPr lang="de-AT" sz="2000" i="1"/>
              <a:t>or the largest cargo drone service zipline that is delivering blood, vaxinations, and medicals all over the countries of Rwanda and Ghana within minutes through autonomously flying drones, serving 13Mio people with instant access to urgent medicines.</a:t>
            </a:r>
            <a:endParaRPr lang="en-US" sz="2000" i="1"/>
          </a:p>
        </p:txBody>
      </p:sp>
    </p:spTree>
    <p:extLst>
      <p:ext uri="{BB962C8B-B14F-4D97-AF65-F5344CB8AC3E}">
        <p14:creationId xmlns:p14="http://schemas.microsoft.com/office/powerpoint/2010/main" val="40391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otalTime>0</TotalTime>
  <Words>553</Words>
  <Application>Microsoft Office PowerPoint</Application>
  <PresentationFormat>Breitbild</PresentationFormat>
  <Paragraphs>28</Paragraphs>
  <Slides>13</Slides>
  <Notes>0</Notes>
  <HiddenSlides>0</HiddenSlides>
  <MMClips>2</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13</vt:i4>
      </vt:variant>
    </vt:vector>
  </HeadingPairs>
  <TitlesOfParts>
    <vt:vector size="17" baseType="lpstr">
      <vt:lpstr>Arial</vt:lpstr>
      <vt:lpstr>Calibri</vt:lpstr>
      <vt:lpstr>Calibri Light</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Bernhard Hoetzl</dc:creator>
  <cp:lastModifiedBy>Scheichl, Andrea</cp:lastModifiedBy>
  <cp:revision>10</cp:revision>
  <dcterms:created xsi:type="dcterms:W3CDTF">2019-11-05T22:03:14Z</dcterms:created>
  <dcterms:modified xsi:type="dcterms:W3CDTF">2019-11-19T11:21:07Z</dcterms:modified>
</cp:coreProperties>
</file>