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1"/>
  </p:notesMasterIdLst>
  <p:handoutMasterIdLst>
    <p:handoutMasterId r:id="rId72"/>
  </p:handoutMasterIdLst>
  <p:sldIdLst>
    <p:sldId id="256" r:id="rId2"/>
    <p:sldId id="274" r:id="rId3"/>
    <p:sldId id="279" r:id="rId4"/>
    <p:sldId id="276" r:id="rId5"/>
    <p:sldId id="277" r:id="rId6"/>
    <p:sldId id="308" r:id="rId7"/>
    <p:sldId id="312" r:id="rId8"/>
    <p:sldId id="297" r:id="rId9"/>
    <p:sldId id="313" r:id="rId10"/>
    <p:sldId id="314" r:id="rId11"/>
    <p:sldId id="298" r:id="rId12"/>
    <p:sldId id="300" r:id="rId13"/>
    <p:sldId id="305" r:id="rId14"/>
    <p:sldId id="306" r:id="rId15"/>
    <p:sldId id="301" r:id="rId16"/>
    <p:sldId id="309" r:id="rId17"/>
    <p:sldId id="310" r:id="rId18"/>
    <p:sldId id="311" r:id="rId19"/>
    <p:sldId id="344" r:id="rId20"/>
    <p:sldId id="257" r:id="rId21"/>
    <p:sldId id="282" r:id="rId22"/>
    <p:sldId id="283" r:id="rId23"/>
    <p:sldId id="315" r:id="rId24"/>
    <p:sldId id="316" r:id="rId25"/>
    <p:sldId id="319" r:id="rId26"/>
    <p:sldId id="258" r:id="rId27"/>
    <p:sldId id="280" r:id="rId28"/>
    <p:sldId id="317" r:id="rId29"/>
    <p:sldId id="259" r:id="rId30"/>
    <p:sldId id="285" r:id="rId31"/>
    <p:sldId id="286" r:id="rId32"/>
    <p:sldId id="287" r:id="rId33"/>
    <p:sldId id="290" r:id="rId34"/>
    <p:sldId id="291" r:id="rId35"/>
    <p:sldId id="292" r:id="rId36"/>
    <p:sldId id="293" r:id="rId37"/>
    <p:sldId id="294" r:id="rId38"/>
    <p:sldId id="295" r:id="rId39"/>
    <p:sldId id="296" r:id="rId40"/>
    <p:sldId id="261" r:id="rId41"/>
    <p:sldId id="262" r:id="rId42"/>
    <p:sldId id="265" r:id="rId43"/>
    <p:sldId id="345" r:id="rId44"/>
    <p:sldId id="268" r:id="rId45"/>
    <p:sldId id="281" r:id="rId46"/>
    <p:sldId id="320" r:id="rId47"/>
    <p:sldId id="321" r:id="rId48"/>
    <p:sldId id="322" r:id="rId49"/>
    <p:sldId id="323" r:id="rId50"/>
    <p:sldId id="324"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6" r:id="rId70"/>
  </p:sldIdLst>
  <p:sldSz cx="9144000" cy="6858000" type="screen4x3"/>
  <p:notesSz cx="6815138"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5532B-9779-4035-8B0F-7765CA893F3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75264592-C7E7-4F4A-8063-6EF8F1E4E7EE}">
      <dgm:prSet phldrT="[Tekst]"/>
      <dgm:spPr/>
      <dgm:t>
        <a:bodyPr/>
        <a:lstStyle/>
        <a:p>
          <a:r>
            <a:rPr lang="en-GB" dirty="0" smtClean="0"/>
            <a:t>Economics and Business Administration</a:t>
          </a:r>
          <a:endParaRPr lang="nl-NL" dirty="0"/>
        </a:p>
      </dgm:t>
    </dgm:pt>
    <dgm:pt modelId="{AF14A4DB-758F-45CC-8624-FD469D5440A7}" type="parTrans" cxnId="{0D42F7B2-92AE-40DA-BFBC-76AD5F59CE3A}">
      <dgm:prSet/>
      <dgm:spPr/>
      <dgm:t>
        <a:bodyPr/>
        <a:lstStyle/>
        <a:p>
          <a:endParaRPr lang="nl-NL"/>
        </a:p>
      </dgm:t>
    </dgm:pt>
    <dgm:pt modelId="{8B91AF02-A690-4FC2-AE1D-D38E9EA0B98C}" type="sibTrans" cxnId="{0D42F7B2-92AE-40DA-BFBC-76AD5F59CE3A}">
      <dgm:prSet/>
      <dgm:spPr/>
      <dgm:t>
        <a:bodyPr/>
        <a:lstStyle/>
        <a:p>
          <a:endParaRPr lang="nl-NL"/>
        </a:p>
      </dgm:t>
    </dgm:pt>
    <dgm:pt modelId="{EBFA04D5-302A-447E-AC5A-9E05876FD0C0}">
      <dgm:prSet phldrT="[Tekst]"/>
      <dgm:spPr/>
      <dgm:t>
        <a:bodyPr/>
        <a:lstStyle/>
        <a:p>
          <a:r>
            <a:rPr lang="en-GB" dirty="0" smtClean="0"/>
            <a:t>Economics</a:t>
          </a:r>
          <a:endParaRPr lang="nl-NL" dirty="0"/>
        </a:p>
      </dgm:t>
    </dgm:pt>
    <dgm:pt modelId="{A0A3924A-6796-403D-B810-A3566F13FF6F}" type="parTrans" cxnId="{01895C39-415E-4FB7-9CEC-E96BC51466D7}">
      <dgm:prSet/>
      <dgm:spPr/>
      <dgm:t>
        <a:bodyPr/>
        <a:lstStyle/>
        <a:p>
          <a:endParaRPr lang="nl-NL"/>
        </a:p>
      </dgm:t>
    </dgm:pt>
    <dgm:pt modelId="{0C263559-DDCC-44EB-A765-968F7B8A63C7}" type="sibTrans" cxnId="{01895C39-415E-4FB7-9CEC-E96BC51466D7}">
      <dgm:prSet/>
      <dgm:spPr/>
      <dgm:t>
        <a:bodyPr/>
        <a:lstStyle/>
        <a:p>
          <a:endParaRPr lang="nl-NL"/>
        </a:p>
      </dgm:t>
    </dgm:pt>
    <dgm:pt modelId="{B235D8EA-FD04-4EAB-9713-D0153D5D7D25}">
      <dgm:prSet phldrT="[Tekst]"/>
      <dgm:spPr/>
      <dgm:t>
        <a:bodyPr/>
        <a:lstStyle/>
        <a:p>
          <a:r>
            <a:rPr lang="en-GB" dirty="0" smtClean="0"/>
            <a:t>Micro-economics</a:t>
          </a:r>
          <a:endParaRPr lang="nl-NL" dirty="0"/>
        </a:p>
      </dgm:t>
    </dgm:pt>
    <dgm:pt modelId="{3F88746B-C28B-4785-831F-5203B3E45342}" type="parTrans" cxnId="{45A8887D-ACDE-459B-8C8A-580951A063E1}">
      <dgm:prSet/>
      <dgm:spPr/>
      <dgm:t>
        <a:bodyPr/>
        <a:lstStyle/>
        <a:p>
          <a:endParaRPr lang="nl-NL"/>
        </a:p>
      </dgm:t>
    </dgm:pt>
    <dgm:pt modelId="{B74CD0B9-10F1-4AE1-A23B-D08AC997A57C}" type="sibTrans" cxnId="{45A8887D-ACDE-459B-8C8A-580951A063E1}">
      <dgm:prSet/>
      <dgm:spPr/>
      <dgm:t>
        <a:bodyPr/>
        <a:lstStyle/>
        <a:p>
          <a:endParaRPr lang="nl-NL"/>
        </a:p>
      </dgm:t>
    </dgm:pt>
    <dgm:pt modelId="{698D3137-1028-46AE-BC09-E79A1CEF1422}">
      <dgm:prSet/>
      <dgm:spPr/>
      <dgm:t>
        <a:bodyPr/>
        <a:lstStyle/>
        <a:p>
          <a:r>
            <a:rPr lang="nb-NO" dirty="0" smtClean="0"/>
            <a:t>Finance and Management Science</a:t>
          </a:r>
          <a:endParaRPr lang="nl-NL" dirty="0"/>
        </a:p>
      </dgm:t>
    </dgm:pt>
    <dgm:pt modelId="{0B333A97-DA1B-4316-ABE5-0978369EF76C}" type="parTrans" cxnId="{602E9BAE-A70E-42EF-85EA-DBCD9E0E1A99}">
      <dgm:prSet/>
      <dgm:spPr/>
      <dgm:t>
        <a:bodyPr/>
        <a:lstStyle/>
        <a:p>
          <a:endParaRPr lang="nl-NL"/>
        </a:p>
      </dgm:t>
    </dgm:pt>
    <dgm:pt modelId="{3ED35552-C575-42AA-9F89-9C521C56116C}" type="sibTrans" cxnId="{602E9BAE-A70E-42EF-85EA-DBCD9E0E1A99}">
      <dgm:prSet/>
      <dgm:spPr/>
      <dgm:t>
        <a:bodyPr/>
        <a:lstStyle/>
        <a:p>
          <a:endParaRPr lang="nl-NL"/>
        </a:p>
      </dgm:t>
    </dgm:pt>
    <dgm:pt modelId="{1BF18E14-57F6-4BA8-AED8-D453DE8FC7CA}">
      <dgm:prSet/>
      <dgm:spPr/>
      <dgm:t>
        <a:bodyPr/>
        <a:lstStyle/>
        <a:p>
          <a:r>
            <a:rPr lang="en-GB" dirty="0" smtClean="0"/>
            <a:t>Strategy and Management</a:t>
          </a:r>
          <a:endParaRPr lang="nl-NL" dirty="0"/>
        </a:p>
      </dgm:t>
    </dgm:pt>
    <dgm:pt modelId="{EA8D3FCB-5300-44AC-9EE0-EE860D24705A}" type="parTrans" cxnId="{1FAA19CB-46F2-4154-B3EF-99249283F440}">
      <dgm:prSet/>
      <dgm:spPr/>
      <dgm:t>
        <a:bodyPr/>
        <a:lstStyle/>
        <a:p>
          <a:endParaRPr lang="nl-NL"/>
        </a:p>
      </dgm:t>
    </dgm:pt>
    <dgm:pt modelId="{D8165A1C-8838-4CED-9004-657039EE2B25}" type="sibTrans" cxnId="{1FAA19CB-46F2-4154-B3EF-99249283F440}">
      <dgm:prSet/>
      <dgm:spPr/>
      <dgm:t>
        <a:bodyPr/>
        <a:lstStyle/>
        <a:p>
          <a:endParaRPr lang="nl-NL"/>
        </a:p>
      </dgm:t>
    </dgm:pt>
    <dgm:pt modelId="{92CE5F4C-0A05-4287-94C9-91DC8D81B74A}">
      <dgm:prSet/>
      <dgm:spPr/>
      <dgm:t>
        <a:bodyPr/>
        <a:lstStyle/>
        <a:p>
          <a:r>
            <a:rPr lang="en-GB" dirty="0" smtClean="0"/>
            <a:t>Macro-economics</a:t>
          </a:r>
          <a:endParaRPr lang="nl-NL" dirty="0"/>
        </a:p>
      </dgm:t>
    </dgm:pt>
    <dgm:pt modelId="{01B16AAC-C1DB-49FF-8ACD-A97CFEEA67F2}" type="parTrans" cxnId="{7314AAF9-9C79-489F-931A-56C0B658AFEB}">
      <dgm:prSet/>
      <dgm:spPr/>
      <dgm:t>
        <a:bodyPr/>
        <a:lstStyle/>
        <a:p>
          <a:endParaRPr lang="nl-NL"/>
        </a:p>
      </dgm:t>
    </dgm:pt>
    <dgm:pt modelId="{AEEF2374-3E1A-46E8-AFEC-F8DC6EEBB761}" type="sibTrans" cxnId="{7314AAF9-9C79-489F-931A-56C0B658AFEB}">
      <dgm:prSet/>
      <dgm:spPr/>
      <dgm:t>
        <a:bodyPr/>
        <a:lstStyle/>
        <a:p>
          <a:endParaRPr lang="nl-NL"/>
        </a:p>
      </dgm:t>
    </dgm:pt>
    <dgm:pt modelId="{DE9ABB10-A4DF-44EF-BC20-1F7D587EC735}">
      <dgm:prSet/>
      <dgm:spPr/>
      <dgm:t>
        <a:bodyPr/>
        <a:lstStyle/>
        <a:p>
          <a:r>
            <a:rPr lang="en-GB" dirty="0" smtClean="0"/>
            <a:t>Management Accounting</a:t>
          </a:r>
          <a:endParaRPr lang="nl-NL" dirty="0"/>
        </a:p>
      </dgm:t>
    </dgm:pt>
    <dgm:pt modelId="{538EF1E8-DE7A-4E50-B1A9-3231063C5E07}" type="parTrans" cxnId="{3698BA4B-E64D-4144-849E-5D37A118AAF7}">
      <dgm:prSet/>
      <dgm:spPr/>
      <dgm:t>
        <a:bodyPr/>
        <a:lstStyle/>
        <a:p>
          <a:endParaRPr lang="nl-NL"/>
        </a:p>
      </dgm:t>
    </dgm:pt>
    <dgm:pt modelId="{F163DA99-FE1F-4547-9820-CC9D485C041B}" type="sibTrans" cxnId="{3698BA4B-E64D-4144-849E-5D37A118AAF7}">
      <dgm:prSet/>
      <dgm:spPr/>
      <dgm:t>
        <a:bodyPr/>
        <a:lstStyle/>
        <a:p>
          <a:endParaRPr lang="nl-NL"/>
        </a:p>
      </dgm:t>
    </dgm:pt>
    <dgm:pt modelId="{9A389C13-0945-45E2-A672-2DD35A7CE180}">
      <dgm:prSet/>
      <dgm:spPr/>
      <dgm:t>
        <a:bodyPr/>
        <a:lstStyle/>
        <a:p>
          <a:r>
            <a:rPr lang="en-GB" dirty="0" smtClean="0">
              <a:solidFill>
                <a:schemeClr val="tx1"/>
              </a:solidFill>
            </a:rPr>
            <a:t>Financial Accounting</a:t>
          </a:r>
          <a:endParaRPr lang="nl-NL" dirty="0">
            <a:solidFill>
              <a:schemeClr val="tx1"/>
            </a:solidFill>
          </a:endParaRPr>
        </a:p>
      </dgm:t>
    </dgm:pt>
    <dgm:pt modelId="{90F2E45F-6C50-4B4D-8465-5A8EEC6BE6FE}" type="parTrans" cxnId="{CE8FFBAF-17D5-4E6C-9C3D-2839EA0AE519}">
      <dgm:prSet/>
      <dgm:spPr/>
      <dgm:t>
        <a:bodyPr/>
        <a:lstStyle/>
        <a:p>
          <a:endParaRPr lang="nl-NL"/>
        </a:p>
      </dgm:t>
    </dgm:pt>
    <dgm:pt modelId="{C5700364-F68C-4741-81BA-33402FB27610}" type="sibTrans" cxnId="{CE8FFBAF-17D5-4E6C-9C3D-2839EA0AE519}">
      <dgm:prSet/>
      <dgm:spPr/>
      <dgm:t>
        <a:bodyPr/>
        <a:lstStyle/>
        <a:p>
          <a:endParaRPr lang="nl-NL"/>
        </a:p>
      </dgm:t>
    </dgm:pt>
    <dgm:pt modelId="{F1A17D37-3D00-4DF3-87F7-84AB4FAC3080}">
      <dgm:prSet/>
      <dgm:spPr/>
      <dgm:t>
        <a:bodyPr/>
        <a:lstStyle/>
        <a:p>
          <a:r>
            <a:rPr lang="en-GB" dirty="0" smtClean="0">
              <a:solidFill>
                <a:schemeClr val="tx1"/>
              </a:solidFill>
            </a:rPr>
            <a:t>Organisational Behaviour (OB)</a:t>
          </a:r>
          <a:endParaRPr lang="nl-NL" dirty="0">
            <a:solidFill>
              <a:schemeClr val="tx1"/>
            </a:solidFill>
          </a:endParaRPr>
        </a:p>
      </dgm:t>
    </dgm:pt>
    <dgm:pt modelId="{CF2D3BEA-19EF-461D-8B51-8334A9B35017}" type="parTrans" cxnId="{52ACE85B-43F4-4076-A90C-18B1BE609305}">
      <dgm:prSet/>
      <dgm:spPr/>
      <dgm:t>
        <a:bodyPr/>
        <a:lstStyle/>
        <a:p>
          <a:endParaRPr lang="nl-NL"/>
        </a:p>
      </dgm:t>
    </dgm:pt>
    <dgm:pt modelId="{36C18B76-EB41-47BE-BF27-980574EFFB11}" type="sibTrans" cxnId="{52ACE85B-43F4-4076-A90C-18B1BE609305}">
      <dgm:prSet/>
      <dgm:spPr/>
      <dgm:t>
        <a:bodyPr/>
        <a:lstStyle/>
        <a:p>
          <a:endParaRPr lang="nl-NL"/>
        </a:p>
      </dgm:t>
    </dgm:pt>
    <dgm:pt modelId="{56A525FC-79D6-4229-AD81-F714C43E5C1C}">
      <dgm:prSet/>
      <dgm:spPr/>
      <dgm:t>
        <a:bodyPr/>
        <a:lstStyle/>
        <a:p>
          <a:endParaRPr lang="nl-NL" dirty="0"/>
        </a:p>
      </dgm:t>
    </dgm:pt>
    <dgm:pt modelId="{CD543500-13C4-4518-BDC6-E1F76D73B537}" type="parTrans" cxnId="{FF4554A1-0205-4108-BD1D-8F93DAE36E9B}">
      <dgm:prSet/>
      <dgm:spPr/>
      <dgm:t>
        <a:bodyPr/>
        <a:lstStyle/>
        <a:p>
          <a:endParaRPr lang="nl-NL"/>
        </a:p>
      </dgm:t>
    </dgm:pt>
    <dgm:pt modelId="{C8389605-32E5-4EC4-8A64-30D1A728DD07}" type="sibTrans" cxnId="{FF4554A1-0205-4108-BD1D-8F93DAE36E9B}">
      <dgm:prSet/>
      <dgm:spPr/>
      <dgm:t>
        <a:bodyPr/>
        <a:lstStyle/>
        <a:p>
          <a:endParaRPr lang="nl-NL"/>
        </a:p>
      </dgm:t>
    </dgm:pt>
    <dgm:pt modelId="{F43D162D-2B42-42E6-8814-400FF717D410}">
      <dgm:prSet/>
      <dgm:spPr/>
      <dgm:t>
        <a:bodyPr/>
        <a:lstStyle/>
        <a:p>
          <a:r>
            <a:rPr lang="en-GB" dirty="0" smtClean="0">
              <a:solidFill>
                <a:schemeClr val="tx1"/>
              </a:solidFill>
            </a:rPr>
            <a:t>Crisis, Restructuring and Growth</a:t>
          </a:r>
          <a:endParaRPr lang="nl-NL" dirty="0">
            <a:solidFill>
              <a:schemeClr val="tx1"/>
            </a:solidFill>
          </a:endParaRPr>
        </a:p>
      </dgm:t>
    </dgm:pt>
    <dgm:pt modelId="{19FD89E1-5145-4427-BCA9-E1211D984B17}" type="parTrans" cxnId="{DB3DA676-F88F-4020-95C0-852E36F94E7E}">
      <dgm:prSet/>
      <dgm:spPr/>
      <dgm:t>
        <a:bodyPr/>
        <a:lstStyle/>
        <a:p>
          <a:endParaRPr lang="nl-NL"/>
        </a:p>
      </dgm:t>
    </dgm:pt>
    <dgm:pt modelId="{28D2D0FD-D2FE-4370-9422-151F3DE3D3F6}" type="sibTrans" cxnId="{DB3DA676-F88F-4020-95C0-852E36F94E7E}">
      <dgm:prSet/>
      <dgm:spPr/>
      <dgm:t>
        <a:bodyPr/>
        <a:lstStyle/>
        <a:p>
          <a:endParaRPr lang="nl-NL"/>
        </a:p>
      </dgm:t>
    </dgm:pt>
    <dgm:pt modelId="{5FFA2F96-5508-4CCE-88B3-C94879F43F7A}" type="pres">
      <dgm:prSet presAssocID="{7805532B-9779-4035-8B0F-7765CA893F35}" presName="hierChild1" presStyleCnt="0">
        <dgm:presLayoutVars>
          <dgm:orgChart val="1"/>
          <dgm:chPref val="1"/>
          <dgm:dir/>
          <dgm:animOne val="branch"/>
          <dgm:animLvl val="lvl"/>
          <dgm:resizeHandles/>
        </dgm:presLayoutVars>
      </dgm:prSet>
      <dgm:spPr/>
      <dgm:t>
        <a:bodyPr/>
        <a:lstStyle/>
        <a:p>
          <a:endParaRPr lang="nl-NL"/>
        </a:p>
      </dgm:t>
    </dgm:pt>
    <dgm:pt modelId="{33EBF59F-D176-4FC4-85DF-7F582BE60890}" type="pres">
      <dgm:prSet presAssocID="{75264592-C7E7-4F4A-8063-6EF8F1E4E7EE}" presName="hierRoot1" presStyleCnt="0">
        <dgm:presLayoutVars>
          <dgm:hierBranch val="init"/>
        </dgm:presLayoutVars>
      </dgm:prSet>
      <dgm:spPr/>
    </dgm:pt>
    <dgm:pt modelId="{BE86A6AE-917A-483E-9274-09844142C16A}" type="pres">
      <dgm:prSet presAssocID="{75264592-C7E7-4F4A-8063-6EF8F1E4E7EE}" presName="rootComposite1" presStyleCnt="0"/>
      <dgm:spPr/>
    </dgm:pt>
    <dgm:pt modelId="{E103DE39-2F9B-4F12-B814-4742D70B3864}" type="pres">
      <dgm:prSet presAssocID="{75264592-C7E7-4F4A-8063-6EF8F1E4E7EE}" presName="rootText1" presStyleLbl="node0" presStyleIdx="0" presStyleCnt="3">
        <dgm:presLayoutVars>
          <dgm:chPref val="3"/>
        </dgm:presLayoutVars>
      </dgm:prSet>
      <dgm:spPr/>
      <dgm:t>
        <a:bodyPr/>
        <a:lstStyle/>
        <a:p>
          <a:endParaRPr lang="nl-NL"/>
        </a:p>
      </dgm:t>
    </dgm:pt>
    <dgm:pt modelId="{E1BA3FFC-E973-4FB4-AB87-94D4ED7076C9}" type="pres">
      <dgm:prSet presAssocID="{75264592-C7E7-4F4A-8063-6EF8F1E4E7EE}" presName="rootConnector1" presStyleLbl="node1" presStyleIdx="0" presStyleCnt="0"/>
      <dgm:spPr/>
      <dgm:t>
        <a:bodyPr/>
        <a:lstStyle/>
        <a:p>
          <a:endParaRPr lang="nl-NL"/>
        </a:p>
      </dgm:t>
    </dgm:pt>
    <dgm:pt modelId="{AEDBBC48-B18B-4227-A841-D74097D65642}" type="pres">
      <dgm:prSet presAssocID="{75264592-C7E7-4F4A-8063-6EF8F1E4E7EE}" presName="hierChild2" presStyleCnt="0"/>
      <dgm:spPr/>
    </dgm:pt>
    <dgm:pt modelId="{005DCC64-9CAB-4E31-A28F-859B381D83B7}" type="pres">
      <dgm:prSet presAssocID="{0B333A97-DA1B-4316-ABE5-0978369EF76C}" presName="Name37" presStyleLbl="parChTrans1D2" presStyleIdx="0" presStyleCnt="3"/>
      <dgm:spPr/>
      <dgm:t>
        <a:bodyPr/>
        <a:lstStyle/>
        <a:p>
          <a:endParaRPr lang="nl-NL"/>
        </a:p>
      </dgm:t>
    </dgm:pt>
    <dgm:pt modelId="{110A7787-8602-4AD2-9FE9-D821722329C9}" type="pres">
      <dgm:prSet presAssocID="{698D3137-1028-46AE-BC09-E79A1CEF1422}" presName="hierRoot2" presStyleCnt="0">
        <dgm:presLayoutVars>
          <dgm:hierBranch val="init"/>
        </dgm:presLayoutVars>
      </dgm:prSet>
      <dgm:spPr/>
    </dgm:pt>
    <dgm:pt modelId="{E72B1221-409B-4B9B-8393-C9EF479821C7}" type="pres">
      <dgm:prSet presAssocID="{698D3137-1028-46AE-BC09-E79A1CEF1422}" presName="rootComposite" presStyleCnt="0"/>
      <dgm:spPr/>
    </dgm:pt>
    <dgm:pt modelId="{CEBE1BF6-997D-437E-A300-45AA5C5665AC}" type="pres">
      <dgm:prSet presAssocID="{698D3137-1028-46AE-BC09-E79A1CEF1422}" presName="rootText" presStyleLbl="node2" presStyleIdx="0" presStyleCnt="3">
        <dgm:presLayoutVars>
          <dgm:chPref val="3"/>
        </dgm:presLayoutVars>
      </dgm:prSet>
      <dgm:spPr/>
      <dgm:t>
        <a:bodyPr/>
        <a:lstStyle/>
        <a:p>
          <a:endParaRPr lang="nl-NL"/>
        </a:p>
      </dgm:t>
    </dgm:pt>
    <dgm:pt modelId="{323EFBC7-3148-4DA5-B070-CE8A325F17A0}" type="pres">
      <dgm:prSet presAssocID="{698D3137-1028-46AE-BC09-E79A1CEF1422}" presName="rootConnector" presStyleLbl="node2" presStyleIdx="0" presStyleCnt="3"/>
      <dgm:spPr/>
      <dgm:t>
        <a:bodyPr/>
        <a:lstStyle/>
        <a:p>
          <a:endParaRPr lang="nl-NL"/>
        </a:p>
      </dgm:t>
    </dgm:pt>
    <dgm:pt modelId="{630B4F4E-4C34-421C-BDAC-1555AA636EFA}" type="pres">
      <dgm:prSet presAssocID="{698D3137-1028-46AE-BC09-E79A1CEF1422}" presName="hierChild4" presStyleCnt="0"/>
      <dgm:spPr/>
    </dgm:pt>
    <dgm:pt modelId="{5AE3D337-A997-4ECC-B027-DD5E98187AEB}" type="pres">
      <dgm:prSet presAssocID="{538EF1E8-DE7A-4E50-B1A9-3231063C5E07}" presName="Name37" presStyleLbl="parChTrans1D3" presStyleIdx="0" presStyleCnt="5"/>
      <dgm:spPr/>
      <dgm:t>
        <a:bodyPr/>
        <a:lstStyle/>
        <a:p>
          <a:endParaRPr lang="nl-NL"/>
        </a:p>
      </dgm:t>
    </dgm:pt>
    <dgm:pt modelId="{F42FFA92-F2C2-4A4D-9931-A463FE1860CC}" type="pres">
      <dgm:prSet presAssocID="{DE9ABB10-A4DF-44EF-BC20-1F7D587EC735}" presName="hierRoot2" presStyleCnt="0">
        <dgm:presLayoutVars>
          <dgm:hierBranch val="init"/>
        </dgm:presLayoutVars>
      </dgm:prSet>
      <dgm:spPr/>
    </dgm:pt>
    <dgm:pt modelId="{F25F7C79-5D00-4CC9-824C-4CB4F93915FA}" type="pres">
      <dgm:prSet presAssocID="{DE9ABB10-A4DF-44EF-BC20-1F7D587EC735}" presName="rootComposite" presStyleCnt="0"/>
      <dgm:spPr/>
    </dgm:pt>
    <dgm:pt modelId="{68379161-81C9-4373-864C-FC368B8A0ABB}" type="pres">
      <dgm:prSet presAssocID="{DE9ABB10-A4DF-44EF-BC20-1F7D587EC735}" presName="rootText" presStyleLbl="node3" presStyleIdx="0" presStyleCnt="5">
        <dgm:presLayoutVars>
          <dgm:chPref val="3"/>
        </dgm:presLayoutVars>
      </dgm:prSet>
      <dgm:spPr/>
      <dgm:t>
        <a:bodyPr/>
        <a:lstStyle/>
        <a:p>
          <a:endParaRPr lang="nl-NL"/>
        </a:p>
      </dgm:t>
    </dgm:pt>
    <dgm:pt modelId="{42B16E93-114F-4832-85AD-C71D2E370FE0}" type="pres">
      <dgm:prSet presAssocID="{DE9ABB10-A4DF-44EF-BC20-1F7D587EC735}" presName="rootConnector" presStyleLbl="node3" presStyleIdx="0" presStyleCnt="5"/>
      <dgm:spPr/>
      <dgm:t>
        <a:bodyPr/>
        <a:lstStyle/>
        <a:p>
          <a:endParaRPr lang="nl-NL"/>
        </a:p>
      </dgm:t>
    </dgm:pt>
    <dgm:pt modelId="{93C68A52-7DD5-4B4B-94F0-7EEC2D1695A1}" type="pres">
      <dgm:prSet presAssocID="{DE9ABB10-A4DF-44EF-BC20-1F7D587EC735}" presName="hierChild4" presStyleCnt="0"/>
      <dgm:spPr/>
    </dgm:pt>
    <dgm:pt modelId="{B1025A9C-E57B-46D0-96B1-C7DDBA5D34DC}" type="pres">
      <dgm:prSet presAssocID="{DE9ABB10-A4DF-44EF-BC20-1F7D587EC735}" presName="hierChild5" presStyleCnt="0"/>
      <dgm:spPr/>
    </dgm:pt>
    <dgm:pt modelId="{7385C85C-BFDC-48F9-8FD5-753D89BCA32D}" type="pres">
      <dgm:prSet presAssocID="{90F2E45F-6C50-4B4D-8465-5A8EEC6BE6FE}" presName="Name37" presStyleLbl="parChTrans1D3" presStyleIdx="1" presStyleCnt="5"/>
      <dgm:spPr/>
      <dgm:t>
        <a:bodyPr/>
        <a:lstStyle/>
        <a:p>
          <a:endParaRPr lang="nl-NL"/>
        </a:p>
      </dgm:t>
    </dgm:pt>
    <dgm:pt modelId="{782BA4C3-22AF-4D33-AF69-7ED15A9A48CE}" type="pres">
      <dgm:prSet presAssocID="{9A389C13-0945-45E2-A672-2DD35A7CE180}" presName="hierRoot2" presStyleCnt="0">
        <dgm:presLayoutVars>
          <dgm:hierBranch val="init"/>
        </dgm:presLayoutVars>
      </dgm:prSet>
      <dgm:spPr/>
    </dgm:pt>
    <dgm:pt modelId="{D1A8FB18-B557-454D-8817-56E3A3F97284}" type="pres">
      <dgm:prSet presAssocID="{9A389C13-0945-45E2-A672-2DD35A7CE180}" presName="rootComposite" presStyleCnt="0"/>
      <dgm:spPr/>
    </dgm:pt>
    <dgm:pt modelId="{9681AC64-87EA-44A1-B8B9-2CD419B41248}" type="pres">
      <dgm:prSet presAssocID="{9A389C13-0945-45E2-A672-2DD35A7CE180}" presName="rootText" presStyleLbl="node3" presStyleIdx="1" presStyleCnt="5">
        <dgm:presLayoutVars>
          <dgm:chPref val="3"/>
        </dgm:presLayoutVars>
      </dgm:prSet>
      <dgm:spPr/>
      <dgm:t>
        <a:bodyPr/>
        <a:lstStyle/>
        <a:p>
          <a:endParaRPr lang="nl-NL"/>
        </a:p>
      </dgm:t>
    </dgm:pt>
    <dgm:pt modelId="{340D596A-784D-4EBE-B010-88E27068BB22}" type="pres">
      <dgm:prSet presAssocID="{9A389C13-0945-45E2-A672-2DD35A7CE180}" presName="rootConnector" presStyleLbl="node3" presStyleIdx="1" presStyleCnt="5"/>
      <dgm:spPr/>
      <dgm:t>
        <a:bodyPr/>
        <a:lstStyle/>
        <a:p>
          <a:endParaRPr lang="nl-NL"/>
        </a:p>
      </dgm:t>
    </dgm:pt>
    <dgm:pt modelId="{7B07B546-9BF8-431F-9DFD-EEA91D09ED70}" type="pres">
      <dgm:prSet presAssocID="{9A389C13-0945-45E2-A672-2DD35A7CE180}" presName="hierChild4" presStyleCnt="0"/>
      <dgm:spPr/>
    </dgm:pt>
    <dgm:pt modelId="{2786E286-21CB-485F-899A-EBA0D06BC367}" type="pres">
      <dgm:prSet presAssocID="{9A389C13-0945-45E2-A672-2DD35A7CE180}" presName="hierChild5" presStyleCnt="0"/>
      <dgm:spPr/>
    </dgm:pt>
    <dgm:pt modelId="{8AD61D75-2896-4D3C-B84F-6667190221DF}" type="pres">
      <dgm:prSet presAssocID="{698D3137-1028-46AE-BC09-E79A1CEF1422}" presName="hierChild5" presStyleCnt="0"/>
      <dgm:spPr/>
    </dgm:pt>
    <dgm:pt modelId="{429B1268-AD0C-4637-8781-4C5C8461DDBD}" type="pres">
      <dgm:prSet presAssocID="{A0A3924A-6796-403D-B810-A3566F13FF6F}" presName="Name37" presStyleLbl="parChTrans1D2" presStyleIdx="1" presStyleCnt="3"/>
      <dgm:spPr/>
      <dgm:t>
        <a:bodyPr/>
        <a:lstStyle/>
        <a:p>
          <a:endParaRPr lang="nl-NL"/>
        </a:p>
      </dgm:t>
    </dgm:pt>
    <dgm:pt modelId="{B6EEE3C9-71E4-41D7-A997-12DDD1D3C413}" type="pres">
      <dgm:prSet presAssocID="{EBFA04D5-302A-447E-AC5A-9E05876FD0C0}" presName="hierRoot2" presStyleCnt="0">
        <dgm:presLayoutVars>
          <dgm:hierBranch val="init"/>
        </dgm:presLayoutVars>
      </dgm:prSet>
      <dgm:spPr/>
    </dgm:pt>
    <dgm:pt modelId="{548F20E5-E516-4A21-A106-F1305B12C11E}" type="pres">
      <dgm:prSet presAssocID="{EBFA04D5-302A-447E-AC5A-9E05876FD0C0}" presName="rootComposite" presStyleCnt="0"/>
      <dgm:spPr/>
    </dgm:pt>
    <dgm:pt modelId="{F47CF12B-BF1D-4D42-A494-E60CC4EE600D}" type="pres">
      <dgm:prSet presAssocID="{EBFA04D5-302A-447E-AC5A-9E05876FD0C0}" presName="rootText" presStyleLbl="node2" presStyleIdx="1" presStyleCnt="3">
        <dgm:presLayoutVars>
          <dgm:chPref val="3"/>
        </dgm:presLayoutVars>
      </dgm:prSet>
      <dgm:spPr/>
      <dgm:t>
        <a:bodyPr/>
        <a:lstStyle/>
        <a:p>
          <a:endParaRPr lang="nl-NL"/>
        </a:p>
      </dgm:t>
    </dgm:pt>
    <dgm:pt modelId="{890C088A-6B8A-400F-8061-481CEA6CD108}" type="pres">
      <dgm:prSet presAssocID="{EBFA04D5-302A-447E-AC5A-9E05876FD0C0}" presName="rootConnector" presStyleLbl="node2" presStyleIdx="1" presStyleCnt="3"/>
      <dgm:spPr/>
      <dgm:t>
        <a:bodyPr/>
        <a:lstStyle/>
        <a:p>
          <a:endParaRPr lang="nl-NL"/>
        </a:p>
      </dgm:t>
    </dgm:pt>
    <dgm:pt modelId="{9A25C64C-2B04-429F-863A-FB08C8D71DEA}" type="pres">
      <dgm:prSet presAssocID="{EBFA04D5-302A-447E-AC5A-9E05876FD0C0}" presName="hierChild4" presStyleCnt="0"/>
      <dgm:spPr/>
    </dgm:pt>
    <dgm:pt modelId="{3198D19E-56A5-4B78-ABCF-24117953F594}" type="pres">
      <dgm:prSet presAssocID="{3F88746B-C28B-4785-831F-5203B3E45342}" presName="Name37" presStyleLbl="parChTrans1D3" presStyleIdx="2" presStyleCnt="5"/>
      <dgm:spPr/>
      <dgm:t>
        <a:bodyPr/>
        <a:lstStyle/>
        <a:p>
          <a:endParaRPr lang="nl-NL"/>
        </a:p>
      </dgm:t>
    </dgm:pt>
    <dgm:pt modelId="{05F5D391-D8B6-415D-9260-52161C9FE982}" type="pres">
      <dgm:prSet presAssocID="{B235D8EA-FD04-4EAB-9713-D0153D5D7D25}" presName="hierRoot2" presStyleCnt="0">
        <dgm:presLayoutVars>
          <dgm:hierBranch val="init"/>
        </dgm:presLayoutVars>
      </dgm:prSet>
      <dgm:spPr/>
    </dgm:pt>
    <dgm:pt modelId="{42F95CC0-F0D1-4413-BD8B-CF4D8B11C704}" type="pres">
      <dgm:prSet presAssocID="{B235D8EA-FD04-4EAB-9713-D0153D5D7D25}" presName="rootComposite" presStyleCnt="0"/>
      <dgm:spPr/>
    </dgm:pt>
    <dgm:pt modelId="{3A631C38-8C42-4F7F-9C0C-731827F6A254}" type="pres">
      <dgm:prSet presAssocID="{B235D8EA-FD04-4EAB-9713-D0153D5D7D25}" presName="rootText" presStyleLbl="node3" presStyleIdx="2" presStyleCnt="5">
        <dgm:presLayoutVars>
          <dgm:chPref val="3"/>
        </dgm:presLayoutVars>
      </dgm:prSet>
      <dgm:spPr/>
      <dgm:t>
        <a:bodyPr/>
        <a:lstStyle/>
        <a:p>
          <a:endParaRPr lang="nl-NL"/>
        </a:p>
      </dgm:t>
    </dgm:pt>
    <dgm:pt modelId="{330390E0-87E7-4773-82CA-E5494740394D}" type="pres">
      <dgm:prSet presAssocID="{B235D8EA-FD04-4EAB-9713-D0153D5D7D25}" presName="rootConnector" presStyleLbl="node3" presStyleIdx="2" presStyleCnt="5"/>
      <dgm:spPr/>
      <dgm:t>
        <a:bodyPr/>
        <a:lstStyle/>
        <a:p>
          <a:endParaRPr lang="nl-NL"/>
        </a:p>
      </dgm:t>
    </dgm:pt>
    <dgm:pt modelId="{F4577743-FD33-46BE-A275-AB88186192AF}" type="pres">
      <dgm:prSet presAssocID="{B235D8EA-FD04-4EAB-9713-D0153D5D7D25}" presName="hierChild4" presStyleCnt="0"/>
      <dgm:spPr/>
    </dgm:pt>
    <dgm:pt modelId="{CEAA97DB-DDFA-4B63-BEBE-326EAB172627}" type="pres">
      <dgm:prSet presAssocID="{B235D8EA-FD04-4EAB-9713-D0153D5D7D25}" presName="hierChild5" presStyleCnt="0"/>
      <dgm:spPr/>
    </dgm:pt>
    <dgm:pt modelId="{A1D33C2D-3F3B-4E8B-A1B1-B86BC7ED7794}" type="pres">
      <dgm:prSet presAssocID="{01B16AAC-C1DB-49FF-8ACD-A97CFEEA67F2}" presName="Name37" presStyleLbl="parChTrans1D3" presStyleIdx="3" presStyleCnt="5"/>
      <dgm:spPr/>
      <dgm:t>
        <a:bodyPr/>
        <a:lstStyle/>
        <a:p>
          <a:endParaRPr lang="nl-NL"/>
        </a:p>
      </dgm:t>
    </dgm:pt>
    <dgm:pt modelId="{5BDA2F21-B823-4B7A-B859-17073FF3A628}" type="pres">
      <dgm:prSet presAssocID="{92CE5F4C-0A05-4287-94C9-91DC8D81B74A}" presName="hierRoot2" presStyleCnt="0">
        <dgm:presLayoutVars>
          <dgm:hierBranch val="init"/>
        </dgm:presLayoutVars>
      </dgm:prSet>
      <dgm:spPr/>
    </dgm:pt>
    <dgm:pt modelId="{5B6F2EAA-7325-4484-82EE-216F03323B07}" type="pres">
      <dgm:prSet presAssocID="{92CE5F4C-0A05-4287-94C9-91DC8D81B74A}" presName="rootComposite" presStyleCnt="0"/>
      <dgm:spPr/>
    </dgm:pt>
    <dgm:pt modelId="{73579185-6EC4-4DD5-8991-15F1386BCB96}" type="pres">
      <dgm:prSet presAssocID="{92CE5F4C-0A05-4287-94C9-91DC8D81B74A}" presName="rootText" presStyleLbl="node3" presStyleIdx="3" presStyleCnt="5">
        <dgm:presLayoutVars>
          <dgm:chPref val="3"/>
        </dgm:presLayoutVars>
      </dgm:prSet>
      <dgm:spPr/>
      <dgm:t>
        <a:bodyPr/>
        <a:lstStyle/>
        <a:p>
          <a:endParaRPr lang="nl-NL"/>
        </a:p>
      </dgm:t>
    </dgm:pt>
    <dgm:pt modelId="{52ED300F-6B29-4A9B-9120-AD882E102F16}" type="pres">
      <dgm:prSet presAssocID="{92CE5F4C-0A05-4287-94C9-91DC8D81B74A}" presName="rootConnector" presStyleLbl="node3" presStyleIdx="3" presStyleCnt="5"/>
      <dgm:spPr/>
      <dgm:t>
        <a:bodyPr/>
        <a:lstStyle/>
        <a:p>
          <a:endParaRPr lang="nl-NL"/>
        </a:p>
      </dgm:t>
    </dgm:pt>
    <dgm:pt modelId="{4A7A84A3-C2F5-44E6-8CAB-7F6396FB91C8}" type="pres">
      <dgm:prSet presAssocID="{92CE5F4C-0A05-4287-94C9-91DC8D81B74A}" presName="hierChild4" presStyleCnt="0"/>
      <dgm:spPr/>
    </dgm:pt>
    <dgm:pt modelId="{AD8BF8C6-E86E-45A5-AEF9-A8A9056A3E58}" type="pres">
      <dgm:prSet presAssocID="{92CE5F4C-0A05-4287-94C9-91DC8D81B74A}" presName="hierChild5" presStyleCnt="0"/>
      <dgm:spPr/>
    </dgm:pt>
    <dgm:pt modelId="{5BB59E2D-78C6-4223-9BDA-45222CC386DE}" type="pres">
      <dgm:prSet presAssocID="{EBFA04D5-302A-447E-AC5A-9E05876FD0C0}" presName="hierChild5" presStyleCnt="0"/>
      <dgm:spPr/>
    </dgm:pt>
    <dgm:pt modelId="{DA960DE2-0CDC-4C67-BD3B-F1455A0CFA12}" type="pres">
      <dgm:prSet presAssocID="{EA8D3FCB-5300-44AC-9EE0-EE860D24705A}" presName="Name37" presStyleLbl="parChTrans1D2" presStyleIdx="2" presStyleCnt="3"/>
      <dgm:spPr/>
      <dgm:t>
        <a:bodyPr/>
        <a:lstStyle/>
        <a:p>
          <a:endParaRPr lang="nl-NL"/>
        </a:p>
      </dgm:t>
    </dgm:pt>
    <dgm:pt modelId="{0F2AD273-88BE-41B9-AF03-1A8D351AAC99}" type="pres">
      <dgm:prSet presAssocID="{1BF18E14-57F6-4BA8-AED8-D453DE8FC7CA}" presName="hierRoot2" presStyleCnt="0">
        <dgm:presLayoutVars>
          <dgm:hierBranch val="init"/>
        </dgm:presLayoutVars>
      </dgm:prSet>
      <dgm:spPr/>
    </dgm:pt>
    <dgm:pt modelId="{FC80F788-2997-42C4-A108-BE73DA2CA861}" type="pres">
      <dgm:prSet presAssocID="{1BF18E14-57F6-4BA8-AED8-D453DE8FC7CA}" presName="rootComposite" presStyleCnt="0"/>
      <dgm:spPr/>
    </dgm:pt>
    <dgm:pt modelId="{F0533899-3286-4AA0-9256-F01E76FBDE52}" type="pres">
      <dgm:prSet presAssocID="{1BF18E14-57F6-4BA8-AED8-D453DE8FC7CA}" presName="rootText" presStyleLbl="node2" presStyleIdx="2" presStyleCnt="3">
        <dgm:presLayoutVars>
          <dgm:chPref val="3"/>
        </dgm:presLayoutVars>
      </dgm:prSet>
      <dgm:spPr/>
      <dgm:t>
        <a:bodyPr/>
        <a:lstStyle/>
        <a:p>
          <a:endParaRPr lang="nl-NL"/>
        </a:p>
      </dgm:t>
    </dgm:pt>
    <dgm:pt modelId="{36BA97AF-59F0-41CF-9D08-A864A6749148}" type="pres">
      <dgm:prSet presAssocID="{1BF18E14-57F6-4BA8-AED8-D453DE8FC7CA}" presName="rootConnector" presStyleLbl="node2" presStyleIdx="2" presStyleCnt="3"/>
      <dgm:spPr/>
      <dgm:t>
        <a:bodyPr/>
        <a:lstStyle/>
        <a:p>
          <a:endParaRPr lang="nl-NL"/>
        </a:p>
      </dgm:t>
    </dgm:pt>
    <dgm:pt modelId="{76FFA43C-E92B-45CE-8FA1-2A967D8743B3}" type="pres">
      <dgm:prSet presAssocID="{1BF18E14-57F6-4BA8-AED8-D453DE8FC7CA}" presName="hierChild4" presStyleCnt="0"/>
      <dgm:spPr/>
    </dgm:pt>
    <dgm:pt modelId="{6D8CE164-97DE-4417-AACD-1A0D1BCC4808}" type="pres">
      <dgm:prSet presAssocID="{CF2D3BEA-19EF-461D-8B51-8334A9B35017}" presName="Name37" presStyleLbl="parChTrans1D3" presStyleIdx="4" presStyleCnt="5"/>
      <dgm:spPr/>
      <dgm:t>
        <a:bodyPr/>
        <a:lstStyle/>
        <a:p>
          <a:endParaRPr lang="nl-NL"/>
        </a:p>
      </dgm:t>
    </dgm:pt>
    <dgm:pt modelId="{EEAA0C0D-579E-4905-B57D-3CF2FD8F25B2}" type="pres">
      <dgm:prSet presAssocID="{F1A17D37-3D00-4DF3-87F7-84AB4FAC3080}" presName="hierRoot2" presStyleCnt="0">
        <dgm:presLayoutVars>
          <dgm:hierBranch val="init"/>
        </dgm:presLayoutVars>
      </dgm:prSet>
      <dgm:spPr/>
    </dgm:pt>
    <dgm:pt modelId="{60180579-F792-4335-AEE9-3D97256116D2}" type="pres">
      <dgm:prSet presAssocID="{F1A17D37-3D00-4DF3-87F7-84AB4FAC3080}" presName="rootComposite" presStyleCnt="0"/>
      <dgm:spPr/>
    </dgm:pt>
    <dgm:pt modelId="{7FD85854-8DA9-4D18-B198-590729FC9082}" type="pres">
      <dgm:prSet presAssocID="{F1A17D37-3D00-4DF3-87F7-84AB4FAC3080}" presName="rootText" presStyleLbl="node3" presStyleIdx="4" presStyleCnt="5">
        <dgm:presLayoutVars>
          <dgm:chPref val="3"/>
        </dgm:presLayoutVars>
      </dgm:prSet>
      <dgm:spPr/>
      <dgm:t>
        <a:bodyPr/>
        <a:lstStyle/>
        <a:p>
          <a:endParaRPr lang="nl-NL"/>
        </a:p>
      </dgm:t>
    </dgm:pt>
    <dgm:pt modelId="{0C11FF35-FD30-436B-B306-9378009A4425}" type="pres">
      <dgm:prSet presAssocID="{F1A17D37-3D00-4DF3-87F7-84AB4FAC3080}" presName="rootConnector" presStyleLbl="node3" presStyleIdx="4" presStyleCnt="5"/>
      <dgm:spPr/>
      <dgm:t>
        <a:bodyPr/>
        <a:lstStyle/>
        <a:p>
          <a:endParaRPr lang="nl-NL"/>
        </a:p>
      </dgm:t>
    </dgm:pt>
    <dgm:pt modelId="{E157ADDB-612C-47B3-A30A-B2E8B5EBB857}" type="pres">
      <dgm:prSet presAssocID="{F1A17D37-3D00-4DF3-87F7-84AB4FAC3080}" presName="hierChild4" presStyleCnt="0"/>
      <dgm:spPr/>
    </dgm:pt>
    <dgm:pt modelId="{36827879-3D14-443F-901A-AC50A93D3C0D}" type="pres">
      <dgm:prSet presAssocID="{F1A17D37-3D00-4DF3-87F7-84AB4FAC3080}" presName="hierChild5" presStyleCnt="0"/>
      <dgm:spPr/>
    </dgm:pt>
    <dgm:pt modelId="{3F180B72-89E7-437F-877C-C38FF1F352D3}" type="pres">
      <dgm:prSet presAssocID="{1BF18E14-57F6-4BA8-AED8-D453DE8FC7CA}" presName="hierChild5" presStyleCnt="0"/>
      <dgm:spPr/>
    </dgm:pt>
    <dgm:pt modelId="{848F500B-9401-4154-B970-6FCAB8B8F419}" type="pres">
      <dgm:prSet presAssocID="{75264592-C7E7-4F4A-8063-6EF8F1E4E7EE}" presName="hierChild3" presStyleCnt="0"/>
      <dgm:spPr/>
    </dgm:pt>
    <dgm:pt modelId="{AED17519-612F-4411-911B-805399EE91DE}" type="pres">
      <dgm:prSet presAssocID="{56A525FC-79D6-4229-AD81-F714C43E5C1C}" presName="hierRoot1" presStyleCnt="0">
        <dgm:presLayoutVars>
          <dgm:hierBranch val="init"/>
        </dgm:presLayoutVars>
      </dgm:prSet>
      <dgm:spPr/>
    </dgm:pt>
    <dgm:pt modelId="{B892BFE3-E233-4EFD-8C27-C8AA59A569B3}" type="pres">
      <dgm:prSet presAssocID="{56A525FC-79D6-4229-AD81-F714C43E5C1C}" presName="rootComposite1" presStyleCnt="0"/>
      <dgm:spPr/>
    </dgm:pt>
    <dgm:pt modelId="{D669E3A1-5616-4CA8-996C-AE5E88F78C48}" type="pres">
      <dgm:prSet presAssocID="{56A525FC-79D6-4229-AD81-F714C43E5C1C}" presName="rootText1" presStyleLbl="node0" presStyleIdx="1" presStyleCnt="3" custAng="0" custLinFactY="200000" custLinFactNeighborX="19906" custLinFactNeighborY="202364">
        <dgm:presLayoutVars>
          <dgm:chPref val="3"/>
        </dgm:presLayoutVars>
      </dgm:prSet>
      <dgm:spPr/>
      <dgm:t>
        <a:bodyPr/>
        <a:lstStyle/>
        <a:p>
          <a:endParaRPr lang="nl-NL"/>
        </a:p>
      </dgm:t>
    </dgm:pt>
    <dgm:pt modelId="{E040811F-85CE-4467-A6BD-1D1853D8063F}" type="pres">
      <dgm:prSet presAssocID="{56A525FC-79D6-4229-AD81-F714C43E5C1C}" presName="rootConnector1" presStyleLbl="node1" presStyleIdx="0" presStyleCnt="0"/>
      <dgm:spPr/>
      <dgm:t>
        <a:bodyPr/>
        <a:lstStyle/>
        <a:p>
          <a:endParaRPr lang="nl-NL"/>
        </a:p>
      </dgm:t>
    </dgm:pt>
    <dgm:pt modelId="{83B82BB8-9D2A-4BB6-A834-65321DD551F3}" type="pres">
      <dgm:prSet presAssocID="{56A525FC-79D6-4229-AD81-F714C43E5C1C}" presName="hierChild2" presStyleCnt="0"/>
      <dgm:spPr/>
    </dgm:pt>
    <dgm:pt modelId="{4D069307-A1C6-4092-8CE8-07731FA37E0C}" type="pres">
      <dgm:prSet presAssocID="{56A525FC-79D6-4229-AD81-F714C43E5C1C}" presName="hierChild3" presStyleCnt="0"/>
      <dgm:spPr/>
    </dgm:pt>
    <dgm:pt modelId="{EAB2E7A0-1C65-4DB1-AEAB-15C3545CABA3}" type="pres">
      <dgm:prSet presAssocID="{F43D162D-2B42-42E6-8814-400FF717D410}" presName="hierRoot1" presStyleCnt="0">
        <dgm:presLayoutVars>
          <dgm:hierBranch val="init"/>
        </dgm:presLayoutVars>
      </dgm:prSet>
      <dgm:spPr/>
    </dgm:pt>
    <dgm:pt modelId="{33F67200-5497-459C-9FAF-421C8BBA3DBD}" type="pres">
      <dgm:prSet presAssocID="{F43D162D-2B42-42E6-8814-400FF717D410}" presName="rootComposite1" presStyleCnt="0"/>
      <dgm:spPr/>
    </dgm:pt>
    <dgm:pt modelId="{DD5C548C-FC0E-4E50-BCE6-1E8CB8397608}" type="pres">
      <dgm:prSet presAssocID="{F43D162D-2B42-42E6-8814-400FF717D410}" presName="rootText1" presStyleLbl="node0" presStyleIdx="2" presStyleCnt="3" custLinFactY="200000" custLinFactNeighborX="-98376" custLinFactNeighborY="227398">
        <dgm:presLayoutVars>
          <dgm:chPref val="3"/>
        </dgm:presLayoutVars>
      </dgm:prSet>
      <dgm:spPr/>
      <dgm:t>
        <a:bodyPr/>
        <a:lstStyle/>
        <a:p>
          <a:endParaRPr lang="nl-NL"/>
        </a:p>
      </dgm:t>
    </dgm:pt>
    <dgm:pt modelId="{4626D9F6-693F-471C-84D1-98DFF1AE2F4A}" type="pres">
      <dgm:prSet presAssocID="{F43D162D-2B42-42E6-8814-400FF717D410}" presName="rootConnector1" presStyleLbl="node1" presStyleIdx="0" presStyleCnt="0"/>
      <dgm:spPr/>
      <dgm:t>
        <a:bodyPr/>
        <a:lstStyle/>
        <a:p>
          <a:endParaRPr lang="nl-NL"/>
        </a:p>
      </dgm:t>
    </dgm:pt>
    <dgm:pt modelId="{A8498303-9653-43A5-90EA-AFE08DD6715D}" type="pres">
      <dgm:prSet presAssocID="{F43D162D-2B42-42E6-8814-400FF717D410}" presName="hierChild2" presStyleCnt="0"/>
      <dgm:spPr/>
    </dgm:pt>
    <dgm:pt modelId="{EA587B58-ABAE-49B5-974D-2545D9F0D9F3}" type="pres">
      <dgm:prSet presAssocID="{F43D162D-2B42-42E6-8814-400FF717D410}" presName="hierChild3" presStyleCnt="0"/>
      <dgm:spPr/>
    </dgm:pt>
  </dgm:ptLst>
  <dgm:cxnLst>
    <dgm:cxn modelId="{0ABCD390-4785-43AB-B523-26D612940276}" type="presOf" srcId="{F1A17D37-3D00-4DF3-87F7-84AB4FAC3080}" destId="{7FD85854-8DA9-4D18-B198-590729FC9082}" srcOrd="0" destOrd="0" presId="urn:microsoft.com/office/officeart/2005/8/layout/orgChart1"/>
    <dgm:cxn modelId="{026B9890-2F4B-4AFF-9104-0A12DE06AA1E}" type="presOf" srcId="{EA8D3FCB-5300-44AC-9EE0-EE860D24705A}" destId="{DA960DE2-0CDC-4C67-BD3B-F1455A0CFA12}" srcOrd="0" destOrd="0" presId="urn:microsoft.com/office/officeart/2005/8/layout/orgChart1"/>
    <dgm:cxn modelId="{C998EC6E-D037-4897-ADF4-3E59C617C897}" type="presOf" srcId="{538EF1E8-DE7A-4E50-B1A9-3231063C5E07}" destId="{5AE3D337-A997-4ECC-B027-DD5E98187AEB}" srcOrd="0" destOrd="0" presId="urn:microsoft.com/office/officeart/2005/8/layout/orgChart1"/>
    <dgm:cxn modelId="{A1646C0C-8F19-413E-B752-BEA403ADBAC5}" type="presOf" srcId="{75264592-C7E7-4F4A-8063-6EF8F1E4E7EE}" destId="{E1BA3FFC-E973-4FB4-AB87-94D4ED7076C9}" srcOrd="1" destOrd="0" presId="urn:microsoft.com/office/officeart/2005/8/layout/orgChart1"/>
    <dgm:cxn modelId="{D13AA441-D4CE-41A7-B453-31D884623530}" type="presOf" srcId="{92CE5F4C-0A05-4287-94C9-91DC8D81B74A}" destId="{73579185-6EC4-4DD5-8991-15F1386BCB96}" srcOrd="0" destOrd="0" presId="urn:microsoft.com/office/officeart/2005/8/layout/orgChart1"/>
    <dgm:cxn modelId="{C5819527-5A55-4206-9633-0ED4F46BAB18}" type="presOf" srcId="{75264592-C7E7-4F4A-8063-6EF8F1E4E7EE}" destId="{E103DE39-2F9B-4F12-B814-4742D70B3864}" srcOrd="0" destOrd="0" presId="urn:microsoft.com/office/officeart/2005/8/layout/orgChart1"/>
    <dgm:cxn modelId="{61F968C8-E6BB-4CB1-9100-C11540F28BBC}" type="presOf" srcId="{EBFA04D5-302A-447E-AC5A-9E05876FD0C0}" destId="{F47CF12B-BF1D-4D42-A494-E60CC4EE600D}" srcOrd="0" destOrd="0" presId="urn:microsoft.com/office/officeart/2005/8/layout/orgChart1"/>
    <dgm:cxn modelId="{775DD72D-33B9-41D1-A3D7-8C83226102BF}" type="presOf" srcId="{92CE5F4C-0A05-4287-94C9-91DC8D81B74A}" destId="{52ED300F-6B29-4A9B-9120-AD882E102F16}" srcOrd="1" destOrd="0" presId="urn:microsoft.com/office/officeart/2005/8/layout/orgChart1"/>
    <dgm:cxn modelId="{0D42F7B2-92AE-40DA-BFBC-76AD5F59CE3A}" srcId="{7805532B-9779-4035-8B0F-7765CA893F35}" destId="{75264592-C7E7-4F4A-8063-6EF8F1E4E7EE}" srcOrd="0" destOrd="0" parTransId="{AF14A4DB-758F-45CC-8624-FD469D5440A7}" sibTransId="{8B91AF02-A690-4FC2-AE1D-D38E9EA0B98C}"/>
    <dgm:cxn modelId="{BCF6DB93-2400-46C7-87F5-B044C944A14D}" type="presOf" srcId="{CF2D3BEA-19EF-461D-8B51-8334A9B35017}" destId="{6D8CE164-97DE-4417-AACD-1A0D1BCC4808}" srcOrd="0" destOrd="0" presId="urn:microsoft.com/office/officeart/2005/8/layout/orgChart1"/>
    <dgm:cxn modelId="{6FDE4491-D34A-4155-BC05-7716BB32A7A6}" type="presOf" srcId="{DE9ABB10-A4DF-44EF-BC20-1F7D587EC735}" destId="{42B16E93-114F-4832-85AD-C71D2E370FE0}" srcOrd="1" destOrd="0" presId="urn:microsoft.com/office/officeart/2005/8/layout/orgChart1"/>
    <dgm:cxn modelId="{F01489A5-5356-4735-8702-409881741839}" type="presOf" srcId="{A0A3924A-6796-403D-B810-A3566F13FF6F}" destId="{429B1268-AD0C-4637-8781-4C5C8461DDBD}" srcOrd="0" destOrd="0" presId="urn:microsoft.com/office/officeart/2005/8/layout/orgChart1"/>
    <dgm:cxn modelId="{DB3DA676-F88F-4020-95C0-852E36F94E7E}" srcId="{7805532B-9779-4035-8B0F-7765CA893F35}" destId="{F43D162D-2B42-42E6-8814-400FF717D410}" srcOrd="2" destOrd="0" parTransId="{19FD89E1-5145-4427-BCA9-E1211D984B17}" sibTransId="{28D2D0FD-D2FE-4370-9422-151F3DE3D3F6}"/>
    <dgm:cxn modelId="{1901F7E1-1D32-4BA4-A26A-BC5AC5E6D2D6}" type="presOf" srcId="{0B333A97-DA1B-4316-ABE5-0978369EF76C}" destId="{005DCC64-9CAB-4E31-A28F-859B381D83B7}" srcOrd="0" destOrd="0" presId="urn:microsoft.com/office/officeart/2005/8/layout/orgChart1"/>
    <dgm:cxn modelId="{01895C39-415E-4FB7-9CEC-E96BC51466D7}" srcId="{75264592-C7E7-4F4A-8063-6EF8F1E4E7EE}" destId="{EBFA04D5-302A-447E-AC5A-9E05876FD0C0}" srcOrd="1" destOrd="0" parTransId="{A0A3924A-6796-403D-B810-A3566F13FF6F}" sibTransId="{0C263559-DDCC-44EB-A765-968F7B8A63C7}"/>
    <dgm:cxn modelId="{1FAA19CB-46F2-4154-B3EF-99249283F440}" srcId="{75264592-C7E7-4F4A-8063-6EF8F1E4E7EE}" destId="{1BF18E14-57F6-4BA8-AED8-D453DE8FC7CA}" srcOrd="2" destOrd="0" parTransId="{EA8D3FCB-5300-44AC-9EE0-EE860D24705A}" sibTransId="{D8165A1C-8838-4CED-9004-657039EE2B25}"/>
    <dgm:cxn modelId="{602E9BAE-A70E-42EF-85EA-DBCD9E0E1A99}" srcId="{75264592-C7E7-4F4A-8063-6EF8F1E4E7EE}" destId="{698D3137-1028-46AE-BC09-E79A1CEF1422}" srcOrd="0" destOrd="0" parTransId="{0B333A97-DA1B-4316-ABE5-0978369EF76C}" sibTransId="{3ED35552-C575-42AA-9F89-9C521C56116C}"/>
    <dgm:cxn modelId="{D18AEE88-6318-45DA-8C7B-6A500ED15098}" type="presOf" srcId="{56A525FC-79D6-4229-AD81-F714C43E5C1C}" destId="{D669E3A1-5616-4CA8-996C-AE5E88F78C48}" srcOrd="0" destOrd="0" presId="urn:microsoft.com/office/officeart/2005/8/layout/orgChart1"/>
    <dgm:cxn modelId="{14EFB0E8-9E15-42EA-B17A-A5A4E5C87C54}" type="presOf" srcId="{F43D162D-2B42-42E6-8814-400FF717D410}" destId="{4626D9F6-693F-471C-84D1-98DFF1AE2F4A}" srcOrd="1" destOrd="0" presId="urn:microsoft.com/office/officeart/2005/8/layout/orgChart1"/>
    <dgm:cxn modelId="{40262DC2-C636-4DFB-8DAA-692338B1017B}" type="presOf" srcId="{B235D8EA-FD04-4EAB-9713-D0153D5D7D25}" destId="{3A631C38-8C42-4F7F-9C0C-731827F6A254}" srcOrd="0" destOrd="0" presId="urn:microsoft.com/office/officeart/2005/8/layout/orgChart1"/>
    <dgm:cxn modelId="{3B0CD701-CD70-4DF9-93E6-E29EB3C2E68A}" type="presOf" srcId="{B235D8EA-FD04-4EAB-9713-D0153D5D7D25}" destId="{330390E0-87E7-4773-82CA-E5494740394D}" srcOrd="1" destOrd="0" presId="urn:microsoft.com/office/officeart/2005/8/layout/orgChart1"/>
    <dgm:cxn modelId="{5F77FCE4-89D3-43D2-823D-227EBDEC775B}" type="presOf" srcId="{698D3137-1028-46AE-BC09-E79A1CEF1422}" destId="{CEBE1BF6-997D-437E-A300-45AA5C5665AC}" srcOrd="0" destOrd="0" presId="urn:microsoft.com/office/officeart/2005/8/layout/orgChart1"/>
    <dgm:cxn modelId="{7314AAF9-9C79-489F-931A-56C0B658AFEB}" srcId="{EBFA04D5-302A-447E-AC5A-9E05876FD0C0}" destId="{92CE5F4C-0A05-4287-94C9-91DC8D81B74A}" srcOrd="1" destOrd="0" parTransId="{01B16AAC-C1DB-49FF-8ACD-A97CFEEA67F2}" sibTransId="{AEEF2374-3E1A-46E8-AFEC-F8DC6EEBB761}"/>
    <dgm:cxn modelId="{30BA06D0-D5D2-47FC-9E5D-8DADC4F29864}" type="presOf" srcId="{698D3137-1028-46AE-BC09-E79A1CEF1422}" destId="{323EFBC7-3148-4DA5-B070-CE8A325F17A0}" srcOrd="1" destOrd="0" presId="urn:microsoft.com/office/officeart/2005/8/layout/orgChart1"/>
    <dgm:cxn modelId="{A0A266E9-02D1-4C5A-AAEE-BC7FC8FEEA92}" type="presOf" srcId="{1BF18E14-57F6-4BA8-AED8-D453DE8FC7CA}" destId="{F0533899-3286-4AA0-9256-F01E76FBDE52}" srcOrd="0" destOrd="0" presId="urn:microsoft.com/office/officeart/2005/8/layout/orgChart1"/>
    <dgm:cxn modelId="{FC0849AC-CE95-45E2-900D-6F9887375300}" type="presOf" srcId="{9A389C13-0945-45E2-A672-2DD35A7CE180}" destId="{340D596A-784D-4EBE-B010-88E27068BB22}" srcOrd="1" destOrd="0" presId="urn:microsoft.com/office/officeart/2005/8/layout/orgChart1"/>
    <dgm:cxn modelId="{BD3CAC11-F883-4630-85DC-8F496AA8691B}" type="presOf" srcId="{90F2E45F-6C50-4B4D-8465-5A8EEC6BE6FE}" destId="{7385C85C-BFDC-48F9-8FD5-753D89BCA32D}" srcOrd="0" destOrd="0" presId="urn:microsoft.com/office/officeart/2005/8/layout/orgChart1"/>
    <dgm:cxn modelId="{18D3CD25-5D66-4181-94A9-23E553AC81A6}" type="presOf" srcId="{3F88746B-C28B-4785-831F-5203B3E45342}" destId="{3198D19E-56A5-4B78-ABCF-24117953F594}" srcOrd="0" destOrd="0" presId="urn:microsoft.com/office/officeart/2005/8/layout/orgChart1"/>
    <dgm:cxn modelId="{FB8BF94A-3496-4318-9F6B-F841FD127CDD}" type="presOf" srcId="{9A389C13-0945-45E2-A672-2DD35A7CE180}" destId="{9681AC64-87EA-44A1-B8B9-2CD419B41248}" srcOrd="0" destOrd="0" presId="urn:microsoft.com/office/officeart/2005/8/layout/orgChart1"/>
    <dgm:cxn modelId="{C178F475-0FC7-4903-B897-BAD11B34C9D7}" type="presOf" srcId="{56A525FC-79D6-4229-AD81-F714C43E5C1C}" destId="{E040811F-85CE-4467-A6BD-1D1853D8063F}" srcOrd="1" destOrd="0" presId="urn:microsoft.com/office/officeart/2005/8/layout/orgChart1"/>
    <dgm:cxn modelId="{3698BA4B-E64D-4144-849E-5D37A118AAF7}" srcId="{698D3137-1028-46AE-BC09-E79A1CEF1422}" destId="{DE9ABB10-A4DF-44EF-BC20-1F7D587EC735}" srcOrd="0" destOrd="0" parTransId="{538EF1E8-DE7A-4E50-B1A9-3231063C5E07}" sibTransId="{F163DA99-FE1F-4547-9820-CC9D485C041B}"/>
    <dgm:cxn modelId="{45A8887D-ACDE-459B-8C8A-580951A063E1}" srcId="{EBFA04D5-302A-447E-AC5A-9E05876FD0C0}" destId="{B235D8EA-FD04-4EAB-9713-D0153D5D7D25}" srcOrd="0" destOrd="0" parTransId="{3F88746B-C28B-4785-831F-5203B3E45342}" sibTransId="{B74CD0B9-10F1-4AE1-A23B-D08AC997A57C}"/>
    <dgm:cxn modelId="{CE8FFBAF-17D5-4E6C-9C3D-2839EA0AE519}" srcId="{698D3137-1028-46AE-BC09-E79A1CEF1422}" destId="{9A389C13-0945-45E2-A672-2DD35A7CE180}" srcOrd="1" destOrd="0" parTransId="{90F2E45F-6C50-4B4D-8465-5A8EEC6BE6FE}" sibTransId="{C5700364-F68C-4741-81BA-33402FB27610}"/>
    <dgm:cxn modelId="{A33BB8E3-4E60-4191-9532-CFED1F95D9CA}" type="presOf" srcId="{7805532B-9779-4035-8B0F-7765CA893F35}" destId="{5FFA2F96-5508-4CCE-88B3-C94879F43F7A}" srcOrd="0" destOrd="0" presId="urn:microsoft.com/office/officeart/2005/8/layout/orgChart1"/>
    <dgm:cxn modelId="{07081ADA-F5A3-40CE-A34A-D12BE45E18C9}" type="presOf" srcId="{1BF18E14-57F6-4BA8-AED8-D453DE8FC7CA}" destId="{36BA97AF-59F0-41CF-9D08-A864A6749148}" srcOrd="1" destOrd="0" presId="urn:microsoft.com/office/officeart/2005/8/layout/orgChart1"/>
    <dgm:cxn modelId="{FF4554A1-0205-4108-BD1D-8F93DAE36E9B}" srcId="{7805532B-9779-4035-8B0F-7765CA893F35}" destId="{56A525FC-79D6-4229-AD81-F714C43E5C1C}" srcOrd="1" destOrd="0" parTransId="{CD543500-13C4-4518-BDC6-E1F76D73B537}" sibTransId="{C8389605-32E5-4EC4-8A64-30D1A728DD07}"/>
    <dgm:cxn modelId="{50D6B51E-59C7-42E3-9CE1-F97BC11C95EF}" type="presOf" srcId="{01B16AAC-C1DB-49FF-8ACD-A97CFEEA67F2}" destId="{A1D33C2D-3F3B-4E8B-A1B1-B86BC7ED7794}" srcOrd="0" destOrd="0" presId="urn:microsoft.com/office/officeart/2005/8/layout/orgChart1"/>
    <dgm:cxn modelId="{23157D04-23BA-42EC-B670-7438A52B721B}" type="presOf" srcId="{F43D162D-2B42-42E6-8814-400FF717D410}" destId="{DD5C548C-FC0E-4E50-BCE6-1E8CB8397608}" srcOrd="0" destOrd="0" presId="urn:microsoft.com/office/officeart/2005/8/layout/orgChart1"/>
    <dgm:cxn modelId="{BA0B3205-643A-43F5-A95A-ACBAE5192E96}" type="presOf" srcId="{DE9ABB10-A4DF-44EF-BC20-1F7D587EC735}" destId="{68379161-81C9-4373-864C-FC368B8A0ABB}" srcOrd="0" destOrd="0" presId="urn:microsoft.com/office/officeart/2005/8/layout/orgChart1"/>
    <dgm:cxn modelId="{9F74C414-3329-47AE-94AF-2556692ED86B}" type="presOf" srcId="{EBFA04D5-302A-447E-AC5A-9E05876FD0C0}" destId="{890C088A-6B8A-400F-8061-481CEA6CD108}" srcOrd="1" destOrd="0" presId="urn:microsoft.com/office/officeart/2005/8/layout/orgChart1"/>
    <dgm:cxn modelId="{52ACE85B-43F4-4076-A90C-18B1BE609305}" srcId="{1BF18E14-57F6-4BA8-AED8-D453DE8FC7CA}" destId="{F1A17D37-3D00-4DF3-87F7-84AB4FAC3080}" srcOrd="0" destOrd="0" parTransId="{CF2D3BEA-19EF-461D-8B51-8334A9B35017}" sibTransId="{36C18B76-EB41-47BE-BF27-980574EFFB11}"/>
    <dgm:cxn modelId="{D89E26E4-CA95-4BD4-AD03-22EF676B7BE2}" type="presOf" srcId="{F1A17D37-3D00-4DF3-87F7-84AB4FAC3080}" destId="{0C11FF35-FD30-436B-B306-9378009A4425}" srcOrd="1" destOrd="0" presId="urn:microsoft.com/office/officeart/2005/8/layout/orgChart1"/>
    <dgm:cxn modelId="{0B8EA14B-BA08-4F2B-BD16-20565A2ABD3E}" type="presParOf" srcId="{5FFA2F96-5508-4CCE-88B3-C94879F43F7A}" destId="{33EBF59F-D176-4FC4-85DF-7F582BE60890}" srcOrd="0" destOrd="0" presId="urn:microsoft.com/office/officeart/2005/8/layout/orgChart1"/>
    <dgm:cxn modelId="{CE9199EC-C50A-4EF8-A247-0E2FDDF0EE8A}" type="presParOf" srcId="{33EBF59F-D176-4FC4-85DF-7F582BE60890}" destId="{BE86A6AE-917A-483E-9274-09844142C16A}" srcOrd="0" destOrd="0" presId="urn:microsoft.com/office/officeart/2005/8/layout/orgChart1"/>
    <dgm:cxn modelId="{D881A90D-682D-4FA8-A992-A840C78AA2C5}" type="presParOf" srcId="{BE86A6AE-917A-483E-9274-09844142C16A}" destId="{E103DE39-2F9B-4F12-B814-4742D70B3864}" srcOrd="0" destOrd="0" presId="urn:microsoft.com/office/officeart/2005/8/layout/orgChart1"/>
    <dgm:cxn modelId="{99813EA2-5A92-44F3-AC74-F97333068B10}" type="presParOf" srcId="{BE86A6AE-917A-483E-9274-09844142C16A}" destId="{E1BA3FFC-E973-4FB4-AB87-94D4ED7076C9}" srcOrd="1" destOrd="0" presId="urn:microsoft.com/office/officeart/2005/8/layout/orgChart1"/>
    <dgm:cxn modelId="{E21B4520-9E6C-4396-BDB3-55961E4644DF}" type="presParOf" srcId="{33EBF59F-D176-4FC4-85DF-7F582BE60890}" destId="{AEDBBC48-B18B-4227-A841-D74097D65642}" srcOrd="1" destOrd="0" presId="urn:microsoft.com/office/officeart/2005/8/layout/orgChart1"/>
    <dgm:cxn modelId="{3E9FC888-A85A-4989-8F28-7233A33F7F2F}" type="presParOf" srcId="{AEDBBC48-B18B-4227-A841-D74097D65642}" destId="{005DCC64-9CAB-4E31-A28F-859B381D83B7}" srcOrd="0" destOrd="0" presId="urn:microsoft.com/office/officeart/2005/8/layout/orgChart1"/>
    <dgm:cxn modelId="{F9738FDC-E01E-4E68-9F2F-6A78C8672A56}" type="presParOf" srcId="{AEDBBC48-B18B-4227-A841-D74097D65642}" destId="{110A7787-8602-4AD2-9FE9-D821722329C9}" srcOrd="1" destOrd="0" presId="urn:microsoft.com/office/officeart/2005/8/layout/orgChart1"/>
    <dgm:cxn modelId="{B75E02E1-D90C-43F4-B0B1-4C01D52CC5F4}" type="presParOf" srcId="{110A7787-8602-4AD2-9FE9-D821722329C9}" destId="{E72B1221-409B-4B9B-8393-C9EF479821C7}" srcOrd="0" destOrd="0" presId="urn:microsoft.com/office/officeart/2005/8/layout/orgChart1"/>
    <dgm:cxn modelId="{09C07B6C-A396-4D5D-A4B5-D99984611B94}" type="presParOf" srcId="{E72B1221-409B-4B9B-8393-C9EF479821C7}" destId="{CEBE1BF6-997D-437E-A300-45AA5C5665AC}" srcOrd="0" destOrd="0" presId="urn:microsoft.com/office/officeart/2005/8/layout/orgChart1"/>
    <dgm:cxn modelId="{37C5F5A8-D501-4123-A2E6-F7A720205093}" type="presParOf" srcId="{E72B1221-409B-4B9B-8393-C9EF479821C7}" destId="{323EFBC7-3148-4DA5-B070-CE8A325F17A0}" srcOrd="1" destOrd="0" presId="urn:microsoft.com/office/officeart/2005/8/layout/orgChart1"/>
    <dgm:cxn modelId="{7286E099-0E71-4FC3-9E1E-67FF4FC7269C}" type="presParOf" srcId="{110A7787-8602-4AD2-9FE9-D821722329C9}" destId="{630B4F4E-4C34-421C-BDAC-1555AA636EFA}" srcOrd="1" destOrd="0" presId="urn:microsoft.com/office/officeart/2005/8/layout/orgChart1"/>
    <dgm:cxn modelId="{8E58F0AA-FD13-4BBE-B427-64DC4F63703C}" type="presParOf" srcId="{630B4F4E-4C34-421C-BDAC-1555AA636EFA}" destId="{5AE3D337-A997-4ECC-B027-DD5E98187AEB}" srcOrd="0" destOrd="0" presId="urn:microsoft.com/office/officeart/2005/8/layout/orgChart1"/>
    <dgm:cxn modelId="{5B6D158D-1D83-4D46-907A-D7C2162F2640}" type="presParOf" srcId="{630B4F4E-4C34-421C-BDAC-1555AA636EFA}" destId="{F42FFA92-F2C2-4A4D-9931-A463FE1860CC}" srcOrd="1" destOrd="0" presId="urn:microsoft.com/office/officeart/2005/8/layout/orgChart1"/>
    <dgm:cxn modelId="{CC0A03F4-6E15-4DF2-9B29-41522C32B3ED}" type="presParOf" srcId="{F42FFA92-F2C2-4A4D-9931-A463FE1860CC}" destId="{F25F7C79-5D00-4CC9-824C-4CB4F93915FA}" srcOrd="0" destOrd="0" presId="urn:microsoft.com/office/officeart/2005/8/layout/orgChart1"/>
    <dgm:cxn modelId="{86DB9328-CFEF-43AD-91A0-CC8178D769E4}" type="presParOf" srcId="{F25F7C79-5D00-4CC9-824C-4CB4F93915FA}" destId="{68379161-81C9-4373-864C-FC368B8A0ABB}" srcOrd="0" destOrd="0" presId="urn:microsoft.com/office/officeart/2005/8/layout/orgChart1"/>
    <dgm:cxn modelId="{DCCE7CC0-31AF-4822-9A16-4F2C5E7B6E57}" type="presParOf" srcId="{F25F7C79-5D00-4CC9-824C-4CB4F93915FA}" destId="{42B16E93-114F-4832-85AD-C71D2E370FE0}" srcOrd="1" destOrd="0" presId="urn:microsoft.com/office/officeart/2005/8/layout/orgChart1"/>
    <dgm:cxn modelId="{CDFC0855-C763-4B0F-9836-ACEB7D8AE31B}" type="presParOf" srcId="{F42FFA92-F2C2-4A4D-9931-A463FE1860CC}" destId="{93C68A52-7DD5-4B4B-94F0-7EEC2D1695A1}" srcOrd="1" destOrd="0" presId="urn:microsoft.com/office/officeart/2005/8/layout/orgChart1"/>
    <dgm:cxn modelId="{87C137A3-EB4E-466C-85A9-876EE28D0EB8}" type="presParOf" srcId="{F42FFA92-F2C2-4A4D-9931-A463FE1860CC}" destId="{B1025A9C-E57B-46D0-96B1-C7DDBA5D34DC}" srcOrd="2" destOrd="0" presId="urn:microsoft.com/office/officeart/2005/8/layout/orgChart1"/>
    <dgm:cxn modelId="{EF884C36-425F-4FDF-9033-2E0F05653587}" type="presParOf" srcId="{630B4F4E-4C34-421C-BDAC-1555AA636EFA}" destId="{7385C85C-BFDC-48F9-8FD5-753D89BCA32D}" srcOrd="2" destOrd="0" presId="urn:microsoft.com/office/officeart/2005/8/layout/orgChart1"/>
    <dgm:cxn modelId="{6FB4EEA8-9487-41F9-BB13-2BA620B8FF03}" type="presParOf" srcId="{630B4F4E-4C34-421C-BDAC-1555AA636EFA}" destId="{782BA4C3-22AF-4D33-AF69-7ED15A9A48CE}" srcOrd="3" destOrd="0" presId="urn:microsoft.com/office/officeart/2005/8/layout/orgChart1"/>
    <dgm:cxn modelId="{913B7AB8-B839-466E-979A-D751C93EFDE5}" type="presParOf" srcId="{782BA4C3-22AF-4D33-AF69-7ED15A9A48CE}" destId="{D1A8FB18-B557-454D-8817-56E3A3F97284}" srcOrd="0" destOrd="0" presId="urn:microsoft.com/office/officeart/2005/8/layout/orgChart1"/>
    <dgm:cxn modelId="{52381CC8-0A29-49C2-A6FA-0DE3C83C87DD}" type="presParOf" srcId="{D1A8FB18-B557-454D-8817-56E3A3F97284}" destId="{9681AC64-87EA-44A1-B8B9-2CD419B41248}" srcOrd="0" destOrd="0" presId="urn:microsoft.com/office/officeart/2005/8/layout/orgChart1"/>
    <dgm:cxn modelId="{636B9C79-4242-4C40-BDD2-9CE96900792D}" type="presParOf" srcId="{D1A8FB18-B557-454D-8817-56E3A3F97284}" destId="{340D596A-784D-4EBE-B010-88E27068BB22}" srcOrd="1" destOrd="0" presId="urn:microsoft.com/office/officeart/2005/8/layout/orgChart1"/>
    <dgm:cxn modelId="{AE8B4C39-97F0-484E-8407-9EAFC34420D9}" type="presParOf" srcId="{782BA4C3-22AF-4D33-AF69-7ED15A9A48CE}" destId="{7B07B546-9BF8-431F-9DFD-EEA91D09ED70}" srcOrd="1" destOrd="0" presId="urn:microsoft.com/office/officeart/2005/8/layout/orgChart1"/>
    <dgm:cxn modelId="{C35F716A-8B51-4718-BB6D-0AA9BFAD1915}" type="presParOf" srcId="{782BA4C3-22AF-4D33-AF69-7ED15A9A48CE}" destId="{2786E286-21CB-485F-899A-EBA0D06BC367}" srcOrd="2" destOrd="0" presId="urn:microsoft.com/office/officeart/2005/8/layout/orgChart1"/>
    <dgm:cxn modelId="{F7CF94AD-0267-4D78-8316-BBF09CF90DAF}" type="presParOf" srcId="{110A7787-8602-4AD2-9FE9-D821722329C9}" destId="{8AD61D75-2896-4D3C-B84F-6667190221DF}" srcOrd="2" destOrd="0" presId="urn:microsoft.com/office/officeart/2005/8/layout/orgChart1"/>
    <dgm:cxn modelId="{04E7337F-2B75-4396-938C-33B757B2FBFD}" type="presParOf" srcId="{AEDBBC48-B18B-4227-A841-D74097D65642}" destId="{429B1268-AD0C-4637-8781-4C5C8461DDBD}" srcOrd="2" destOrd="0" presId="urn:microsoft.com/office/officeart/2005/8/layout/orgChart1"/>
    <dgm:cxn modelId="{DAA6750A-0083-4D1F-8B53-38E441751A71}" type="presParOf" srcId="{AEDBBC48-B18B-4227-A841-D74097D65642}" destId="{B6EEE3C9-71E4-41D7-A997-12DDD1D3C413}" srcOrd="3" destOrd="0" presId="urn:microsoft.com/office/officeart/2005/8/layout/orgChart1"/>
    <dgm:cxn modelId="{FBEA1A30-6BBF-4B90-B092-3D9461CB7015}" type="presParOf" srcId="{B6EEE3C9-71E4-41D7-A997-12DDD1D3C413}" destId="{548F20E5-E516-4A21-A106-F1305B12C11E}" srcOrd="0" destOrd="0" presId="urn:microsoft.com/office/officeart/2005/8/layout/orgChart1"/>
    <dgm:cxn modelId="{76F917C3-9BB4-48FA-9F63-A1BFF9CBB839}" type="presParOf" srcId="{548F20E5-E516-4A21-A106-F1305B12C11E}" destId="{F47CF12B-BF1D-4D42-A494-E60CC4EE600D}" srcOrd="0" destOrd="0" presId="urn:microsoft.com/office/officeart/2005/8/layout/orgChart1"/>
    <dgm:cxn modelId="{5DDB927E-F8E7-455D-8B28-9BAF5AE08816}" type="presParOf" srcId="{548F20E5-E516-4A21-A106-F1305B12C11E}" destId="{890C088A-6B8A-400F-8061-481CEA6CD108}" srcOrd="1" destOrd="0" presId="urn:microsoft.com/office/officeart/2005/8/layout/orgChart1"/>
    <dgm:cxn modelId="{F3002D40-58E7-43B1-9596-96A37236F001}" type="presParOf" srcId="{B6EEE3C9-71E4-41D7-A997-12DDD1D3C413}" destId="{9A25C64C-2B04-429F-863A-FB08C8D71DEA}" srcOrd="1" destOrd="0" presId="urn:microsoft.com/office/officeart/2005/8/layout/orgChart1"/>
    <dgm:cxn modelId="{05112880-B3E4-4B54-81C7-9DA94CDF66D0}" type="presParOf" srcId="{9A25C64C-2B04-429F-863A-FB08C8D71DEA}" destId="{3198D19E-56A5-4B78-ABCF-24117953F594}" srcOrd="0" destOrd="0" presId="urn:microsoft.com/office/officeart/2005/8/layout/orgChart1"/>
    <dgm:cxn modelId="{895B5266-C47F-44C5-8622-A6E6EBF18B1F}" type="presParOf" srcId="{9A25C64C-2B04-429F-863A-FB08C8D71DEA}" destId="{05F5D391-D8B6-415D-9260-52161C9FE982}" srcOrd="1" destOrd="0" presId="urn:microsoft.com/office/officeart/2005/8/layout/orgChart1"/>
    <dgm:cxn modelId="{A3622367-D830-44C6-BE66-99FAE00EC7AC}" type="presParOf" srcId="{05F5D391-D8B6-415D-9260-52161C9FE982}" destId="{42F95CC0-F0D1-4413-BD8B-CF4D8B11C704}" srcOrd="0" destOrd="0" presId="urn:microsoft.com/office/officeart/2005/8/layout/orgChart1"/>
    <dgm:cxn modelId="{47C9805B-991F-4DA1-A254-8631D41ED7D9}" type="presParOf" srcId="{42F95CC0-F0D1-4413-BD8B-CF4D8B11C704}" destId="{3A631C38-8C42-4F7F-9C0C-731827F6A254}" srcOrd="0" destOrd="0" presId="urn:microsoft.com/office/officeart/2005/8/layout/orgChart1"/>
    <dgm:cxn modelId="{A31E4F1E-D578-41EC-84C4-FAA0A6E4357B}" type="presParOf" srcId="{42F95CC0-F0D1-4413-BD8B-CF4D8B11C704}" destId="{330390E0-87E7-4773-82CA-E5494740394D}" srcOrd="1" destOrd="0" presId="urn:microsoft.com/office/officeart/2005/8/layout/orgChart1"/>
    <dgm:cxn modelId="{E0855DED-0B58-4ECF-80F3-1BCE80ED7C98}" type="presParOf" srcId="{05F5D391-D8B6-415D-9260-52161C9FE982}" destId="{F4577743-FD33-46BE-A275-AB88186192AF}" srcOrd="1" destOrd="0" presId="urn:microsoft.com/office/officeart/2005/8/layout/orgChart1"/>
    <dgm:cxn modelId="{842381D4-C6C1-45BF-B66A-1E4A0C8C7D9A}" type="presParOf" srcId="{05F5D391-D8B6-415D-9260-52161C9FE982}" destId="{CEAA97DB-DDFA-4B63-BEBE-326EAB172627}" srcOrd="2" destOrd="0" presId="urn:microsoft.com/office/officeart/2005/8/layout/orgChart1"/>
    <dgm:cxn modelId="{0E24C03E-A63C-487D-BA33-FE5B971B5CC3}" type="presParOf" srcId="{9A25C64C-2B04-429F-863A-FB08C8D71DEA}" destId="{A1D33C2D-3F3B-4E8B-A1B1-B86BC7ED7794}" srcOrd="2" destOrd="0" presId="urn:microsoft.com/office/officeart/2005/8/layout/orgChart1"/>
    <dgm:cxn modelId="{03ED038E-D502-4A5B-A5C4-B1EF622C46CD}" type="presParOf" srcId="{9A25C64C-2B04-429F-863A-FB08C8D71DEA}" destId="{5BDA2F21-B823-4B7A-B859-17073FF3A628}" srcOrd="3" destOrd="0" presId="urn:microsoft.com/office/officeart/2005/8/layout/orgChart1"/>
    <dgm:cxn modelId="{BB33079B-F477-4D5D-AB58-5152B5DE84E4}" type="presParOf" srcId="{5BDA2F21-B823-4B7A-B859-17073FF3A628}" destId="{5B6F2EAA-7325-4484-82EE-216F03323B07}" srcOrd="0" destOrd="0" presId="urn:microsoft.com/office/officeart/2005/8/layout/orgChart1"/>
    <dgm:cxn modelId="{7B679A4C-C524-48C1-A83E-7CBA6CB8F0F2}" type="presParOf" srcId="{5B6F2EAA-7325-4484-82EE-216F03323B07}" destId="{73579185-6EC4-4DD5-8991-15F1386BCB96}" srcOrd="0" destOrd="0" presId="urn:microsoft.com/office/officeart/2005/8/layout/orgChart1"/>
    <dgm:cxn modelId="{863FF4A9-41D0-4BF5-923D-9D546272D44A}" type="presParOf" srcId="{5B6F2EAA-7325-4484-82EE-216F03323B07}" destId="{52ED300F-6B29-4A9B-9120-AD882E102F16}" srcOrd="1" destOrd="0" presId="urn:microsoft.com/office/officeart/2005/8/layout/orgChart1"/>
    <dgm:cxn modelId="{13A5B63E-4FCA-480F-B7CE-04233CDB2D1C}" type="presParOf" srcId="{5BDA2F21-B823-4B7A-B859-17073FF3A628}" destId="{4A7A84A3-C2F5-44E6-8CAB-7F6396FB91C8}" srcOrd="1" destOrd="0" presId="urn:microsoft.com/office/officeart/2005/8/layout/orgChart1"/>
    <dgm:cxn modelId="{DE3E2D0C-A385-45C0-919E-5C8E531621EA}" type="presParOf" srcId="{5BDA2F21-B823-4B7A-B859-17073FF3A628}" destId="{AD8BF8C6-E86E-45A5-AEF9-A8A9056A3E58}" srcOrd="2" destOrd="0" presId="urn:microsoft.com/office/officeart/2005/8/layout/orgChart1"/>
    <dgm:cxn modelId="{5695DC19-0DB8-49F2-BF04-C276E5ED5FFC}" type="presParOf" srcId="{B6EEE3C9-71E4-41D7-A997-12DDD1D3C413}" destId="{5BB59E2D-78C6-4223-9BDA-45222CC386DE}" srcOrd="2" destOrd="0" presId="urn:microsoft.com/office/officeart/2005/8/layout/orgChart1"/>
    <dgm:cxn modelId="{11C18FD5-5D01-4E1E-ADE6-B881AB1A2A14}" type="presParOf" srcId="{AEDBBC48-B18B-4227-A841-D74097D65642}" destId="{DA960DE2-0CDC-4C67-BD3B-F1455A0CFA12}" srcOrd="4" destOrd="0" presId="urn:microsoft.com/office/officeart/2005/8/layout/orgChart1"/>
    <dgm:cxn modelId="{9821EA3A-80F8-4A41-AD62-6DAEED90266E}" type="presParOf" srcId="{AEDBBC48-B18B-4227-A841-D74097D65642}" destId="{0F2AD273-88BE-41B9-AF03-1A8D351AAC99}" srcOrd="5" destOrd="0" presId="urn:microsoft.com/office/officeart/2005/8/layout/orgChart1"/>
    <dgm:cxn modelId="{A5785BA5-0013-4E69-93D6-821D5DEB0ED8}" type="presParOf" srcId="{0F2AD273-88BE-41B9-AF03-1A8D351AAC99}" destId="{FC80F788-2997-42C4-A108-BE73DA2CA861}" srcOrd="0" destOrd="0" presId="urn:microsoft.com/office/officeart/2005/8/layout/orgChart1"/>
    <dgm:cxn modelId="{B412C898-EF71-41D4-B489-A73FD07DE2AA}" type="presParOf" srcId="{FC80F788-2997-42C4-A108-BE73DA2CA861}" destId="{F0533899-3286-4AA0-9256-F01E76FBDE52}" srcOrd="0" destOrd="0" presId="urn:microsoft.com/office/officeart/2005/8/layout/orgChart1"/>
    <dgm:cxn modelId="{C5DD50F6-BA8E-4BDC-A98C-9DDC9CAE8226}" type="presParOf" srcId="{FC80F788-2997-42C4-A108-BE73DA2CA861}" destId="{36BA97AF-59F0-41CF-9D08-A864A6749148}" srcOrd="1" destOrd="0" presId="urn:microsoft.com/office/officeart/2005/8/layout/orgChart1"/>
    <dgm:cxn modelId="{29B2C416-A13B-4BD1-8B46-CDFB41685CA5}" type="presParOf" srcId="{0F2AD273-88BE-41B9-AF03-1A8D351AAC99}" destId="{76FFA43C-E92B-45CE-8FA1-2A967D8743B3}" srcOrd="1" destOrd="0" presId="urn:microsoft.com/office/officeart/2005/8/layout/orgChart1"/>
    <dgm:cxn modelId="{78055DA6-BC63-4644-91C4-DAD158943F1A}" type="presParOf" srcId="{76FFA43C-E92B-45CE-8FA1-2A967D8743B3}" destId="{6D8CE164-97DE-4417-AACD-1A0D1BCC4808}" srcOrd="0" destOrd="0" presId="urn:microsoft.com/office/officeart/2005/8/layout/orgChart1"/>
    <dgm:cxn modelId="{087BCCFB-6C72-4FB1-903A-6915285EEE6C}" type="presParOf" srcId="{76FFA43C-E92B-45CE-8FA1-2A967D8743B3}" destId="{EEAA0C0D-579E-4905-B57D-3CF2FD8F25B2}" srcOrd="1" destOrd="0" presId="urn:microsoft.com/office/officeart/2005/8/layout/orgChart1"/>
    <dgm:cxn modelId="{B17577DE-537D-42E0-84A0-AD3767C13E7C}" type="presParOf" srcId="{EEAA0C0D-579E-4905-B57D-3CF2FD8F25B2}" destId="{60180579-F792-4335-AEE9-3D97256116D2}" srcOrd="0" destOrd="0" presId="urn:microsoft.com/office/officeart/2005/8/layout/orgChart1"/>
    <dgm:cxn modelId="{6FAEE50F-080E-4942-A1FE-BF8289C2D2F0}" type="presParOf" srcId="{60180579-F792-4335-AEE9-3D97256116D2}" destId="{7FD85854-8DA9-4D18-B198-590729FC9082}" srcOrd="0" destOrd="0" presId="urn:microsoft.com/office/officeart/2005/8/layout/orgChart1"/>
    <dgm:cxn modelId="{122E9EA5-09A7-4C49-AF90-15BBCA37B068}" type="presParOf" srcId="{60180579-F792-4335-AEE9-3D97256116D2}" destId="{0C11FF35-FD30-436B-B306-9378009A4425}" srcOrd="1" destOrd="0" presId="urn:microsoft.com/office/officeart/2005/8/layout/orgChart1"/>
    <dgm:cxn modelId="{1D6AB0C5-4EF0-42F9-9630-9ABAC949412E}" type="presParOf" srcId="{EEAA0C0D-579E-4905-B57D-3CF2FD8F25B2}" destId="{E157ADDB-612C-47B3-A30A-B2E8B5EBB857}" srcOrd="1" destOrd="0" presId="urn:microsoft.com/office/officeart/2005/8/layout/orgChart1"/>
    <dgm:cxn modelId="{AA73B1FB-14D7-4811-859A-25ADBD8D0843}" type="presParOf" srcId="{EEAA0C0D-579E-4905-B57D-3CF2FD8F25B2}" destId="{36827879-3D14-443F-901A-AC50A93D3C0D}" srcOrd="2" destOrd="0" presId="urn:microsoft.com/office/officeart/2005/8/layout/orgChart1"/>
    <dgm:cxn modelId="{5F9F28B9-3275-4D0E-B132-0440BB042C4F}" type="presParOf" srcId="{0F2AD273-88BE-41B9-AF03-1A8D351AAC99}" destId="{3F180B72-89E7-437F-877C-C38FF1F352D3}" srcOrd="2" destOrd="0" presId="urn:microsoft.com/office/officeart/2005/8/layout/orgChart1"/>
    <dgm:cxn modelId="{D5E58289-258E-456C-8573-BC3616A2D41B}" type="presParOf" srcId="{33EBF59F-D176-4FC4-85DF-7F582BE60890}" destId="{848F500B-9401-4154-B970-6FCAB8B8F419}" srcOrd="2" destOrd="0" presId="urn:microsoft.com/office/officeart/2005/8/layout/orgChart1"/>
    <dgm:cxn modelId="{77626FFB-EFFF-4FB5-B072-7D32D8773F9E}" type="presParOf" srcId="{5FFA2F96-5508-4CCE-88B3-C94879F43F7A}" destId="{AED17519-612F-4411-911B-805399EE91DE}" srcOrd="1" destOrd="0" presId="urn:microsoft.com/office/officeart/2005/8/layout/orgChart1"/>
    <dgm:cxn modelId="{A7468F0A-0BBB-4EAB-A56E-7D54D55713E2}" type="presParOf" srcId="{AED17519-612F-4411-911B-805399EE91DE}" destId="{B892BFE3-E233-4EFD-8C27-C8AA59A569B3}" srcOrd="0" destOrd="0" presId="urn:microsoft.com/office/officeart/2005/8/layout/orgChart1"/>
    <dgm:cxn modelId="{099C6BB9-A43A-41DB-8B84-29525B00EFB5}" type="presParOf" srcId="{B892BFE3-E233-4EFD-8C27-C8AA59A569B3}" destId="{D669E3A1-5616-4CA8-996C-AE5E88F78C48}" srcOrd="0" destOrd="0" presId="urn:microsoft.com/office/officeart/2005/8/layout/orgChart1"/>
    <dgm:cxn modelId="{63D8B9D9-1218-4156-B93B-751DF75CD789}" type="presParOf" srcId="{B892BFE3-E233-4EFD-8C27-C8AA59A569B3}" destId="{E040811F-85CE-4467-A6BD-1D1853D8063F}" srcOrd="1" destOrd="0" presId="urn:microsoft.com/office/officeart/2005/8/layout/orgChart1"/>
    <dgm:cxn modelId="{19E1FF23-4D38-4445-B111-199721463C6F}" type="presParOf" srcId="{AED17519-612F-4411-911B-805399EE91DE}" destId="{83B82BB8-9D2A-4BB6-A834-65321DD551F3}" srcOrd="1" destOrd="0" presId="urn:microsoft.com/office/officeart/2005/8/layout/orgChart1"/>
    <dgm:cxn modelId="{8DD3694A-4E61-42EB-8904-B209E6EE5FF0}" type="presParOf" srcId="{AED17519-612F-4411-911B-805399EE91DE}" destId="{4D069307-A1C6-4092-8CE8-07731FA37E0C}" srcOrd="2" destOrd="0" presId="urn:microsoft.com/office/officeart/2005/8/layout/orgChart1"/>
    <dgm:cxn modelId="{1AA924AF-C470-4D6F-A10E-3510F13FD43B}" type="presParOf" srcId="{5FFA2F96-5508-4CCE-88B3-C94879F43F7A}" destId="{EAB2E7A0-1C65-4DB1-AEAB-15C3545CABA3}" srcOrd="2" destOrd="0" presId="urn:microsoft.com/office/officeart/2005/8/layout/orgChart1"/>
    <dgm:cxn modelId="{5C8A675D-ECC8-4887-A576-C085BFB28D59}" type="presParOf" srcId="{EAB2E7A0-1C65-4DB1-AEAB-15C3545CABA3}" destId="{33F67200-5497-459C-9FAF-421C8BBA3DBD}" srcOrd="0" destOrd="0" presId="urn:microsoft.com/office/officeart/2005/8/layout/orgChart1"/>
    <dgm:cxn modelId="{5BFD148A-4C59-4A41-A91A-A997FFF93189}" type="presParOf" srcId="{33F67200-5497-459C-9FAF-421C8BBA3DBD}" destId="{DD5C548C-FC0E-4E50-BCE6-1E8CB8397608}" srcOrd="0" destOrd="0" presId="urn:microsoft.com/office/officeart/2005/8/layout/orgChart1"/>
    <dgm:cxn modelId="{983C9C06-658C-480C-98C1-5460D4D438DE}" type="presParOf" srcId="{33F67200-5497-459C-9FAF-421C8BBA3DBD}" destId="{4626D9F6-693F-471C-84D1-98DFF1AE2F4A}" srcOrd="1" destOrd="0" presId="urn:microsoft.com/office/officeart/2005/8/layout/orgChart1"/>
    <dgm:cxn modelId="{A829D5D1-80FC-43B4-9FB8-CFED5E71208B}" type="presParOf" srcId="{EAB2E7A0-1C65-4DB1-AEAB-15C3545CABA3}" destId="{A8498303-9653-43A5-90EA-AFE08DD6715D}" srcOrd="1" destOrd="0" presId="urn:microsoft.com/office/officeart/2005/8/layout/orgChart1"/>
    <dgm:cxn modelId="{7ED0EB7F-B28D-4417-A205-51AB8BC0E9AF}" type="presParOf" srcId="{EAB2E7A0-1C65-4DB1-AEAB-15C3545CABA3}" destId="{EA587B58-ABAE-49B5-974D-2545D9F0D9F3}"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8CE164-97DE-4417-AACD-1A0D1BCC4808}">
      <dsp:nvSpPr>
        <dsp:cNvPr id="0" name=""/>
        <dsp:cNvSpPr/>
      </dsp:nvSpPr>
      <dsp:spPr>
        <a:xfrm>
          <a:off x="3977403" y="2282704"/>
          <a:ext cx="236525" cy="725343"/>
        </a:xfrm>
        <a:custGeom>
          <a:avLst/>
          <a:gdLst/>
          <a:ahLst/>
          <a:cxnLst/>
          <a:rect l="0" t="0" r="0" b="0"/>
          <a:pathLst>
            <a:path>
              <a:moveTo>
                <a:pt x="0" y="0"/>
              </a:moveTo>
              <a:lnTo>
                <a:pt x="0" y="725343"/>
              </a:lnTo>
              <a:lnTo>
                <a:pt x="236525" y="725343"/>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60DE2-0CDC-4C67-BD3B-F1455A0CFA12}">
      <dsp:nvSpPr>
        <dsp:cNvPr id="0" name=""/>
        <dsp:cNvSpPr/>
      </dsp:nvSpPr>
      <dsp:spPr>
        <a:xfrm>
          <a:off x="2700167" y="1163151"/>
          <a:ext cx="1907969" cy="331135"/>
        </a:xfrm>
        <a:custGeom>
          <a:avLst/>
          <a:gdLst/>
          <a:ahLst/>
          <a:cxnLst/>
          <a:rect l="0" t="0" r="0" b="0"/>
          <a:pathLst>
            <a:path>
              <a:moveTo>
                <a:pt x="0" y="0"/>
              </a:moveTo>
              <a:lnTo>
                <a:pt x="0" y="165567"/>
              </a:lnTo>
              <a:lnTo>
                <a:pt x="1907969" y="165567"/>
              </a:lnTo>
              <a:lnTo>
                <a:pt x="1907969" y="33113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D33C2D-3F3B-4E8B-A1B1-B86BC7ED7794}">
      <dsp:nvSpPr>
        <dsp:cNvPr id="0" name=""/>
        <dsp:cNvSpPr/>
      </dsp:nvSpPr>
      <dsp:spPr>
        <a:xfrm>
          <a:off x="2069433" y="2282704"/>
          <a:ext cx="236525" cy="1844896"/>
        </a:xfrm>
        <a:custGeom>
          <a:avLst/>
          <a:gdLst/>
          <a:ahLst/>
          <a:cxnLst/>
          <a:rect l="0" t="0" r="0" b="0"/>
          <a:pathLst>
            <a:path>
              <a:moveTo>
                <a:pt x="0" y="0"/>
              </a:moveTo>
              <a:lnTo>
                <a:pt x="0" y="1844896"/>
              </a:lnTo>
              <a:lnTo>
                <a:pt x="236525" y="1844896"/>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D19E-56A5-4B78-ABCF-24117953F594}">
      <dsp:nvSpPr>
        <dsp:cNvPr id="0" name=""/>
        <dsp:cNvSpPr/>
      </dsp:nvSpPr>
      <dsp:spPr>
        <a:xfrm>
          <a:off x="2069433" y="2282704"/>
          <a:ext cx="236525" cy="725343"/>
        </a:xfrm>
        <a:custGeom>
          <a:avLst/>
          <a:gdLst/>
          <a:ahLst/>
          <a:cxnLst/>
          <a:rect l="0" t="0" r="0" b="0"/>
          <a:pathLst>
            <a:path>
              <a:moveTo>
                <a:pt x="0" y="0"/>
              </a:moveTo>
              <a:lnTo>
                <a:pt x="0" y="725343"/>
              </a:lnTo>
              <a:lnTo>
                <a:pt x="236525" y="725343"/>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B1268-AD0C-4637-8781-4C5C8461DDBD}">
      <dsp:nvSpPr>
        <dsp:cNvPr id="0" name=""/>
        <dsp:cNvSpPr/>
      </dsp:nvSpPr>
      <dsp:spPr>
        <a:xfrm>
          <a:off x="2654447" y="1163151"/>
          <a:ext cx="91440" cy="331135"/>
        </a:xfrm>
        <a:custGeom>
          <a:avLst/>
          <a:gdLst/>
          <a:ahLst/>
          <a:cxnLst/>
          <a:rect l="0" t="0" r="0" b="0"/>
          <a:pathLst>
            <a:path>
              <a:moveTo>
                <a:pt x="45720" y="0"/>
              </a:moveTo>
              <a:lnTo>
                <a:pt x="45720" y="33113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5C85C-BFDC-48F9-8FD5-753D89BCA32D}">
      <dsp:nvSpPr>
        <dsp:cNvPr id="0" name=""/>
        <dsp:cNvSpPr/>
      </dsp:nvSpPr>
      <dsp:spPr>
        <a:xfrm>
          <a:off x="161463" y="2282704"/>
          <a:ext cx="236525" cy="1844896"/>
        </a:xfrm>
        <a:custGeom>
          <a:avLst/>
          <a:gdLst/>
          <a:ahLst/>
          <a:cxnLst/>
          <a:rect l="0" t="0" r="0" b="0"/>
          <a:pathLst>
            <a:path>
              <a:moveTo>
                <a:pt x="0" y="0"/>
              </a:moveTo>
              <a:lnTo>
                <a:pt x="0" y="1844896"/>
              </a:lnTo>
              <a:lnTo>
                <a:pt x="236525" y="1844896"/>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3D337-A997-4ECC-B027-DD5E98187AEB}">
      <dsp:nvSpPr>
        <dsp:cNvPr id="0" name=""/>
        <dsp:cNvSpPr/>
      </dsp:nvSpPr>
      <dsp:spPr>
        <a:xfrm>
          <a:off x="161463" y="2282704"/>
          <a:ext cx="236525" cy="725343"/>
        </a:xfrm>
        <a:custGeom>
          <a:avLst/>
          <a:gdLst/>
          <a:ahLst/>
          <a:cxnLst/>
          <a:rect l="0" t="0" r="0" b="0"/>
          <a:pathLst>
            <a:path>
              <a:moveTo>
                <a:pt x="0" y="0"/>
              </a:moveTo>
              <a:lnTo>
                <a:pt x="0" y="725343"/>
              </a:lnTo>
              <a:lnTo>
                <a:pt x="236525" y="725343"/>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5DCC64-9CAB-4E31-A28F-859B381D83B7}">
      <dsp:nvSpPr>
        <dsp:cNvPr id="0" name=""/>
        <dsp:cNvSpPr/>
      </dsp:nvSpPr>
      <dsp:spPr>
        <a:xfrm>
          <a:off x="792197" y="1163151"/>
          <a:ext cx="1907969" cy="331135"/>
        </a:xfrm>
        <a:custGeom>
          <a:avLst/>
          <a:gdLst/>
          <a:ahLst/>
          <a:cxnLst/>
          <a:rect l="0" t="0" r="0" b="0"/>
          <a:pathLst>
            <a:path>
              <a:moveTo>
                <a:pt x="1907969" y="0"/>
              </a:moveTo>
              <a:lnTo>
                <a:pt x="1907969" y="165567"/>
              </a:lnTo>
              <a:lnTo>
                <a:pt x="0" y="165567"/>
              </a:lnTo>
              <a:lnTo>
                <a:pt x="0" y="33113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03DE39-2F9B-4F12-B814-4742D70B3864}">
      <dsp:nvSpPr>
        <dsp:cNvPr id="0" name=""/>
        <dsp:cNvSpPr/>
      </dsp:nvSpPr>
      <dsp:spPr>
        <a:xfrm>
          <a:off x="1911749" y="374734"/>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Economics and Business Administration</a:t>
          </a:r>
          <a:endParaRPr lang="nl-NL" sz="1800" kern="1200" dirty="0"/>
        </a:p>
      </dsp:txBody>
      <dsp:txXfrm>
        <a:off x="1911749" y="374734"/>
        <a:ext cx="1576834" cy="788417"/>
      </dsp:txXfrm>
    </dsp:sp>
    <dsp:sp modelId="{CEBE1BF6-997D-437E-A300-45AA5C5665AC}">
      <dsp:nvSpPr>
        <dsp:cNvPr id="0" name=""/>
        <dsp:cNvSpPr/>
      </dsp:nvSpPr>
      <dsp:spPr>
        <a:xfrm>
          <a:off x="3780" y="1494287"/>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smtClean="0"/>
            <a:t>Finance and Management Science</a:t>
          </a:r>
          <a:endParaRPr lang="nl-NL" sz="1800" kern="1200" dirty="0"/>
        </a:p>
      </dsp:txBody>
      <dsp:txXfrm>
        <a:off x="3780" y="1494287"/>
        <a:ext cx="1576834" cy="788417"/>
      </dsp:txXfrm>
    </dsp:sp>
    <dsp:sp modelId="{68379161-81C9-4373-864C-FC368B8A0ABB}">
      <dsp:nvSpPr>
        <dsp:cNvPr id="0" name=""/>
        <dsp:cNvSpPr/>
      </dsp:nvSpPr>
      <dsp:spPr>
        <a:xfrm>
          <a:off x="397988" y="2613839"/>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Management Accounting</a:t>
          </a:r>
          <a:endParaRPr lang="nl-NL" sz="1800" kern="1200" dirty="0"/>
        </a:p>
      </dsp:txBody>
      <dsp:txXfrm>
        <a:off x="397988" y="2613839"/>
        <a:ext cx="1576834" cy="788417"/>
      </dsp:txXfrm>
    </dsp:sp>
    <dsp:sp modelId="{9681AC64-87EA-44A1-B8B9-2CD419B41248}">
      <dsp:nvSpPr>
        <dsp:cNvPr id="0" name=""/>
        <dsp:cNvSpPr/>
      </dsp:nvSpPr>
      <dsp:spPr>
        <a:xfrm>
          <a:off x="397988" y="3733392"/>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Financial Accounting</a:t>
          </a:r>
          <a:endParaRPr lang="nl-NL" sz="1800" kern="1200" dirty="0">
            <a:solidFill>
              <a:schemeClr val="tx1"/>
            </a:solidFill>
          </a:endParaRPr>
        </a:p>
      </dsp:txBody>
      <dsp:txXfrm>
        <a:off x="397988" y="3733392"/>
        <a:ext cx="1576834" cy="788417"/>
      </dsp:txXfrm>
    </dsp:sp>
    <dsp:sp modelId="{F47CF12B-BF1D-4D42-A494-E60CC4EE600D}">
      <dsp:nvSpPr>
        <dsp:cNvPr id="0" name=""/>
        <dsp:cNvSpPr/>
      </dsp:nvSpPr>
      <dsp:spPr>
        <a:xfrm>
          <a:off x="1911749" y="1494287"/>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Economics</a:t>
          </a:r>
          <a:endParaRPr lang="nl-NL" sz="1800" kern="1200" dirty="0"/>
        </a:p>
      </dsp:txBody>
      <dsp:txXfrm>
        <a:off x="1911749" y="1494287"/>
        <a:ext cx="1576834" cy="788417"/>
      </dsp:txXfrm>
    </dsp:sp>
    <dsp:sp modelId="{3A631C38-8C42-4F7F-9C0C-731827F6A254}">
      <dsp:nvSpPr>
        <dsp:cNvPr id="0" name=""/>
        <dsp:cNvSpPr/>
      </dsp:nvSpPr>
      <dsp:spPr>
        <a:xfrm>
          <a:off x="2305958" y="2613839"/>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Micro-economics</a:t>
          </a:r>
          <a:endParaRPr lang="nl-NL" sz="1800" kern="1200" dirty="0"/>
        </a:p>
      </dsp:txBody>
      <dsp:txXfrm>
        <a:off x="2305958" y="2613839"/>
        <a:ext cx="1576834" cy="788417"/>
      </dsp:txXfrm>
    </dsp:sp>
    <dsp:sp modelId="{73579185-6EC4-4DD5-8991-15F1386BCB96}">
      <dsp:nvSpPr>
        <dsp:cNvPr id="0" name=""/>
        <dsp:cNvSpPr/>
      </dsp:nvSpPr>
      <dsp:spPr>
        <a:xfrm>
          <a:off x="2305958" y="3733392"/>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Macro-economics</a:t>
          </a:r>
          <a:endParaRPr lang="nl-NL" sz="1800" kern="1200" dirty="0"/>
        </a:p>
      </dsp:txBody>
      <dsp:txXfrm>
        <a:off x="2305958" y="3733392"/>
        <a:ext cx="1576834" cy="788417"/>
      </dsp:txXfrm>
    </dsp:sp>
    <dsp:sp modelId="{F0533899-3286-4AA0-9256-F01E76FBDE52}">
      <dsp:nvSpPr>
        <dsp:cNvPr id="0" name=""/>
        <dsp:cNvSpPr/>
      </dsp:nvSpPr>
      <dsp:spPr>
        <a:xfrm>
          <a:off x="3819719" y="1494287"/>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Strategy and Management</a:t>
          </a:r>
          <a:endParaRPr lang="nl-NL" sz="1800" kern="1200" dirty="0"/>
        </a:p>
      </dsp:txBody>
      <dsp:txXfrm>
        <a:off x="3819719" y="1494287"/>
        <a:ext cx="1576834" cy="788417"/>
      </dsp:txXfrm>
    </dsp:sp>
    <dsp:sp modelId="{7FD85854-8DA9-4D18-B198-590729FC9082}">
      <dsp:nvSpPr>
        <dsp:cNvPr id="0" name=""/>
        <dsp:cNvSpPr/>
      </dsp:nvSpPr>
      <dsp:spPr>
        <a:xfrm>
          <a:off x="4213928" y="2613839"/>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Organisational Behaviour (OB)</a:t>
          </a:r>
          <a:endParaRPr lang="nl-NL" sz="1800" kern="1200" dirty="0">
            <a:solidFill>
              <a:schemeClr val="tx1"/>
            </a:solidFill>
          </a:endParaRPr>
        </a:p>
      </dsp:txBody>
      <dsp:txXfrm>
        <a:off x="4213928" y="2613839"/>
        <a:ext cx="1576834" cy="788417"/>
      </dsp:txXfrm>
    </dsp:sp>
    <dsp:sp modelId="{D669E3A1-5616-4CA8-996C-AE5E88F78C48}">
      <dsp:nvSpPr>
        <dsp:cNvPr id="0" name=""/>
        <dsp:cNvSpPr/>
      </dsp:nvSpPr>
      <dsp:spPr>
        <a:xfrm>
          <a:off x="4133604" y="3547041"/>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nl-NL" sz="1800" kern="1200" dirty="0"/>
        </a:p>
      </dsp:txBody>
      <dsp:txXfrm>
        <a:off x="4133604" y="3547041"/>
        <a:ext cx="1576834" cy="788417"/>
      </dsp:txXfrm>
    </dsp:sp>
    <dsp:sp modelId="{DD5C548C-FC0E-4E50-BCE6-1E8CB8397608}">
      <dsp:nvSpPr>
        <dsp:cNvPr id="0" name=""/>
        <dsp:cNvSpPr/>
      </dsp:nvSpPr>
      <dsp:spPr>
        <a:xfrm>
          <a:off x="4176462" y="3744414"/>
          <a:ext cx="1576834" cy="7884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Crisis, Restructuring and Growth</a:t>
          </a:r>
          <a:endParaRPr lang="nl-NL" sz="1800" kern="1200" dirty="0">
            <a:solidFill>
              <a:schemeClr val="tx1"/>
            </a:solidFill>
          </a:endParaRPr>
        </a:p>
      </dsp:txBody>
      <dsp:txXfrm>
        <a:off x="4176462" y="3744414"/>
        <a:ext cx="1576834" cy="7884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60335" y="0"/>
            <a:ext cx="2953226" cy="497126"/>
          </a:xfrm>
          <a:prstGeom prst="rect">
            <a:avLst/>
          </a:prstGeom>
        </p:spPr>
        <p:txBody>
          <a:bodyPr vert="horz" lIns="91440" tIns="45720" rIns="91440" bIns="45720" rtlCol="0"/>
          <a:lstStyle>
            <a:lvl1pPr algn="r">
              <a:defRPr sz="1200"/>
            </a:lvl1pPr>
          </a:lstStyle>
          <a:p>
            <a:fld id="{94D5105F-BF67-4DE3-81DF-AC70171F7F7A}" type="datetimeFigureOut">
              <a:rPr lang="nl-NL" smtClean="0"/>
              <a:pPr/>
              <a:t>6-4-2011</a:t>
            </a:fld>
            <a:endParaRPr lang="nl-NL"/>
          </a:p>
        </p:txBody>
      </p:sp>
      <p:sp>
        <p:nvSpPr>
          <p:cNvPr id="4" name="Tijdelijke aanduiding voor voettekst 3"/>
          <p:cNvSpPr>
            <a:spLocks noGrp="1"/>
          </p:cNvSpPr>
          <p:nvPr>
            <p:ph type="ftr" sz="quarter" idx="2"/>
          </p:nvPr>
        </p:nvSpPr>
        <p:spPr>
          <a:xfrm>
            <a:off x="0" y="9443662"/>
            <a:ext cx="2953226" cy="49712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60335" y="9443662"/>
            <a:ext cx="2953226" cy="497126"/>
          </a:xfrm>
          <a:prstGeom prst="rect">
            <a:avLst/>
          </a:prstGeom>
        </p:spPr>
        <p:txBody>
          <a:bodyPr vert="horz" lIns="91440" tIns="45720" rIns="91440" bIns="45720" rtlCol="0" anchor="b"/>
          <a:lstStyle>
            <a:lvl1pPr algn="r">
              <a:defRPr sz="1200"/>
            </a:lvl1pPr>
          </a:lstStyle>
          <a:p>
            <a:fld id="{73F1EEF2-537F-4ABB-A2C3-0CEE0944D8EC}"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60335" y="0"/>
            <a:ext cx="2953226" cy="497126"/>
          </a:xfrm>
          <a:prstGeom prst="rect">
            <a:avLst/>
          </a:prstGeom>
        </p:spPr>
        <p:txBody>
          <a:bodyPr vert="horz" lIns="91440" tIns="45720" rIns="91440" bIns="45720" rtlCol="0"/>
          <a:lstStyle>
            <a:lvl1pPr algn="r">
              <a:defRPr sz="1200"/>
            </a:lvl1pPr>
          </a:lstStyle>
          <a:p>
            <a:fld id="{BE7446D8-C784-4153-9DF2-24555585C51B}" type="datetimeFigureOut">
              <a:rPr lang="nl-NL" smtClean="0"/>
              <a:pPr/>
              <a:t>6-4-2011</a:t>
            </a:fld>
            <a:endParaRPr lang="nl-NL"/>
          </a:p>
        </p:txBody>
      </p:sp>
      <p:sp>
        <p:nvSpPr>
          <p:cNvPr id="4" name="Tijdelijke aanduiding voor dia-afbeelding 3"/>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514" y="4722694"/>
            <a:ext cx="5452110" cy="447413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3662"/>
            <a:ext cx="2953226" cy="49712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60335" y="9443662"/>
            <a:ext cx="2953226" cy="497126"/>
          </a:xfrm>
          <a:prstGeom prst="rect">
            <a:avLst/>
          </a:prstGeom>
        </p:spPr>
        <p:txBody>
          <a:bodyPr vert="horz" lIns="91440" tIns="45720" rIns="91440" bIns="45720" rtlCol="0" anchor="b"/>
          <a:lstStyle>
            <a:lvl1pPr algn="r">
              <a:defRPr sz="1200"/>
            </a:lvl1pPr>
          </a:lstStyle>
          <a:p>
            <a:fld id="{542813B5-A5DA-425D-80A2-6545CF39ACD3}"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31"/>
          <p:cNvSpPr>
            <a:spLocks noGrp="1" noChangeArrowheads="1"/>
          </p:cNvSpPr>
          <p:nvPr>
            <p:ph type="sldNum" sz="quarter" idx="5"/>
          </p:nvPr>
        </p:nvSpPr>
        <p:spPr>
          <a:noFill/>
        </p:spPr>
        <p:txBody>
          <a:bodyPr/>
          <a:lstStyle/>
          <a:p>
            <a:fld id="{4ABFB9E8-E633-4103-8F7C-9131338E36A6}" type="slidenum">
              <a:rPr lang="en-GB"/>
              <a:pPr/>
              <a:t>11</a:t>
            </a:fld>
            <a:endParaRPr lang="en-GB"/>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55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2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DDE13-60F8-47B4-AA3E-F7258BB21C3B}" type="slidenum">
              <a:rPr lang="nl-NL"/>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55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2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DDE13-60F8-47B4-AA3E-F7258BB21C3B}" type="slidenum">
              <a:rPr lang="nl-NL"/>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55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2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DDE13-60F8-47B4-AA3E-F7258BB21C3B}" type="slidenum">
              <a:rPr lang="nl-NL"/>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55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2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DDE13-60F8-47B4-AA3E-F7258BB21C3B}" type="slidenum">
              <a:rPr lang="nl-NL"/>
              <a:pPr/>
              <a:t>28</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406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4064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E3DAFB-673E-4556-9FA7-64458945CE56}" type="slidenum">
              <a:rPr lang="nl-NL"/>
              <a:pPr/>
              <a:t>3</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jdelijke aanduiding voor dia-afbeelding 1"/>
          <p:cNvSpPr>
            <a:spLocks noGrp="1" noRot="1" noChangeAspect="1" noTextEdit="1"/>
          </p:cNvSpPr>
          <p:nvPr>
            <p:ph type="sldImg"/>
          </p:nvPr>
        </p:nvSpPr>
        <p:spPr>
          <a:ln/>
        </p:spPr>
      </p:sp>
      <p:sp>
        <p:nvSpPr>
          <p:cNvPr id="134147" name="Tijdelijke aanduiding voor notities 2"/>
          <p:cNvSpPr>
            <a:spLocks noGrp="1"/>
          </p:cNvSpPr>
          <p:nvPr>
            <p:ph type="body" idx="1"/>
          </p:nvPr>
        </p:nvSpPr>
        <p:spPr>
          <a:noFill/>
          <a:ln/>
        </p:spPr>
        <p:txBody>
          <a:bodyPr/>
          <a:lstStyle/>
          <a:p>
            <a:endParaRPr lang="nl-NL" smtClean="0"/>
          </a:p>
        </p:txBody>
      </p:sp>
      <p:sp>
        <p:nvSpPr>
          <p:cNvPr id="134148" name="Tijdelijke aanduiding voor dianummer 3"/>
          <p:cNvSpPr>
            <a:spLocks noGrp="1"/>
          </p:cNvSpPr>
          <p:nvPr>
            <p:ph type="sldNum" sz="quarter" idx="5"/>
          </p:nvPr>
        </p:nvSpPr>
        <p:spPr>
          <a:noFill/>
        </p:spPr>
        <p:txBody>
          <a:bodyPr/>
          <a:lstStyle/>
          <a:p>
            <a:fld id="{DEF87493-5F66-4B4A-AC07-DBFE1932F63F}" type="slidenum">
              <a:rPr lang="en-GB"/>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s-ES" smtClean="0"/>
              <a:t>The content in EcoLexicon is organized in such a way that it goes from very general to more specific levels. The most generic level is the </a:t>
            </a:r>
            <a:r>
              <a:rPr lang="es-ES" b="1" smtClean="0"/>
              <a:t>Environmental Event</a:t>
            </a:r>
            <a:r>
              <a:rPr lang="es-ES" smtClean="0"/>
              <a:t> (EE), which provides a frame for the organization of all concepts in the knowledge base. </a:t>
            </a:r>
          </a:p>
          <a:p>
            <a:r>
              <a:rPr lang="es-ES" smtClean="0"/>
              <a:t>The EE is conceptualized as a dynamic process that is initiated by an agent (either natural or human). This process affects a patient(an environmental entity) and produces a result These categories (agent, process, patient, etc.) are the concept roles characteristic of this specialized domain. Additionally, there are peripheral categories which inlcude instruments that are typically used during the EE, as well as a category where concepts of measurement, analysis and description of the processes in the main event are included. This event-based representation facilitates knowledge acquisition in text processing since conceptual categories are bound together by event knowledge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jdelijke aanduiding voor dia-afbeelding 1"/>
          <p:cNvSpPr>
            <a:spLocks noGrp="1" noRot="1" noChangeAspect="1" noTextEdit="1"/>
          </p:cNvSpPr>
          <p:nvPr>
            <p:ph type="sldImg"/>
          </p:nvPr>
        </p:nvSpPr>
        <p:spPr>
          <a:ln/>
        </p:spPr>
      </p:sp>
      <p:sp>
        <p:nvSpPr>
          <p:cNvPr id="139267" name="Tijdelijke aanduiding voor notities 2"/>
          <p:cNvSpPr>
            <a:spLocks noGrp="1"/>
          </p:cNvSpPr>
          <p:nvPr>
            <p:ph type="body" idx="1"/>
          </p:nvPr>
        </p:nvSpPr>
        <p:spPr>
          <a:noFill/>
          <a:ln/>
        </p:spPr>
        <p:txBody>
          <a:bodyPr/>
          <a:lstStyle/>
          <a:p>
            <a:endParaRPr lang="nl-NL" smtClean="0"/>
          </a:p>
        </p:txBody>
      </p:sp>
      <p:sp>
        <p:nvSpPr>
          <p:cNvPr id="139268" name="Tijdelijke aanduiding voor dianummer 3"/>
          <p:cNvSpPr>
            <a:spLocks noGrp="1"/>
          </p:cNvSpPr>
          <p:nvPr>
            <p:ph type="sldNum" sz="quarter" idx="5"/>
          </p:nvPr>
        </p:nvSpPr>
        <p:spPr>
          <a:noFill/>
        </p:spPr>
        <p:txBody>
          <a:bodyPr/>
          <a:lstStyle/>
          <a:p>
            <a:fld id="{68B3C1D9-327C-4889-B3E8-8E9BFD1EBED2}" type="slidenum">
              <a:rPr lang="es-ES"/>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jdelijke aanduiding voor dia-afbeelding 1"/>
          <p:cNvSpPr>
            <a:spLocks noGrp="1" noRot="1" noChangeAspect="1" noTextEdit="1"/>
          </p:cNvSpPr>
          <p:nvPr>
            <p:ph type="sldImg"/>
          </p:nvPr>
        </p:nvSpPr>
        <p:spPr>
          <a:ln/>
        </p:spPr>
      </p:sp>
      <p:sp>
        <p:nvSpPr>
          <p:cNvPr id="140291" name="Tijdelijke aanduiding voor notities 2"/>
          <p:cNvSpPr>
            <a:spLocks noGrp="1"/>
          </p:cNvSpPr>
          <p:nvPr>
            <p:ph type="body" idx="1"/>
          </p:nvPr>
        </p:nvSpPr>
        <p:spPr>
          <a:noFill/>
          <a:ln/>
        </p:spPr>
        <p:txBody>
          <a:bodyPr/>
          <a:lstStyle/>
          <a:p>
            <a:endParaRPr lang="nl-NL" smtClean="0"/>
          </a:p>
        </p:txBody>
      </p:sp>
      <p:sp>
        <p:nvSpPr>
          <p:cNvPr id="140292" name="Tijdelijke aanduiding voor dianummer 3"/>
          <p:cNvSpPr>
            <a:spLocks noGrp="1"/>
          </p:cNvSpPr>
          <p:nvPr>
            <p:ph type="sldNum" sz="quarter" idx="5"/>
          </p:nvPr>
        </p:nvSpPr>
        <p:spPr>
          <a:noFill/>
        </p:spPr>
        <p:txBody>
          <a:bodyPr/>
          <a:lstStyle/>
          <a:p>
            <a:fld id="{F29B3B51-AEBA-4BCA-93E4-63D95E8A4651}" type="slidenum">
              <a:rPr lang="es-ES"/>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jdelijke aanduiding voor dia-afbeelding 1"/>
          <p:cNvSpPr>
            <a:spLocks noGrp="1" noRot="1" noChangeAspect="1" noTextEdit="1"/>
          </p:cNvSpPr>
          <p:nvPr>
            <p:ph type="sldImg"/>
          </p:nvPr>
        </p:nvSpPr>
        <p:spPr>
          <a:ln/>
        </p:spPr>
      </p:sp>
      <p:sp>
        <p:nvSpPr>
          <p:cNvPr id="141315" name="Tijdelijke aanduiding voor notities 2"/>
          <p:cNvSpPr>
            <a:spLocks noGrp="1"/>
          </p:cNvSpPr>
          <p:nvPr>
            <p:ph type="body" idx="1"/>
          </p:nvPr>
        </p:nvSpPr>
        <p:spPr>
          <a:noFill/>
          <a:ln/>
        </p:spPr>
        <p:txBody>
          <a:bodyPr/>
          <a:lstStyle/>
          <a:p>
            <a:endParaRPr lang="nl-NL" smtClean="0"/>
          </a:p>
        </p:txBody>
      </p:sp>
      <p:sp>
        <p:nvSpPr>
          <p:cNvPr id="141316" name="Tijdelijke aanduiding voor dianummer 3"/>
          <p:cNvSpPr>
            <a:spLocks noGrp="1"/>
          </p:cNvSpPr>
          <p:nvPr>
            <p:ph type="sldNum" sz="quarter" idx="5"/>
          </p:nvPr>
        </p:nvSpPr>
        <p:spPr>
          <a:noFill/>
        </p:spPr>
        <p:txBody>
          <a:bodyPr/>
          <a:lstStyle/>
          <a:p>
            <a:fld id="{676B3612-C3B1-44FE-913F-D2D478D1F573}" type="slidenum">
              <a:rPr lang="es-ES"/>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jdelijke aanduiding voor dia-afbeelding 1"/>
          <p:cNvSpPr>
            <a:spLocks noGrp="1" noRot="1" noChangeAspect="1" noTextEdit="1"/>
          </p:cNvSpPr>
          <p:nvPr>
            <p:ph type="sldImg"/>
          </p:nvPr>
        </p:nvSpPr>
        <p:spPr>
          <a:ln/>
        </p:spPr>
      </p:sp>
      <p:sp>
        <p:nvSpPr>
          <p:cNvPr id="142339" name="Tijdelijke aanduiding voor notities 2"/>
          <p:cNvSpPr>
            <a:spLocks noGrp="1"/>
          </p:cNvSpPr>
          <p:nvPr>
            <p:ph type="body" idx="1"/>
          </p:nvPr>
        </p:nvSpPr>
        <p:spPr>
          <a:noFill/>
          <a:ln/>
        </p:spPr>
        <p:txBody>
          <a:bodyPr/>
          <a:lstStyle/>
          <a:p>
            <a:endParaRPr lang="nl-NL" smtClean="0"/>
          </a:p>
        </p:txBody>
      </p:sp>
      <p:sp>
        <p:nvSpPr>
          <p:cNvPr id="142340" name="Tijdelijke aanduiding voor dianummer 3"/>
          <p:cNvSpPr>
            <a:spLocks noGrp="1"/>
          </p:cNvSpPr>
          <p:nvPr>
            <p:ph type="sldNum" sz="quarter" idx="5"/>
          </p:nvPr>
        </p:nvSpPr>
        <p:spPr>
          <a:noFill/>
        </p:spPr>
        <p:txBody>
          <a:bodyPr/>
          <a:lstStyle/>
          <a:p>
            <a:fld id="{CFD062C7-CEC5-454C-9E45-733F6022475D}" type="slidenum">
              <a:rPr lang="es-ES"/>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jdelijke aanduiding voor dia-afbeelding 1"/>
          <p:cNvSpPr>
            <a:spLocks noGrp="1" noRot="1" noChangeAspect="1" noTextEdit="1"/>
          </p:cNvSpPr>
          <p:nvPr>
            <p:ph type="sldImg"/>
          </p:nvPr>
        </p:nvSpPr>
        <p:spPr>
          <a:ln/>
        </p:spPr>
      </p:sp>
      <p:sp>
        <p:nvSpPr>
          <p:cNvPr id="143363" name="Tijdelijke aanduiding voor notities 2"/>
          <p:cNvSpPr>
            <a:spLocks noGrp="1"/>
          </p:cNvSpPr>
          <p:nvPr>
            <p:ph type="body" idx="1"/>
          </p:nvPr>
        </p:nvSpPr>
        <p:spPr>
          <a:noFill/>
          <a:ln/>
        </p:spPr>
        <p:txBody>
          <a:bodyPr/>
          <a:lstStyle/>
          <a:p>
            <a:endParaRPr lang="nl-NL" smtClean="0"/>
          </a:p>
        </p:txBody>
      </p:sp>
      <p:sp>
        <p:nvSpPr>
          <p:cNvPr id="143364" name="Tijdelijke aanduiding voor dianummer 3"/>
          <p:cNvSpPr>
            <a:spLocks noGrp="1"/>
          </p:cNvSpPr>
          <p:nvPr>
            <p:ph type="sldNum" sz="quarter" idx="5"/>
          </p:nvPr>
        </p:nvSpPr>
        <p:spPr>
          <a:noFill/>
        </p:spPr>
        <p:txBody>
          <a:bodyPr/>
          <a:lstStyle/>
          <a:p>
            <a:fld id="{0B44D562-1500-4AAA-9353-06EB5747C6F0}" type="slidenum">
              <a:rPr lang="es-ES"/>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jdelijke aanduiding voor dia-afbeelding 1"/>
          <p:cNvSpPr>
            <a:spLocks noGrp="1" noRot="1" noChangeAspect="1" noTextEdit="1"/>
          </p:cNvSpPr>
          <p:nvPr>
            <p:ph type="sldImg"/>
          </p:nvPr>
        </p:nvSpPr>
        <p:spPr>
          <a:ln/>
        </p:spPr>
      </p:sp>
      <p:sp>
        <p:nvSpPr>
          <p:cNvPr id="144387" name="Tijdelijke aanduiding voor notities 2"/>
          <p:cNvSpPr>
            <a:spLocks noGrp="1"/>
          </p:cNvSpPr>
          <p:nvPr>
            <p:ph type="body" idx="1"/>
          </p:nvPr>
        </p:nvSpPr>
        <p:spPr>
          <a:noFill/>
          <a:ln/>
        </p:spPr>
        <p:txBody>
          <a:bodyPr/>
          <a:lstStyle/>
          <a:p>
            <a:endParaRPr lang="nl-NL" smtClean="0"/>
          </a:p>
        </p:txBody>
      </p:sp>
      <p:sp>
        <p:nvSpPr>
          <p:cNvPr id="144388" name="Tijdelijke aanduiding voor dianummer 3"/>
          <p:cNvSpPr>
            <a:spLocks noGrp="1"/>
          </p:cNvSpPr>
          <p:nvPr>
            <p:ph type="sldNum" sz="quarter" idx="5"/>
          </p:nvPr>
        </p:nvSpPr>
        <p:spPr>
          <a:noFill/>
        </p:spPr>
        <p:txBody>
          <a:bodyPr/>
          <a:lstStyle/>
          <a:p>
            <a:fld id="{0313AE69-BDE6-4DC7-B1F5-C842E4BFE679}" type="slidenum">
              <a:rPr lang="es-ES"/>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jdelijke aanduiding voor dia-afbeelding 1"/>
          <p:cNvSpPr>
            <a:spLocks noGrp="1" noRot="1" noChangeAspect="1" noTextEdit="1"/>
          </p:cNvSpPr>
          <p:nvPr>
            <p:ph type="sldImg"/>
          </p:nvPr>
        </p:nvSpPr>
        <p:spPr>
          <a:ln/>
        </p:spPr>
      </p:sp>
      <p:sp>
        <p:nvSpPr>
          <p:cNvPr id="145411" name="Tijdelijke aanduiding voor notities 2"/>
          <p:cNvSpPr>
            <a:spLocks noGrp="1"/>
          </p:cNvSpPr>
          <p:nvPr>
            <p:ph type="body" idx="1"/>
          </p:nvPr>
        </p:nvSpPr>
        <p:spPr>
          <a:noFill/>
          <a:ln/>
        </p:spPr>
        <p:txBody>
          <a:bodyPr/>
          <a:lstStyle/>
          <a:p>
            <a:endParaRPr lang="nl-NL" smtClean="0"/>
          </a:p>
        </p:txBody>
      </p:sp>
      <p:sp>
        <p:nvSpPr>
          <p:cNvPr id="145412" name="Tijdelijke aanduiding voor dianummer 3"/>
          <p:cNvSpPr>
            <a:spLocks noGrp="1"/>
          </p:cNvSpPr>
          <p:nvPr>
            <p:ph type="sldNum" sz="quarter" idx="5"/>
          </p:nvPr>
        </p:nvSpPr>
        <p:spPr>
          <a:noFill/>
        </p:spPr>
        <p:txBody>
          <a:bodyPr/>
          <a:lstStyle/>
          <a:p>
            <a:fld id="{91BC037A-D819-4944-B960-A036D9DE19F4}" type="slidenum">
              <a:rPr lang="es-ES"/>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75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7572"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E4AA2E-CFC3-4C05-B91D-460DB9D8C3A9}" type="slidenum">
              <a:rPr lang="nl-NL"/>
              <a:pPr/>
              <a:t>4</a:t>
            </a:fld>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40</a:t>
            </a:fld>
            <a:endParaRPr 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41</a:t>
            </a:fld>
            <a:endParaRPr lang="nl-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42</a:t>
            </a:fld>
            <a:endParaRPr lang="nl-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55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2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DDE13-60F8-47B4-AA3E-F7258BB21C3B}" type="slidenum">
              <a:rPr lang="nl-NL"/>
              <a:pPr/>
              <a:t>43</a:t>
            </a:fld>
            <a:endParaRPr lang="nl-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44</a:t>
            </a:fld>
            <a:endParaRPr lang="nl-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45</a:t>
            </a:fld>
            <a:endParaRPr lang="nl-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6799393-138E-4D4C-9DDA-8C1877CFFBFD}" type="slidenum">
              <a:rPr lang="nl-NL" smtClean="0"/>
              <a:pPr/>
              <a:t>46</a:t>
            </a:fld>
            <a:endParaRPr lang="nl-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6799393-138E-4D4C-9DDA-8C1877CFFBFD}" type="slidenum">
              <a:rPr lang="nl-NL" smtClean="0"/>
              <a:pPr/>
              <a:t>47</a:t>
            </a:fld>
            <a:endParaRPr 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48</a:t>
            </a:fld>
            <a:endParaRPr lang="nl-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49</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85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859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894598-F0A5-433D-99CD-475761288F23}" type="slidenum">
              <a:rPr lang="nl-NL"/>
              <a:pPr/>
              <a:t>5</a:t>
            </a:fld>
            <a:endParaRPr lang="nl-N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50</a:t>
            </a:fld>
            <a:endParaRPr lang="nl-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51</a:t>
            </a:fld>
            <a:endParaRPr lang="nl-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52</a:t>
            </a:fld>
            <a:endParaRPr lang="nl-N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53</a:t>
            </a:fld>
            <a:endParaRPr lang="nl-N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54</a:t>
            </a:fld>
            <a:endParaRPr lang="nl-N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55</a:t>
            </a:fld>
            <a:endParaRPr lang="nl-N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56</a:t>
            </a:fld>
            <a:endParaRPr lang="nl-N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57</a:t>
            </a:fld>
            <a:endParaRPr lang="nl-N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58</a:t>
            </a:fld>
            <a:endParaRPr lang="nl-N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8A02CA6-8551-4DF2-A5A9-2B49674ED352}" type="slidenum">
              <a:rPr lang="nl-NL" smtClean="0"/>
              <a:pPr/>
              <a:t>59</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55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2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DDE13-60F8-47B4-AA3E-F7258BB21C3B}" type="slidenum">
              <a:rPr lang="nl-NL"/>
              <a:pPr/>
              <a:t>6</a:t>
            </a:fld>
            <a:endParaRPr lang="nl-N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6799393-138E-4D4C-9DDA-8C1877CFFBFD}" type="slidenum">
              <a:rPr lang="nl-NL" smtClean="0"/>
              <a:pPr/>
              <a:t>60</a:t>
            </a:fld>
            <a:endParaRPr lang="nl-N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6799393-138E-4D4C-9DDA-8C1877CFFBFD}" type="slidenum">
              <a:rPr lang="nl-NL" smtClean="0"/>
              <a:pPr/>
              <a:t>61</a:t>
            </a:fld>
            <a:endParaRPr lang="nl-N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6799393-138E-4D4C-9DDA-8C1877CFFBFD}" type="slidenum">
              <a:rPr lang="nl-NL" smtClean="0"/>
              <a:pPr/>
              <a:t>62</a:t>
            </a:fld>
            <a:endParaRPr lang="nl-N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7D5E5B48-386E-4A65-A40E-04542FFD2119}" type="slidenum">
              <a:rPr lang="nl-NL" smtClean="0"/>
              <a:pPr/>
              <a:t>63</a:t>
            </a:fld>
            <a:endParaRPr lang="nl-N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7D5E5B48-386E-4A65-A40E-04542FFD2119}" type="slidenum">
              <a:rPr lang="nl-NL" smtClean="0"/>
              <a:pPr/>
              <a:t>64</a:t>
            </a:fld>
            <a:endParaRPr lang="nl-N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7D5E5B48-386E-4A65-A40E-04542FFD2119}" type="slidenum">
              <a:rPr lang="nl-NL" smtClean="0"/>
              <a:pPr/>
              <a:t>65</a:t>
            </a:fld>
            <a:endParaRPr lang="nl-N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7D5E5B48-386E-4A65-A40E-04542FFD2119}" type="slidenum">
              <a:rPr lang="nl-NL" smtClean="0"/>
              <a:pPr/>
              <a:t>66</a:t>
            </a:fld>
            <a:endParaRPr lang="nl-N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7D5E5B48-386E-4A65-A40E-04542FFD2119}" type="slidenum">
              <a:rPr lang="nl-NL" smtClean="0"/>
              <a:pPr/>
              <a:t>67</a:t>
            </a:fld>
            <a:endParaRPr lang="nl-N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7D5E5B48-386E-4A65-A40E-04542FFD2119}" type="slidenum">
              <a:rPr lang="nl-NL" smtClean="0"/>
              <a:pPr/>
              <a:t>68</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31"/>
          <p:cNvSpPr>
            <a:spLocks noGrp="1" noChangeArrowheads="1"/>
          </p:cNvSpPr>
          <p:nvPr>
            <p:ph type="sldNum" sz="quarter" idx="5"/>
          </p:nvPr>
        </p:nvSpPr>
        <p:spPr>
          <a:noFill/>
        </p:spPr>
        <p:txBody>
          <a:bodyPr/>
          <a:lstStyle/>
          <a:p>
            <a:fld id="{00D12382-9237-448F-9D82-1BEF8E56AF2E}" type="slidenum">
              <a:rPr lang="en-GB"/>
              <a:pPr/>
              <a:t>8</a:t>
            </a:fld>
            <a:endParaRPr lang="en-GB"/>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42813B5-A5DA-425D-80A2-6545CF39ACD3}"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smtClean="0"/>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het opmaakprofiel van de modelondertitel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extLst/>
          </a:lstStyle>
          <a:p>
            <a:fld id="{D014F13A-BDEF-4E57-9DE4-4D6D3AE38379}" type="datetime1">
              <a:rPr lang="nl-NL" smtClean="0"/>
              <a:pPr/>
              <a:t>6-4-2011</a:t>
            </a:fld>
            <a:endParaRPr lang="nl-NL"/>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06E821A-5C16-44B5-A0EB-23303923B7B5}" type="slidenum">
              <a:rPr lang="nl-NL" smtClean="0"/>
              <a:pPr/>
              <a:t>‹nr.›</a:t>
            </a:fld>
            <a:endParaRPr lang="nl-NL"/>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3910E3AC-AF81-4075-AFB7-C80AB26362F5}" type="datetime1">
              <a:rPr lang="nl-NL" smtClean="0"/>
              <a:pPr/>
              <a:t>6-4-2011</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106E821A-5C16-44B5-A0EB-23303923B7B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97091F3E-D932-42BC-B549-B3B4B291B952}" type="datetime1">
              <a:rPr lang="nl-NL" smtClean="0"/>
              <a:pPr/>
              <a:t>6-4-2011</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106E821A-5C16-44B5-A0EB-23303923B7B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C6F1C8FC-FD0E-4078-8192-99B3514E0878}" type="datetime1">
              <a:rPr lang="nl-NL" smtClean="0"/>
              <a:pPr/>
              <a:t>6-4-2011</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106E821A-5C16-44B5-A0EB-23303923B7B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extLst/>
          </a:lstStyle>
          <a:p>
            <a:fld id="{DB3B505B-8B6C-441A-AA18-90905A362D6B}" type="datetime1">
              <a:rPr lang="nl-NL" smtClean="0"/>
              <a:pPr/>
              <a:t>6-4-2011</a:t>
            </a:fld>
            <a:endParaRPr lang="nl-NL"/>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06E821A-5C16-44B5-A0EB-23303923B7B5}" type="slidenum">
              <a:rPr lang="nl-NL" smtClean="0"/>
              <a:pPr/>
              <a:t>‹nr.›</a:t>
            </a:fld>
            <a:endParaRPr lang="nl-NL"/>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CE6F59B5-04C4-45E4-95EA-96DE90EB1ACE}" type="datetime1">
              <a:rPr lang="nl-NL" smtClean="0"/>
              <a:pPr/>
              <a:t>6-4-2011</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a:xfrm>
            <a:off x="8641080" y="6514568"/>
            <a:ext cx="464288" cy="274320"/>
          </a:xfrm>
        </p:spPr>
        <p:txBody>
          <a:bodyPr/>
          <a:lstStyle>
            <a:extLst/>
          </a:lstStyle>
          <a:p>
            <a:fld id="{106E821A-5C16-44B5-A0EB-23303923B7B5}" type="slidenum">
              <a:rPr lang="nl-NL" smtClean="0"/>
              <a:pPr/>
              <a:t>‹nr.›</a:t>
            </a:fld>
            <a:endParaRPr lang="nl-NL"/>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21ADA03F-9AC4-4E36-9AA3-2381F639F8AA}" type="datetime1">
              <a:rPr lang="nl-NL" smtClean="0"/>
              <a:pPr/>
              <a:t>6-4-2011</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a:xfrm>
            <a:off x="8641080" y="6514568"/>
            <a:ext cx="464288" cy="274320"/>
          </a:xfrm>
        </p:spPr>
        <p:txBody>
          <a:bodyPr/>
          <a:lstStyle>
            <a:extLst/>
          </a:lstStyle>
          <a:p>
            <a:fld id="{106E821A-5C16-44B5-A0EB-23303923B7B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extLst/>
          </a:lstStyle>
          <a:p>
            <a:fld id="{C6805F31-0380-48FD-817D-197F07C1E487}" type="datetime1">
              <a:rPr lang="nl-NL" smtClean="0"/>
              <a:pPr/>
              <a:t>6-4-2011</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106E821A-5C16-44B5-A0EB-23303923B7B5}" type="slidenum">
              <a:rPr lang="nl-NL" smtClean="0"/>
              <a:pPr/>
              <a:t>‹nr.›</a:t>
            </a:fld>
            <a:endParaRPr lang="nl-NL"/>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D0916C4B-ADEA-43E9-998E-B0E5C10773FD}" type="datetime1">
              <a:rPr lang="nl-NL" smtClean="0"/>
              <a:pPr/>
              <a:t>6-4-2011</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106E821A-5C16-44B5-A0EB-23303923B7B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extLst/>
          </a:lstStyle>
          <a:p>
            <a:fld id="{1D564A97-FE44-4384-92C9-C6AF736F9ED4}" type="datetime1">
              <a:rPr lang="nl-NL" smtClean="0"/>
              <a:pPr/>
              <a:t>6-4-2011</a:t>
            </a:fld>
            <a:endParaRPr lang="nl-NL"/>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06E821A-5C16-44B5-A0EB-23303923B7B5}" type="slidenum">
              <a:rPr lang="nl-NL" smtClean="0"/>
              <a:pPr/>
              <a:t>‹nr.›</a:t>
            </a:fld>
            <a:endParaRPr lang="nl-NL"/>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smtClean="0">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extLst/>
          </a:lstStyle>
          <a:p>
            <a:fld id="{B98082E0-152A-4BA8-9642-AA151A413DB9}" type="datetime1">
              <a:rPr lang="nl-NL" smtClean="0"/>
              <a:pPr/>
              <a:t>6-4-2011</a:t>
            </a:fld>
            <a:endParaRPr lang="nl-NL"/>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06E821A-5C16-44B5-A0EB-23303923B7B5}" type="slidenum">
              <a:rPr lang="nl-NL" smtClean="0"/>
              <a:pPr/>
              <a:t>‹nr.›</a:t>
            </a:fld>
            <a:endParaRPr lang="nl-NL"/>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EA0267C-01DA-48BC-8FF6-CB9D27ADCB34}" type="datetime1">
              <a:rPr lang="nl-NL" smtClean="0"/>
              <a:pPr/>
              <a:t>6-4-2011</a:t>
            </a:fld>
            <a:endParaRPr lang="nl-NL"/>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06E821A-5C16-44B5-A0EB-23303923B7B5}" type="slidenum">
              <a:rPr lang="nl-NL" smtClean="0"/>
              <a:pPr/>
              <a:t>‹nr.›</a:t>
            </a:fld>
            <a:endParaRPr lang="nl-NL"/>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manila.ugr.es/visua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ordnetweb.princeton.edu/perl/webw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476672"/>
            <a:ext cx="8581256" cy="167335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How can specialized dictionaries account for variation and the dynamics of understanding?</a:t>
            </a:r>
            <a:endParaRPr lang="nl-NL" dirty="0"/>
          </a:p>
        </p:txBody>
      </p:sp>
      <p:sp>
        <p:nvSpPr>
          <p:cNvPr id="3" name="Ondertitel 2"/>
          <p:cNvSpPr>
            <a:spLocks noGrp="1"/>
          </p:cNvSpPr>
          <p:nvPr>
            <p:ph type="subTitle" idx="1"/>
          </p:nvPr>
        </p:nvSpPr>
        <p:spPr>
          <a:xfrm>
            <a:off x="539552" y="2924944"/>
            <a:ext cx="8370306" cy="2688704"/>
          </a:xfrm>
        </p:spPr>
        <p:txBody>
          <a:bodyPr>
            <a:normAutofit fontScale="62500" lnSpcReduction="20000"/>
          </a:bodyPr>
          <a:lstStyle/>
          <a:p>
            <a:endParaRPr lang="nl-NL" dirty="0" smtClean="0"/>
          </a:p>
          <a:p>
            <a:r>
              <a:rPr lang="en-US" dirty="0" smtClean="0"/>
              <a:t> </a:t>
            </a:r>
            <a:r>
              <a:rPr lang="en-US" b="1" dirty="0" smtClean="0"/>
              <a:t>4th WU Symposium on International Business Communication </a:t>
            </a:r>
          </a:p>
          <a:p>
            <a:pPr algn="ctr"/>
            <a:r>
              <a:rPr lang="nl-NL" b="1" i="1" dirty="0" err="1" smtClean="0"/>
              <a:t>Dictionaries</a:t>
            </a:r>
            <a:r>
              <a:rPr lang="nl-NL" b="1" i="1" dirty="0" smtClean="0"/>
              <a:t> and </a:t>
            </a:r>
            <a:r>
              <a:rPr lang="nl-NL" b="1" i="1" dirty="0" err="1" smtClean="0"/>
              <a:t>Beyond</a:t>
            </a:r>
            <a:r>
              <a:rPr lang="nl-NL" b="1" i="1" dirty="0" smtClean="0"/>
              <a:t> </a:t>
            </a:r>
          </a:p>
          <a:p>
            <a:r>
              <a:rPr lang="nl-NL" b="1" dirty="0" smtClean="0"/>
              <a:t>April 6 – 8, 2011 </a:t>
            </a:r>
          </a:p>
          <a:p>
            <a:r>
              <a:rPr lang="nl-NL" b="1" dirty="0" smtClean="0"/>
              <a:t>WU </a:t>
            </a:r>
            <a:r>
              <a:rPr lang="nl-NL" b="1" dirty="0" err="1" smtClean="0"/>
              <a:t>Vienna</a:t>
            </a:r>
            <a:endParaRPr lang="nl-NL" b="1" dirty="0" smtClean="0"/>
          </a:p>
          <a:p>
            <a:endParaRPr lang="nl-NL" b="1" dirty="0" smtClean="0"/>
          </a:p>
          <a:p>
            <a:r>
              <a:rPr lang="nl-NL" b="1" dirty="0" smtClean="0"/>
              <a:t> </a:t>
            </a:r>
            <a:endParaRPr lang="nl-NL" dirty="0" smtClean="0"/>
          </a:p>
          <a:p>
            <a:r>
              <a:rPr lang="nl-NL" dirty="0" smtClean="0"/>
              <a:t>Rita Temmerman</a:t>
            </a:r>
          </a:p>
          <a:p>
            <a:r>
              <a:rPr lang="nl-NL" sz="2600" dirty="0" smtClean="0"/>
              <a:t>Centrum voor Vaktaal en Communicatie (CVC)</a:t>
            </a:r>
          </a:p>
          <a:p>
            <a:r>
              <a:rPr lang="nl-NL" sz="2600" dirty="0" smtClean="0"/>
              <a:t> Erasmus </a:t>
            </a:r>
            <a:r>
              <a:rPr lang="nl-NL" sz="2600" dirty="0" err="1" smtClean="0"/>
              <a:t>University</a:t>
            </a:r>
            <a:r>
              <a:rPr lang="nl-NL" sz="2600" dirty="0" smtClean="0"/>
              <a:t> College Brussels</a:t>
            </a:r>
            <a:endParaRPr lang="nl-NL" sz="2600" dirty="0"/>
          </a:p>
        </p:txBody>
      </p:sp>
      <p:pic>
        <p:nvPicPr>
          <p:cNvPr id="5" name="Afbeelding 4" descr="header2009 wien.gif"/>
          <p:cNvPicPr>
            <a:picLocks noChangeAspect="1"/>
          </p:cNvPicPr>
          <p:nvPr/>
        </p:nvPicPr>
        <p:blipFill>
          <a:blip r:embed="rId3" cstate="print"/>
          <a:stretch>
            <a:fillRect/>
          </a:stretch>
        </p:blipFill>
        <p:spPr>
          <a:xfrm>
            <a:off x="0" y="5524500"/>
            <a:ext cx="6953250" cy="1333500"/>
          </a:xfrm>
          <a:prstGeom prst="rect">
            <a:avLst/>
          </a:prstGeom>
        </p:spPr>
      </p:pic>
      <p:sp>
        <p:nvSpPr>
          <p:cNvPr id="6" name="Tijdelijke aanduiding voor dianummer 5"/>
          <p:cNvSpPr>
            <a:spLocks noGrp="1"/>
          </p:cNvSpPr>
          <p:nvPr>
            <p:ph type="sldNum" sz="quarter" idx="11"/>
          </p:nvPr>
        </p:nvSpPr>
        <p:spPr/>
        <p:txBody>
          <a:bodyPr/>
          <a:lstStyle/>
          <a:p>
            <a:fld id="{106E821A-5C16-44B5-A0EB-23303923B7B5}" type="slidenum">
              <a:rPr lang="nl-NL" smtClean="0"/>
              <a:pPr/>
              <a:t>1</a:t>
            </a:fld>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Framenet</a:t>
            </a:r>
            <a:r>
              <a:rPr lang="fr-BE" dirty="0" smtClean="0"/>
              <a:t> </a:t>
            </a:r>
            <a:endParaRPr lang="nl-NL" dirty="0"/>
          </a:p>
        </p:txBody>
      </p:sp>
      <p:sp>
        <p:nvSpPr>
          <p:cNvPr id="3" name="Tijdelijke aanduiding voor inhoud 2"/>
          <p:cNvSpPr>
            <a:spLocks noGrp="1"/>
          </p:cNvSpPr>
          <p:nvPr>
            <p:ph idx="1"/>
          </p:nvPr>
        </p:nvSpPr>
        <p:spPr/>
        <p:txBody>
          <a:bodyPr>
            <a:normAutofit fontScale="62500" lnSpcReduction="20000"/>
          </a:bodyPr>
          <a:lstStyle/>
          <a:p>
            <a:pPr>
              <a:buNone/>
            </a:pPr>
            <a:r>
              <a:rPr lang="en-US" dirty="0" smtClean="0"/>
              <a:t>	The Berkeley </a:t>
            </a:r>
            <a:r>
              <a:rPr lang="en-US" dirty="0" err="1" smtClean="0"/>
              <a:t>FrameNet</a:t>
            </a:r>
            <a:r>
              <a:rPr lang="en-US" dirty="0" smtClean="0"/>
              <a:t> project is creating an on-line lexical resource for English, based on frame semantics and supported by corpus evidence. </a:t>
            </a:r>
          </a:p>
          <a:p>
            <a:pPr>
              <a:buNone/>
            </a:pPr>
            <a:r>
              <a:rPr lang="en-US" dirty="0" smtClean="0"/>
              <a:t>	The aim is to document the range of semantic and syntactic combinatory possibilities (valences) of each word in each of its senses, through computer-assisted annotation of example sentences and automatic tabulation and display of the annotation results. </a:t>
            </a:r>
          </a:p>
          <a:p>
            <a:pPr>
              <a:buNone/>
            </a:pPr>
            <a:r>
              <a:rPr lang="en-US" dirty="0" smtClean="0"/>
              <a:t>	The major product of this work, the </a:t>
            </a:r>
            <a:r>
              <a:rPr lang="en-US" dirty="0" err="1" smtClean="0"/>
              <a:t>FrameNet</a:t>
            </a:r>
            <a:r>
              <a:rPr lang="en-US" dirty="0" smtClean="0"/>
              <a:t> lexical database, currently contains more than 11,600 lexical </a:t>
            </a:r>
            <a:r>
              <a:rPr lang="en-US" dirty="0" smtClean="0"/>
              <a:t>units, </a:t>
            </a:r>
            <a:r>
              <a:rPr lang="en-US" dirty="0" smtClean="0"/>
              <a:t>more than 6,800 of which are fully annotated, in more than 960 semantic frames, exemplified in more than 150,000 annotated sentences. </a:t>
            </a:r>
          </a:p>
          <a:p>
            <a:pPr>
              <a:buNone/>
            </a:pPr>
            <a:r>
              <a:rPr lang="en-US" dirty="0" smtClean="0"/>
              <a:t>	It has gone through five releases, and is now in use by hundreds of researchers, teachers, and students around the world.</a:t>
            </a:r>
          </a:p>
          <a:p>
            <a:pPr>
              <a:buNone/>
            </a:pPr>
            <a:r>
              <a:rPr lang="nl-NL" dirty="0" smtClean="0"/>
              <a:t>http://framenet.icsi.berkeley.edu/index.php?option=com_frontpage&amp;Itemid=1 </a:t>
            </a: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10</a:t>
            </a:fld>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nl-NL" noProof="1" smtClean="0"/>
              <a:t>The Semantisch Web</a:t>
            </a:r>
          </a:p>
        </p:txBody>
      </p:sp>
      <p:sp>
        <p:nvSpPr>
          <p:cNvPr id="67587" name="Rectangle 3"/>
          <p:cNvSpPr>
            <a:spLocks noGrp="1" noChangeArrowheads="1"/>
          </p:cNvSpPr>
          <p:nvPr>
            <p:ph type="body" idx="1"/>
          </p:nvPr>
        </p:nvSpPr>
        <p:spPr>
          <a:xfrm>
            <a:off x="228600" y="1981200"/>
            <a:ext cx="8610600" cy="4114800"/>
          </a:xfrm>
        </p:spPr>
        <p:txBody>
          <a:bodyPr>
            <a:normAutofit lnSpcReduction="10000"/>
          </a:bodyPr>
          <a:lstStyle/>
          <a:p>
            <a:pPr eaLnBrk="1" hangingPunct="1"/>
            <a:r>
              <a:rPr lang="nl-BE" sz="2800" i="1" dirty="0" smtClean="0"/>
              <a:t>The </a:t>
            </a:r>
            <a:r>
              <a:rPr lang="nl-BE" sz="2800" i="1" dirty="0" err="1" smtClean="0"/>
              <a:t>Semantic</a:t>
            </a:r>
            <a:r>
              <a:rPr lang="nl-BE" sz="2800" i="1" dirty="0" smtClean="0"/>
              <a:t>  Web is </a:t>
            </a:r>
            <a:r>
              <a:rPr lang="nl-BE" sz="2800" i="1" dirty="0" err="1" smtClean="0"/>
              <a:t>not</a:t>
            </a:r>
            <a:r>
              <a:rPr lang="nl-BE" sz="2800" i="1" dirty="0" smtClean="0"/>
              <a:t> a separate Web </a:t>
            </a:r>
            <a:r>
              <a:rPr lang="nl-BE" sz="2800" i="1" dirty="0" err="1" smtClean="0"/>
              <a:t>but</a:t>
            </a:r>
            <a:r>
              <a:rPr lang="nl-BE" sz="2800" i="1" dirty="0" smtClean="0"/>
              <a:t> </a:t>
            </a:r>
            <a:r>
              <a:rPr lang="nl-BE" sz="2800" i="1" dirty="0" err="1" smtClean="0"/>
              <a:t>an</a:t>
            </a:r>
            <a:r>
              <a:rPr lang="nl-BE" sz="2800" i="1" dirty="0" smtClean="0"/>
              <a:t> </a:t>
            </a:r>
            <a:r>
              <a:rPr lang="nl-BE" sz="2800" i="1" dirty="0" err="1" smtClean="0"/>
              <a:t>extension</a:t>
            </a:r>
            <a:r>
              <a:rPr lang="nl-BE" sz="2800" i="1" dirty="0" smtClean="0"/>
              <a:t> of the </a:t>
            </a:r>
            <a:r>
              <a:rPr lang="nl-BE" sz="2800" i="1" dirty="0" err="1" smtClean="0"/>
              <a:t>current</a:t>
            </a:r>
            <a:r>
              <a:rPr lang="nl-BE" sz="2800" i="1" dirty="0" smtClean="0"/>
              <a:t> </a:t>
            </a:r>
            <a:r>
              <a:rPr lang="nl-BE" sz="2800" i="1" dirty="0" err="1" smtClean="0"/>
              <a:t>one</a:t>
            </a:r>
            <a:r>
              <a:rPr lang="nl-BE" sz="2800" i="1" dirty="0" smtClean="0"/>
              <a:t>, in </a:t>
            </a:r>
            <a:r>
              <a:rPr lang="nl-BE" sz="2800" i="1" dirty="0" err="1" smtClean="0"/>
              <a:t>which</a:t>
            </a:r>
            <a:r>
              <a:rPr lang="nl-BE" sz="2800" i="1" dirty="0" smtClean="0"/>
              <a:t> </a:t>
            </a:r>
            <a:r>
              <a:rPr lang="nl-BE" sz="2800" i="1" dirty="0" err="1" smtClean="0"/>
              <a:t>information</a:t>
            </a:r>
            <a:r>
              <a:rPr lang="nl-BE" sz="2800" i="1" dirty="0" smtClean="0"/>
              <a:t> is </a:t>
            </a:r>
            <a:r>
              <a:rPr lang="nl-BE" sz="2800" i="1" dirty="0" err="1" smtClean="0"/>
              <a:t>given</a:t>
            </a:r>
            <a:r>
              <a:rPr lang="nl-BE" sz="2800" i="1" dirty="0" smtClean="0"/>
              <a:t> </a:t>
            </a:r>
            <a:r>
              <a:rPr lang="nl-BE" sz="2800" i="1" dirty="0" err="1" smtClean="0"/>
              <a:t>well-defined</a:t>
            </a:r>
            <a:r>
              <a:rPr lang="nl-BE" sz="2800" i="1" dirty="0" smtClean="0"/>
              <a:t> </a:t>
            </a:r>
            <a:r>
              <a:rPr lang="nl-BE" sz="2800" i="1" dirty="0" err="1" smtClean="0"/>
              <a:t>meaning</a:t>
            </a:r>
            <a:r>
              <a:rPr lang="nl-BE" sz="2800" i="1" dirty="0" smtClean="0"/>
              <a:t>, </a:t>
            </a:r>
            <a:r>
              <a:rPr lang="nl-BE" sz="2800" i="1" dirty="0" err="1" smtClean="0"/>
              <a:t>better</a:t>
            </a:r>
            <a:r>
              <a:rPr lang="nl-BE" sz="2800" i="1" dirty="0" smtClean="0"/>
              <a:t> </a:t>
            </a:r>
            <a:r>
              <a:rPr lang="nl-BE" sz="2800" i="1" dirty="0" err="1" smtClean="0"/>
              <a:t>enabling</a:t>
            </a:r>
            <a:r>
              <a:rPr lang="nl-BE" sz="2800" i="1" dirty="0" smtClean="0"/>
              <a:t> computers and </a:t>
            </a:r>
            <a:r>
              <a:rPr lang="nl-BE" sz="2800" i="1" dirty="0" err="1" smtClean="0"/>
              <a:t>people</a:t>
            </a:r>
            <a:r>
              <a:rPr lang="nl-BE" sz="2800" i="1" dirty="0" smtClean="0"/>
              <a:t> to </a:t>
            </a:r>
            <a:r>
              <a:rPr lang="nl-BE" sz="2800" i="1" dirty="0" err="1" smtClean="0"/>
              <a:t>work</a:t>
            </a:r>
            <a:r>
              <a:rPr lang="nl-BE" sz="2800" i="1" dirty="0" smtClean="0"/>
              <a:t> in </a:t>
            </a:r>
            <a:r>
              <a:rPr lang="nl-BE" sz="2800" i="1" dirty="0" err="1" smtClean="0"/>
              <a:t>cooperation</a:t>
            </a:r>
            <a:endParaRPr lang="nl-BE" sz="2800" i="1" dirty="0" smtClean="0"/>
          </a:p>
          <a:p>
            <a:pPr eaLnBrk="1" hangingPunct="1"/>
            <a:r>
              <a:rPr lang="nl-BE" sz="2800" i="1" dirty="0" smtClean="0"/>
              <a:t>The </a:t>
            </a:r>
            <a:r>
              <a:rPr lang="nl-BE" sz="2800" i="1" dirty="0" err="1" smtClean="0"/>
              <a:t>Semantic</a:t>
            </a:r>
            <a:r>
              <a:rPr lang="nl-BE" sz="2800" i="1" dirty="0" smtClean="0"/>
              <a:t> Web </a:t>
            </a:r>
            <a:r>
              <a:rPr lang="nl-BE" sz="2800" i="1" dirty="0" err="1" smtClean="0"/>
              <a:t>will</a:t>
            </a:r>
            <a:r>
              <a:rPr lang="nl-BE" sz="2800" i="1" dirty="0" smtClean="0"/>
              <a:t> </a:t>
            </a:r>
            <a:r>
              <a:rPr lang="nl-BE" sz="2800" i="1" dirty="0" err="1" smtClean="0"/>
              <a:t>bring</a:t>
            </a:r>
            <a:r>
              <a:rPr lang="nl-BE" sz="2800" i="1" dirty="0" smtClean="0"/>
              <a:t> </a:t>
            </a:r>
            <a:r>
              <a:rPr lang="nl-BE" sz="2800" i="1" dirty="0" err="1" smtClean="0"/>
              <a:t>structure</a:t>
            </a:r>
            <a:r>
              <a:rPr lang="nl-BE" sz="2800" i="1" dirty="0" smtClean="0"/>
              <a:t> to the </a:t>
            </a:r>
            <a:r>
              <a:rPr lang="nl-BE" sz="2800" i="1" dirty="0" err="1" smtClean="0"/>
              <a:t>meaningful</a:t>
            </a:r>
            <a:r>
              <a:rPr lang="nl-BE" sz="2800" i="1" dirty="0" smtClean="0"/>
              <a:t> content of Web pages, </a:t>
            </a:r>
            <a:r>
              <a:rPr lang="nl-BE" sz="2800" i="1" dirty="0" err="1" smtClean="0"/>
              <a:t>creating</a:t>
            </a:r>
            <a:r>
              <a:rPr lang="nl-BE" sz="2800" i="1" dirty="0" smtClean="0"/>
              <a:t> </a:t>
            </a:r>
            <a:r>
              <a:rPr lang="nl-BE" sz="2800" i="1" dirty="0" err="1" smtClean="0"/>
              <a:t>an</a:t>
            </a:r>
            <a:r>
              <a:rPr lang="nl-BE" sz="2800" i="1" dirty="0" smtClean="0"/>
              <a:t> environment </a:t>
            </a:r>
            <a:r>
              <a:rPr lang="nl-BE" sz="2800" i="1" dirty="0" err="1" smtClean="0"/>
              <a:t>where</a:t>
            </a:r>
            <a:r>
              <a:rPr lang="nl-BE" sz="2800" i="1" dirty="0" smtClean="0"/>
              <a:t> software </a:t>
            </a:r>
            <a:r>
              <a:rPr lang="nl-BE" sz="2800" i="1" dirty="0" err="1" smtClean="0"/>
              <a:t>agents</a:t>
            </a:r>
            <a:r>
              <a:rPr lang="nl-BE" sz="2800" i="1" dirty="0" smtClean="0"/>
              <a:t> </a:t>
            </a:r>
            <a:r>
              <a:rPr lang="nl-BE" sz="2800" i="1" dirty="0" err="1" smtClean="0"/>
              <a:t>roaming</a:t>
            </a:r>
            <a:r>
              <a:rPr lang="nl-BE" sz="2800" i="1" dirty="0" smtClean="0"/>
              <a:t> </a:t>
            </a:r>
            <a:r>
              <a:rPr lang="nl-BE" sz="2800" i="1" dirty="0" err="1" smtClean="0"/>
              <a:t>from</a:t>
            </a:r>
            <a:r>
              <a:rPr lang="nl-BE" sz="2800" i="1" dirty="0" smtClean="0"/>
              <a:t> page to page </a:t>
            </a:r>
            <a:r>
              <a:rPr lang="nl-BE" sz="2800" i="1" dirty="0" err="1" smtClean="0"/>
              <a:t>can</a:t>
            </a:r>
            <a:r>
              <a:rPr lang="nl-BE" sz="2800" i="1" dirty="0" smtClean="0"/>
              <a:t> </a:t>
            </a:r>
            <a:r>
              <a:rPr lang="nl-BE" sz="2800" i="1" dirty="0" err="1" smtClean="0"/>
              <a:t>readily</a:t>
            </a:r>
            <a:r>
              <a:rPr lang="nl-BE" sz="2800" i="1" dirty="0" smtClean="0"/>
              <a:t> </a:t>
            </a:r>
            <a:r>
              <a:rPr lang="nl-BE" sz="2800" i="1" dirty="0" err="1" smtClean="0"/>
              <a:t>carry</a:t>
            </a:r>
            <a:r>
              <a:rPr lang="nl-BE" sz="2800" i="1" dirty="0" smtClean="0"/>
              <a:t> out sophisticated </a:t>
            </a:r>
            <a:r>
              <a:rPr lang="nl-BE" sz="2800" i="1" dirty="0" err="1" smtClean="0"/>
              <a:t>tasks</a:t>
            </a:r>
            <a:r>
              <a:rPr lang="nl-BE" sz="2800" i="1" dirty="0" smtClean="0"/>
              <a:t> </a:t>
            </a:r>
            <a:r>
              <a:rPr lang="nl-BE" sz="2800" i="1" dirty="0" err="1" smtClean="0"/>
              <a:t>for</a:t>
            </a:r>
            <a:r>
              <a:rPr lang="nl-BE" sz="2800" i="1" dirty="0" smtClean="0"/>
              <a:t> </a:t>
            </a:r>
            <a:r>
              <a:rPr lang="nl-BE" sz="2800" i="1" dirty="0" err="1" smtClean="0"/>
              <a:t>users</a:t>
            </a:r>
            <a:endParaRPr lang="nl-BE" sz="2800" i="1" dirty="0" smtClean="0"/>
          </a:p>
          <a:p>
            <a:pPr>
              <a:buNone/>
            </a:pPr>
            <a:r>
              <a:rPr lang="en-GB" sz="1800" dirty="0" smtClean="0">
                <a:latin typeface="Arial" pitchFamily="34" charset="0"/>
                <a:cs typeface="Arial" pitchFamily="34" charset="0"/>
              </a:rPr>
              <a:t>Tim </a:t>
            </a:r>
            <a:r>
              <a:rPr lang="en-GB" sz="1800" dirty="0" err="1" smtClean="0">
                <a:latin typeface="Arial" pitchFamily="34" charset="0"/>
                <a:cs typeface="Arial" pitchFamily="34" charset="0"/>
              </a:rPr>
              <a:t>Berners</a:t>
            </a:r>
            <a:r>
              <a:rPr lang="en-GB" sz="1800" dirty="0" smtClean="0">
                <a:latin typeface="Arial" pitchFamily="34" charset="0"/>
                <a:cs typeface="Arial" pitchFamily="34" charset="0"/>
              </a:rPr>
              <a:t>-Le</a:t>
            </a:r>
            <a:r>
              <a:rPr lang="nl-BE" sz="1800" dirty="0" smtClean="0">
                <a:latin typeface="Arial" pitchFamily="34" charset="0"/>
                <a:cs typeface="Arial" pitchFamily="34" charset="0"/>
              </a:rPr>
              <a:t>e</a:t>
            </a:r>
            <a:r>
              <a:rPr lang="en-GB" sz="1800" dirty="0" smtClean="0">
                <a:latin typeface="Arial" pitchFamily="34" charset="0"/>
                <a:cs typeface="Arial" pitchFamily="34" charset="0"/>
              </a:rPr>
              <a:t>, James </a:t>
            </a:r>
            <a:r>
              <a:rPr lang="en-GB" sz="1800" dirty="0" err="1" smtClean="0">
                <a:latin typeface="Arial" pitchFamily="34" charset="0"/>
                <a:cs typeface="Arial" pitchFamily="34" charset="0"/>
              </a:rPr>
              <a:t>Hendler</a:t>
            </a:r>
            <a:r>
              <a:rPr lang="en-GB" sz="1800" dirty="0" smtClean="0">
                <a:latin typeface="Arial" pitchFamily="34" charset="0"/>
                <a:cs typeface="Arial" pitchFamily="34" charset="0"/>
              </a:rPr>
              <a:t>, and </a:t>
            </a:r>
            <a:r>
              <a:rPr lang="en-GB" sz="1800" dirty="0" err="1" smtClean="0">
                <a:latin typeface="Arial" pitchFamily="34" charset="0"/>
                <a:cs typeface="Arial" pitchFamily="34" charset="0"/>
              </a:rPr>
              <a:t>Ora</a:t>
            </a:r>
            <a:r>
              <a:rPr lang="en-GB" sz="1800" dirty="0" smtClean="0">
                <a:latin typeface="Arial" pitchFamily="34" charset="0"/>
                <a:cs typeface="Arial" pitchFamily="34" charset="0"/>
              </a:rPr>
              <a:t> </a:t>
            </a:r>
            <a:r>
              <a:rPr lang="en-GB" sz="1800" dirty="0" err="1" smtClean="0">
                <a:latin typeface="Arial" pitchFamily="34" charset="0"/>
                <a:cs typeface="Arial" pitchFamily="34" charset="0"/>
              </a:rPr>
              <a:t>Lassila</a:t>
            </a:r>
            <a:r>
              <a:rPr lang="en-GB" sz="1800" dirty="0" smtClean="0">
                <a:latin typeface="Arial" pitchFamily="34" charset="0"/>
                <a:cs typeface="Arial" pitchFamily="34" charset="0"/>
              </a:rPr>
              <a:t>. Scientific American (May 2001)</a:t>
            </a:r>
            <a:endParaRPr lang="nl-BE" sz="1800" dirty="0" smtClean="0">
              <a:latin typeface="Arial" pitchFamily="34" charset="0"/>
              <a:cs typeface="Arial" pitchFamily="34" charset="0"/>
            </a:endParaRPr>
          </a:p>
          <a:p>
            <a:pPr eaLnBrk="1" hangingPunct="1"/>
            <a:endParaRPr lang="nl-BE" sz="2800" i="1" dirty="0" smtClean="0"/>
          </a:p>
          <a:p>
            <a:pPr eaLnBrk="1" hangingPunct="1"/>
            <a:endParaRPr lang="nl-BE" sz="2800" noProof="1" smtClean="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11</a:t>
            </a:fld>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Towards</a:t>
            </a:r>
            <a:r>
              <a:rPr lang="fr-BE" dirty="0" smtClean="0"/>
              <a:t> intelligent agents</a:t>
            </a:r>
            <a:endParaRPr lang="nl-NL" dirty="0"/>
          </a:p>
        </p:txBody>
      </p:sp>
      <p:sp>
        <p:nvSpPr>
          <p:cNvPr id="3" name="Tijdelijke aanduiding voor inhoud 2"/>
          <p:cNvSpPr>
            <a:spLocks noGrp="1"/>
          </p:cNvSpPr>
          <p:nvPr>
            <p:ph idx="1"/>
          </p:nvPr>
        </p:nvSpPr>
        <p:spPr/>
        <p:txBody>
          <a:bodyPr>
            <a:normAutofit fontScale="92500" lnSpcReduction="20000"/>
          </a:bodyPr>
          <a:lstStyle/>
          <a:p>
            <a:pPr>
              <a:buNone/>
            </a:pPr>
            <a:r>
              <a:rPr lang="en-US" dirty="0" smtClean="0"/>
              <a:t>	I have a dream for the Web [in which computers] become capable of analyzing all the data on the Web – the content, links, and transactions between people and computers. A ‘Semantic Web’, which should make this possible, has yet to emerge, but when it does, the day-to-day mechanisms of trade, bureaucracy and our daily lives will be handled by </a:t>
            </a:r>
            <a:r>
              <a:rPr lang="en-US" dirty="0" smtClean="0">
                <a:solidFill>
                  <a:srgbClr val="FF0000"/>
                </a:solidFill>
              </a:rPr>
              <a:t>machines talking to machines</a:t>
            </a:r>
            <a:r>
              <a:rPr lang="en-US" dirty="0" smtClean="0"/>
              <a:t>. The ‘intelligent agents’ people have touted for ages will finally materialize.</a:t>
            </a:r>
          </a:p>
          <a:p>
            <a:pPr>
              <a:buNone/>
            </a:pPr>
            <a:r>
              <a:rPr lang="en-US" dirty="0" smtClean="0"/>
              <a:t>	– </a:t>
            </a:r>
            <a:r>
              <a:rPr lang="en-US" i="1" dirty="0" smtClean="0"/>
              <a:t>Tim Berners-Lee, 1999</a:t>
            </a:r>
            <a:endParaRPr lang="en-US" dirty="0" smtClean="0"/>
          </a:p>
          <a:p>
            <a:pPr>
              <a:buNone/>
            </a:pP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12</a:t>
            </a:fld>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Web 3.0</a:t>
            </a:r>
            <a:endParaRPr lang="nl-NL" dirty="0"/>
          </a:p>
        </p:txBody>
      </p:sp>
      <p:pic>
        <p:nvPicPr>
          <p:cNvPr id="4" name="Tijdelijke aanduiding voor inhoud 3" descr="Web_3_0_cartoon.jpg"/>
          <p:cNvPicPr>
            <a:picLocks noGrp="1" noChangeAspect="1"/>
          </p:cNvPicPr>
          <p:nvPr>
            <p:ph idx="1"/>
          </p:nvPr>
        </p:nvPicPr>
        <p:blipFill>
          <a:blip r:embed="rId3" cstate="print"/>
          <a:stretch>
            <a:fillRect/>
          </a:stretch>
        </p:blipFill>
        <p:spPr>
          <a:xfrm>
            <a:off x="827584" y="1272526"/>
            <a:ext cx="7560840" cy="5324090"/>
          </a:xfrm>
        </p:spPr>
      </p:pic>
      <p:sp>
        <p:nvSpPr>
          <p:cNvPr id="5" name="Tijdelijke aanduiding voor dianummer 4"/>
          <p:cNvSpPr>
            <a:spLocks noGrp="1"/>
          </p:cNvSpPr>
          <p:nvPr>
            <p:ph type="sldNum" sz="quarter" idx="12"/>
          </p:nvPr>
        </p:nvSpPr>
        <p:spPr/>
        <p:txBody>
          <a:bodyPr/>
          <a:lstStyle/>
          <a:p>
            <a:fld id="{106E821A-5C16-44B5-A0EB-23303923B7B5}" type="slidenum">
              <a:rPr lang="nl-NL" smtClean="0"/>
              <a:pPr/>
              <a:t>13</a:t>
            </a:fld>
            <a:endParaRPr lang="nl-N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a:p>
        </p:txBody>
      </p:sp>
      <p:pic>
        <p:nvPicPr>
          <p:cNvPr id="1026" name="Picture 2" descr="http://2.bp.blogspot.com/_p0M9IDN4_TM/TEG5NkaAwJI/AAAAAAAABbA/GWiN4KjomK4/s1600/Web+x.0.jpg"/>
          <p:cNvPicPr>
            <a:picLocks noChangeAspect="1" noChangeArrowheads="1"/>
          </p:cNvPicPr>
          <p:nvPr/>
        </p:nvPicPr>
        <p:blipFill>
          <a:blip r:embed="rId3" cstate="print"/>
          <a:srcRect/>
          <a:stretch>
            <a:fillRect/>
          </a:stretch>
        </p:blipFill>
        <p:spPr bwMode="auto">
          <a:xfrm>
            <a:off x="971600" y="1844824"/>
            <a:ext cx="6096000" cy="4572000"/>
          </a:xfrm>
          <a:prstGeom prst="rect">
            <a:avLst/>
          </a:prstGeom>
          <a:noFill/>
        </p:spPr>
      </p:pic>
      <p:sp>
        <p:nvSpPr>
          <p:cNvPr id="5" name="Tijdelijke aanduiding voor dianummer 4"/>
          <p:cNvSpPr>
            <a:spLocks noGrp="1"/>
          </p:cNvSpPr>
          <p:nvPr>
            <p:ph type="sldNum" sz="quarter" idx="12"/>
          </p:nvPr>
        </p:nvSpPr>
        <p:spPr/>
        <p:txBody>
          <a:bodyPr/>
          <a:lstStyle/>
          <a:p>
            <a:fld id="{106E821A-5C16-44B5-A0EB-23303923B7B5}" type="slidenum">
              <a:rPr lang="nl-NL" smtClean="0"/>
              <a:pPr/>
              <a:t>14</a:t>
            </a:fld>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Word </a:t>
            </a:r>
            <a:r>
              <a:rPr lang="fr-BE" dirty="0" err="1" smtClean="0"/>
              <a:t>clouds</a:t>
            </a:r>
            <a:endParaRPr lang="nl-NL" dirty="0"/>
          </a:p>
        </p:txBody>
      </p:sp>
      <p:sp>
        <p:nvSpPr>
          <p:cNvPr id="3" name="Tijdelijke aanduiding voor inhoud 2"/>
          <p:cNvSpPr>
            <a:spLocks noGrp="1"/>
          </p:cNvSpPr>
          <p:nvPr>
            <p:ph idx="1"/>
          </p:nvPr>
        </p:nvSpPr>
        <p:spPr/>
        <p:txBody>
          <a:bodyPr/>
          <a:lstStyle/>
          <a:p>
            <a:r>
              <a:rPr lang="nl-NL" dirty="0" smtClean="0"/>
              <a:t>http://tagcrowd.com/</a:t>
            </a:r>
          </a:p>
          <a:p>
            <a:pPr>
              <a:buNone/>
            </a:pPr>
            <a:endParaRPr lang="fr-BE" dirty="0" smtClean="0"/>
          </a:p>
          <a:p>
            <a:pPr>
              <a:buNone/>
            </a:pP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15</a:t>
            </a:fld>
            <a:endParaRPr lang="nl-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3000" b="-33000"/>
          </a:stretch>
        </a:blip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0" y="253218"/>
            <a:ext cx="8892480" cy="1143000"/>
          </a:xfrm>
        </p:spPr>
        <p:txBody>
          <a:bodyPr>
            <a:normAutofit fontScale="90000"/>
          </a:bodyPr>
          <a:lstStyle/>
          <a:p>
            <a:r>
              <a:rPr lang="fr-BE" dirty="0" err="1" smtClean="0"/>
              <a:t>Wordcloud</a:t>
            </a:r>
            <a:r>
              <a:rPr lang="fr-BE" dirty="0" smtClean="0"/>
              <a:t> for  4th WU symposium</a:t>
            </a:r>
            <a:endParaRPr lang="nl-NL" dirty="0"/>
          </a:p>
        </p:txBody>
      </p:sp>
      <p:pic>
        <p:nvPicPr>
          <p:cNvPr id="1026" name="Picture 2"/>
          <p:cNvPicPr>
            <a:picLocks noChangeAspect="1" noChangeArrowheads="1"/>
          </p:cNvPicPr>
          <p:nvPr/>
        </p:nvPicPr>
        <p:blipFill>
          <a:blip r:embed="rId4" cstate="print"/>
          <a:srcRect/>
          <a:stretch>
            <a:fillRect/>
          </a:stretch>
        </p:blipFill>
        <p:spPr bwMode="auto">
          <a:xfrm>
            <a:off x="251520" y="1556792"/>
            <a:ext cx="8352928" cy="7620000"/>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fld id="{106E821A-5C16-44B5-A0EB-23303923B7B5}" type="slidenum">
              <a:rPr lang="nl-NL" smtClean="0"/>
              <a:pPr/>
              <a:t>16</a:t>
            </a:fld>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2000" b="-32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Wordcloud</a:t>
            </a:r>
            <a:r>
              <a:rPr lang="fr-BE" dirty="0" smtClean="0"/>
              <a:t> </a:t>
            </a:r>
            <a:r>
              <a:rPr lang="fr-BE" dirty="0" err="1" smtClean="0"/>
              <a:t>my</a:t>
            </a:r>
            <a:r>
              <a:rPr lang="fr-BE" dirty="0" smtClean="0"/>
              <a:t> abstract</a:t>
            </a:r>
            <a:endParaRPr lang="nl-NL" dirty="0"/>
          </a:p>
        </p:txBody>
      </p:sp>
      <p:pic>
        <p:nvPicPr>
          <p:cNvPr id="2050" name="Picture 2"/>
          <p:cNvPicPr>
            <a:picLocks noChangeAspect="1" noChangeArrowheads="1"/>
          </p:cNvPicPr>
          <p:nvPr/>
        </p:nvPicPr>
        <p:blipFill>
          <a:blip r:embed="rId4" cstate="print"/>
          <a:srcRect/>
          <a:stretch>
            <a:fillRect/>
          </a:stretch>
        </p:blipFill>
        <p:spPr bwMode="auto">
          <a:xfrm>
            <a:off x="539552" y="1412776"/>
            <a:ext cx="7992888" cy="7620000"/>
          </a:xfrm>
          <a:prstGeom prst="rect">
            <a:avLst/>
          </a:prstGeom>
          <a:noFill/>
          <a:ln w="9525">
            <a:noFill/>
            <a:miter lim="800000"/>
            <a:headEnd/>
            <a:tailEnd/>
          </a:ln>
        </p:spPr>
      </p:pic>
      <p:sp>
        <p:nvSpPr>
          <p:cNvPr id="4" name="Tijdelijke aanduiding voor dianummer 3"/>
          <p:cNvSpPr>
            <a:spLocks noGrp="1"/>
          </p:cNvSpPr>
          <p:nvPr>
            <p:ph type="sldNum" sz="quarter" idx="12"/>
          </p:nvPr>
        </p:nvSpPr>
        <p:spPr/>
        <p:txBody>
          <a:bodyPr/>
          <a:lstStyle/>
          <a:p>
            <a:fld id="{106E821A-5C16-44B5-A0EB-23303923B7B5}" type="slidenum">
              <a:rPr lang="nl-NL" smtClean="0"/>
              <a:pPr/>
              <a:t>17</a:t>
            </a:fld>
            <a:endParaRPr 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1000" b="-31000"/>
          </a:stretch>
        </a:blip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BE" dirty="0" smtClean="0"/>
              <a:t>Web 2.0</a:t>
            </a:r>
            <a:endParaRPr lang="nl-NL" dirty="0"/>
          </a:p>
        </p:txBody>
      </p:sp>
      <p:pic>
        <p:nvPicPr>
          <p:cNvPr id="5" name="Tijdelijke aanduiding voor inhoud 4" descr="web2_0_related.jpg"/>
          <p:cNvPicPr>
            <a:picLocks noGrp="1" noChangeAspect="1"/>
          </p:cNvPicPr>
          <p:nvPr>
            <p:ph idx="1"/>
          </p:nvPr>
        </p:nvPicPr>
        <p:blipFill>
          <a:blip r:embed="rId4" cstate="print"/>
          <a:stretch>
            <a:fillRect/>
          </a:stretch>
        </p:blipFill>
        <p:spPr>
          <a:xfrm>
            <a:off x="920750" y="1661319"/>
            <a:ext cx="7302500" cy="4495800"/>
          </a:xfrm>
        </p:spPr>
      </p:pic>
      <p:sp>
        <p:nvSpPr>
          <p:cNvPr id="4" name="Tijdelijke aanduiding voor dianummer 3"/>
          <p:cNvSpPr>
            <a:spLocks noGrp="1"/>
          </p:cNvSpPr>
          <p:nvPr>
            <p:ph type="sldNum" sz="quarter" idx="12"/>
          </p:nvPr>
        </p:nvSpPr>
        <p:spPr/>
        <p:txBody>
          <a:bodyPr/>
          <a:lstStyle/>
          <a:p>
            <a:fld id="{106E821A-5C16-44B5-A0EB-23303923B7B5}" type="slidenum">
              <a:rPr lang="nl-NL" smtClean="0"/>
              <a:pPr/>
              <a:t>18</a:t>
            </a:fld>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619672" y="3501008"/>
            <a:ext cx="6096000" cy="685800"/>
          </a:xfrm>
          <a:noFill/>
          <a:ln>
            <a:noFill/>
          </a:ln>
        </p:spPr>
        <p:txBody>
          <a:bodyPr wrap="none">
            <a:normAutofit fontScale="90000"/>
          </a:bodyPr>
          <a:lstStyle/>
          <a:p>
            <a:pPr algn="ctr"/>
            <a:r>
              <a:rPr lang="en-GB" dirty="0" smtClean="0">
                <a:latin typeface="AdvP101C26" charset="0"/>
              </a:rPr>
              <a:t>D</a:t>
            </a:r>
            <a:r>
              <a:rPr lang="en-GB" dirty="0" smtClean="0">
                <a:latin typeface="AdvP101C26" charset="0"/>
              </a:rPr>
              <a:t>ynamics of cognition </a:t>
            </a:r>
            <a:br>
              <a:rPr lang="en-GB" dirty="0" smtClean="0">
                <a:latin typeface="AdvP101C26" charset="0"/>
              </a:rPr>
            </a:br>
            <a:r>
              <a:rPr lang="en-GB" dirty="0" smtClean="0">
                <a:latin typeface="AdvP101C26" charset="0"/>
              </a:rPr>
              <a:t>and terminological variation </a:t>
            </a:r>
            <a:br>
              <a:rPr lang="en-GB" dirty="0" smtClean="0">
                <a:latin typeface="AdvP101C26" charset="0"/>
              </a:rPr>
            </a:br>
            <a:r>
              <a:rPr lang="en-GB" dirty="0" smtClean="0">
                <a:latin typeface="AdvP101C26" charset="0"/>
              </a:rPr>
              <a:t>in special language dictionaries</a:t>
            </a:r>
            <a:endParaRPr lang="en-GB" dirty="0" smtClean="0"/>
          </a:p>
        </p:txBody>
      </p:sp>
      <p:sp>
        <p:nvSpPr>
          <p:cNvPr id="3" name="Tijdelijke aanduiding voor dianummer 2"/>
          <p:cNvSpPr>
            <a:spLocks noGrp="1"/>
          </p:cNvSpPr>
          <p:nvPr>
            <p:ph type="sldNum" sz="quarter" idx="12"/>
          </p:nvPr>
        </p:nvSpPr>
        <p:spPr/>
        <p:txBody>
          <a:bodyPr/>
          <a:lstStyle/>
          <a:p>
            <a:fld id="{106E821A-5C16-44B5-A0EB-23303923B7B5}" type="slidenum">
              <a:rPr lang="nl-NL" smtClean="0"/>
              <a:pPr/>
              <a:t>19</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1000" fill="hold"/>
                                        <p:tgtEl>
                                          <p:spTgt spid="145410"/>
                                        </p:tgtEl>
                                        <p:attrNameLst>
                                          <p:attrName>ppt_w</p:attrName>
                                        </p:attrNameLst>
                                      </p:cBhvr>
                                      <p:tavLst>
                                        <p:tav tm="0">
                                          <p:val>
                                            <p:fltVal val="0"/>
                                          </p:val>
                                        </p:tav>
                                        <p:tav tm="100000">
                                          <p:val>
                                            <p:strVal val="#ppt_w"/>
                                          </p:val>
                                        </p:tav>
                                      </p:tavLst>
                                    </p:anim>
                                    <p:anim calcmode="lin" valueType="num">
                                      <p:cBhvr>
                                        <p:cTn id="8" dur="1000" fill="hold"/>
                                        <p:tgtEl>
                                          <p:spTgt spid="145410"/>
                                        </p:tgtEl>
                                        <p:attrNameLst>
                                          <p:attrName>ppt_h</p:attrName>
                                        </p:attrNameLst>
                                      </p:cBhvr>
                                      <p:tavLst>
                                        <p:tav tm="0">
                                          <p:val>
                                            <p:fltVal val="0"/>
                                          </p:val>
                                        </p:tav>
                                        <p:tav tm="100000">
                                          <p:val>
                                            <p:strVal val="#ppt_h"/>
                                          </p:val>
                                        </p:tav>
                                      </p:tavLst>
                                    </p:anim>
                                    <p:anim calcmode="lin" valueType="num">
                                      <p:cBhvr>
                                        <p:cTn id="9" dur="1000" fill="hold"/>
                                        <p:tgtEl>
                                          <p:spTgt spid="145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547664" y="2996952"/>
            <a:ext cx="6096000" cy="685800"/>
          </a:xfrm>
          <a:noFill/>
          <a:ln>
            <a:noFill/>
          </a:ln>
        </p:spPr>
        <p:txBody>
          <a:bodyPr wrap="none">
            <a:normAutofit fontScale="90000"/>
          </a:bodyPr>
          <a:lstStyle/>
          <a:p>
            <a:pPr algn="ctr"/>
            <a:r>
              <a:rPr lang="en-GB" dirty="0" smtClean="0">
                <a:latin typeface="AdvP101C26" charset="0"/>
              </a:rPr>
              <a:t>The </a:t>
            </a:r>
            <a:r>
              <a:rPr lang="en-GB" dirty="0" smtClean="0">
                <a:latin typeface="AdvP101C26" charset="0"/>
              </a:rPr>
              <a:t>Dictionary </a:t>
            </a:r>
            <a:r>
              <a:rPr lang="en-GB" dirty="0" smtClean="0">
                <a:latin typeface="AdvP101C26" charset="0"/>
              </a:rPr>
              <a:t>of the </a:t>
            </a:r>
            <a:br>
              <a:rPr lang="en-GB" dirty="0" smtClean="0">
                <a:latin typeface="AdvP101C26" charset="0"/>
              </a:rPr>
            </a:br>
            <a:r>
              <a:rPr lang="en-GB" dirty="0" smtClean="0">
                <a:latin typeface="AdvP101C26" charset="0"/>
              </a:rPr>
              <a:t>Third Millennium?</a:t>
            </a:r>
            <a:r>
              <a:rPr lang="nl-BE" dirty="0" smtClean="0">
                <a:latin typeface="AdvP101C26" charset="0"/>
              </a:rPr>
              <a:t> </a:t>
            </a:r>
            <a:endParaRPr lang="en-GB" dirty="0" smtClean="0"/>
          </a:p>
        </p:txBody>
      </p:sp>
      <p:sp>
        <p:nvSpPr>
          <p:cNvPr id="3" name="Tijdelijke aanduiding voor dianummer 2"/>
          <p:cNvSpPr>
            <a:spLocks noGrp="1"/>
          </p:cNvSpPr>
          <p:nvPr>
            <p:ph type="sldNum" sz="quarter" idx="12"/>
          </p:nvPr>
        </p:nvSpPr>
        <p:spPr/>
        <p:txBody>
          <a:bodyPr/>
          <a:lstStyle/>
          <a:p>
            <a:fld id="{106E821A-5C16-44B5-A0EB-23303923B7B5}" type="slidenum">
              <a:rPr lang="nl-NL" smtClean="0"/>
              <a:pPr/>
              <a:t>2</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1000" fill="hold"/>
                                        <p:tgtEl>
                                          <p:spTgt spid="145410"/>
                                        </p:tgtEl>
                                        <p:attrNameLst>
                                          <p:attrName>ppt_w</p:attrName>
                                        </p:attrNameLst>
                                      </p:cBhvr>
                                      <p:tavLst>
                                        <p:tav tm="0">
                                          <p:val>
                                            <p:fltVal val="0"/>
                                          </p:val>
                                        </p:tav>
                                        <p:tav tm="100000">
                                          <p:val>
                                            <p:strVal val="#ppt_w"/>
                                          </p:val>
                                        </p:tav>
                                      </p:tavLst>
                                    </p:anim>
                                    <p:anim calcmode="lin" valueType="num">
                                      <p:cBhvr>
                                        <p:cTn id="8" dur="1000" fill="hold"/>
                                        <p:tgtEl>
                                          <p:spTgt spid="145410"/>
                                        </p:tgtEl>
                                        <p:attrNameLst>
                                          <p:attrName>ppt_h</p:attrName>
                                        </p:attrNameLst>
                                      </p:cBhvr>
                                      <p:tavLst>
                                        <p:tav tm="0">
                                          <p:val>
                                            <p:fltVal val="0"/>
                                          </p:val>
                                        </p:tav>
                                        <p:tav tm="100000">
                                          <p:val>
                                            <p:strVal val="#ppt_h"/>
                                          </p:val>
                                        </p:tav>
                                      </p:tavLst>
                                    </p:anim>
                                    <p:anim calcmode="lin" valueType="num">
                                      <p:cBhvr>
                                        <p:cTn id="9" dur="1000" fill="hold"/>
                                        <p:tgtEl>
                                          <p:spTgt spid="145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lnSpcReduction="10000"/>
          </a:bodyPr>
          <a:lstStyle/>
          <a:p>
            <a:pPr>
              <a:buNone/>
            </a:pPr>
            <a:r>
              <a:rPr lang="en-US" dirty="0" smtClean="0"/>
              <a:t>	In </a:t>
            </a:r>
            <a:r>
              <a:rPr lang="en-US" dirty="0"/>
              <a:t>this talk we will concentrate on  how  </a:t>
            </a:r>
            <a:r>
              <a:rPr lang="en-US" dirty="0" smtClean="0"/>
              <a:t>new insights </a:t>
            </a:r>
            <a:r>
              <a:rPr lang="en-US" dirty="0"/>
              <a:t>concerning the </a:t>
            </a:r>
            <a:r>
              <a:rPr lang="en-US" dirty="0">
                <a:solidFill>
                  <a:srgbClr val="FF0000"/>
                </a:solidFill>
              </a:rPr>
              <a:t>dynamics of cognition</a:t>
            </a:r>
            <a:r>
              <a:rPr lang="en-US" dirty="0"/>
              <a:t> and </a:t>
            </a:r>
            <a:r>
              <a:rPr lang="en-US" dirty="0">
                <a:solidFill>
                  <a:srgbClr val="FF0000"/>
                </a:solidFill>
              </a:rPr>
              <a:t>terminological variation </a:t>
            </a:r>
            <a:r>
              <a:rPr lang="en-US" dirty="0"/>
              <a:t>are likely to influence the contents </a:t>
            </a:r>
            <a:r>
              <a:rPr lang="en-US" dirty="0" smtClean="0"/>
              <a:t>and form of  </a:t>
            </a:r>
            <a:r>
              <a:rPr lang="en-US" dirty="0"/>
              <a:t>terminological </a:t>
            </a:r>
            <a:r>
              <a:rPr lang="en-US" dirty="0" smtClean="0"/>
              <a:t>dictionaries.</a:t>
            </a:r>
          </a:p>
          <a:p>
            <a:pPr>
              <a:buNone/>
            </a:pPr>
            <a:r>
              <a:rPr lang="en-US" dirty="0" smtClean="0"/>
              <a:t> </a:t>
            </a:r>
          </a:p>
          <a:p>
            <a:r>
              <a:rPr lang="en-US" sz="2000" i="1" dirty="0" smtClean="0"/>
              <a:t>Terminology</a:t>
            </a:r>
            <a:r>
              <a:rPr lang="en-US" sz="2000" dirty="0" smtClean="0"/>
              <a:t> 17(1) 2011 </a:t>
            </a:r>
            <a:r>
              <a:rPr lang="en-US" sz="2000" i="1" dirty="0" smtClean="0"/>
              <a:t>The dynamics of terms in specialized communication. An interdisciplinary perspective. </a:t>
            </a:r>
          </a:p>
          <a:p>
            <a:pPr>
              <a:buNone/>
            </a:pPr>
            <a:r>
              <a:rPr lang="en-US" sz="1400" i="1" dirty="0" smtClean="0"/>
              <a:t>	</a:t>
            </a:r>
            <a:r>
              <a:rPr lang="en-US" sz="1400" dirty="0" smtClean="0"/>
              <a:t>(eds.  R. Temmerman &amp; M. Van Campenhoudt)</a:t>
            </a:r>
          </a:p>
          <a:p>
            <a:pPr>
              <a:buNone/>
            </a:pPr>
            <a:r>
              <a:rPr lang="en-US" sz="1400" i="1" dirty="0" smtClean="0"/>
              <a:t>	</a:t>
            </a:r>
            <a:endParaRPr lang="nl-NL" sz="2000" dirty="0" smtClean="0"/>
          </a:p>
          <a:p>
            <a:r>
              <a:rPr lang="nl-NL" sz="2000" i="1" dirty="0" err="1" smtClean="0"/>
              <a:t>Meta</a:t>
            </a:r>
            <a:r>
              <a:rPr lang="nl-NL" sz="2000" i="1" dirty="0" smtClean="0"/>
              <a:t> (2011) Corpora, </a:t>
            </a:r>
            <a:r>
              <a:rPr lang="nl-NL" sz="2000" i="1" dirty="0" err="1" smtClean="0"/>
              <a:t>specialized</a:t>
            </a:r>
            <a:r>
              <a:rPr lang="nl-NL" sz="2000" i="1" dirty="0" smtClean="0"/>
              <a:t> </a:t>
            </a:r>
            <a:r>
              <a:rPr lang="nl-NL" sz="2000" i="1" dirty="0" err="1" smtClean="0"/>
              <a:t>translation</a:t>
            </a:r>
            <a:r>
              <a:rPr lang="nl-NL" sz="2000" i="1" dirty="0" smtClean="0"/>
              <a:t> and </a:t>
            </a:r>
            <a:r>
              <a:rPr lang="nl-NL" sz="2000" i="1" dirty="0" err="1" smtClean="0"/>
              <a:t>dictionaries</a:t>
            </a:r>
            <a:endParaRPr lang="nl-NL" sz="2000" i="1" dirty="0" smtClean="0"/>
          </a:p>
          <a:p>
            <a:pPr>
              <a:buNone/>
            </a:pPr>
            <a:r>
              <a:rPr lang="nl-NL" sz="2000" i="1" dirty="0" smtClean="0"/>
              <a:t>	</a:t>
            </a:r>
            <a:r>
              <a:rPr lang="en-US" sz="1400" dirty="0" smtClean="0"/>
              <a:t> (eds. M. Van Campenhoudt &amp;  R. Temmerman)</a:t>
            </a:r>
            <a:endParaRPr lang="nl-NL" sz="1400"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20</a:t>
            </a:fld>
            <a:endParaRPr lang="nl-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First </a:t>
            </a:r>
            <a:r>
              <a:rPr lang="fr-BE" dirty="0" err="1" smtClean="0"/>
              <a:t>we</a:t>
            </a:r>
            <a:r>
              <a:rPr lang="fr-BE" dirty="0" smtClean="0"/>
              <a:t> </a:t>
            </a:r>
            <a:r>
              <a:rPr lang="fr-BE" dirty="0" err="1" smtClean="0"/>
              <a:t>need</a:t>
            </a:r>
            <a:r>
              <a:rPr lang="fr-BE" dirty="0" smtClean="0"/>
              <a:t> to </a:t>
            </a:r>
            <a:r>
              <a:rPr lang="fr-BE" dirty="0" err="1" smtClean="0"/>
              <a:t>emphazise</a:t>
            </a:r>
            <a:r>
              <a:rPr lang="fr-BE" dirty="0" smtClean="0"/>
              <a:t> </a:t>
            </a:r>
            <a:r>
              <a:rPr lang="fr-BE" dirty="0" err="1" smtClean="0"/>
              <a:t>that</a:t>
            </a:r>
            <a:r>
              <a:rPr lang="fr-BE" dirty="0" smtClean="0"/>
              <a:t>:</a:t>
            </a:r>
            <a:endParaRPr lang="nl-NL" dirty="0"/>
          </a:p>
        </p:txBody>
      </p:sp>
      <p:sp>
        <p:nvSpPr>
          <p:cNvPr id="3" name="Tijdelijke aanduiding voor inhoud 2"/>
          <p:cNvSpPr>
            <a:spLocks noGrp="1"/>
          </p:cNvSpPr>
          <p:nvPr>
            <p:ph idx="1"/>
          </p:nvPr>
        </p:nvSpPr>
        <p:spPr/>
        <p:txBody>
          <a:bodyPr/>
          <a:lstStyle/>
          <a:p>
            <a:pPr>
              <a:buNone/>
            </a:pPr>
            <a:r>
              <a:rPr lang="en-US" dirty="0" smtClean="0"/>
              <a:t>	New since a few decades is that computational processing of texts is possible now and that large quantities of textual information is at our disposal, also - and most importantly nowadays - via the world wide web, thus providing </a:t>
            </a:r>
            <a:r>
              <a:rPr lang="en-US" dirty="0" smtClean="0">
                <a:solidFill>
                  <a:srgbClr val="FFFF00"/>
                </a:solidFill>
              </a:rPr>
              <a:t>materials for detailed observation</a:t>
            </a:r>
            <a:r>
              <a:rPr lang="en-US" dirty="0" smtClean="0"/>
              <a:t>.</a:t>
            </a:r>
            <a:endParaRPr lang="nl-NL" dirty="0" smtClean="0"/>
          </a:p>
          <a:p>
            <a:pPr>
              <a:buNone/>
            </a:pP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21</a:t>
            </a:fld>
            <a:endParaRPr lang="nl-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Scope </a:t>
            </a:r>
            <a:r>
              <a:rPr lang="nl-NL" dirty="0" err="1" smtClean="0"/>
              <a:t>for</a:t>
            </a:r>
            <a:r>
              <a:rPr lang="nl-NL" dirty="0" smtClean="0"/>
              <a:t> research has </a:t>
            </a:r>
            <a:r>
              <a:rPr lang="nl-NL" dirty="0" err="1" smtClean="0"/>
              <a:t>grown</a:t>
            </a:r>
            <a:endParaRPr lang="nl-NL" dirty="0"/>
          </a:p>
        </p:txBody>
      </p:sp>
      <p:sp>
        <p:nvSpPr>
          <p:cNvPr id="3" name="Tijdelijke aanduiding voor inhoud 2"/>
          <p:cNvSpPr>
            <a:spLocks noGrp="1"/>
          </p:cNvSpPr>
          <p:nvPr>
            <p:ph idx="1"/>
          </p:nvPr>
        </p:nvSpPr>
        <p:spPr/>
        <p:txBody>
          <a:bodyPr>
            <a:normAutofit fontScale="85000" lnSpcReduction="20000"/>
          </a:bodyPr>
          <a:lstStyle/>
          <a:p>
            <a:pPr>
              <a:buNone/>
            </a:pPr>
            <a:r>
              <a:rPr lang="en-US" dirty="0" smtClean="0"/>
              <a:t>	The computer has revolutionized the possibilities for organizing, distributing and accessing information. Now that so much information has been made machine-readable, </a:t>
            </a:r>
            <a:r>
              <a:rPr lang="en-US" dirty="0" smtClean="0">
                <a:solidFill>
                  <a:srgbClr val="FF0000"/>
                </a:solidFill>
              </a:rPr>
              <a:t>the </a:t>
            </a:r>
            <a:r>
              <a:rPr lang="en-US" dirty="0" smtClean="0">
                <a:solidFill>
                  <a:srgbClr val="FFFF00"/>
                </a:solidFill>
              </a:rPr>
              <a:t>scope for research</a:t>
            </a:r>
            <a:r>
              <a:rPr lang="en-US" dirty="0" smtClean="0">
                <a:solidFill>
                  <a:srgbClr val="FF0000"/>
                </a:solidFill>
              </a:rPr>
              <a:t> has grown tremendously</a:t>
            </a:r>
            <a:r>
              <a:rPr lang="en-US" dirty="0" smtClean="0"/>
              <a:t>. </a:t>
            </a:r>
          </a:p>
          <a:p>
            <a:pPr>
              <a:buNone/>
            </a:pPr>
            <a:r>
              <a:rPr lang="en-US" dirty="0" smtClean="0"/>
              <a:t>	Moreover new techniques for making the vast material manageable have seen the light. </a:t>
            </a:r>
          </a:p>
          <a:p>
            <a:pPr lvl="1"/>
            <a:r>
              <a:rPr lang="en-US" dirty="0" smtClean="0"/>
              <a:t>Free text searching has been improved by linguistic and statistical methods. </a:t>
            </a:r>
          </a:p>
          <a:p>
            <a:pPr lvl="1"/>
            <a:r>
              <a:rPr lang="en-US" dirty="0" smtClean="0"/>
              <a:t>The analytic and descriptive tools developed in corpus linguistics (</a:t>
            </a:r>
            <a:r>
              <a:rPr lang="en-US" dirty="0" err="1" smtClean="0"/>
              <a:t>lemmatizers</a:t>
            </a:r>
            <a:r>
              <a:rPr lang="en-US" dirty="0" smtClean="0"/>
              <a:t>, syntactic parsers, POS taggers and annotation tools, term (also multiword) extractors, etc.) have had their impact on research methodologies for terminology researchers</a:t>
            </a:r>
            <a:endParaRPr lang="nl-NL" dirty="0" smtClean="0"/>
          </a:p>
          <a:p>
            <a:pPr>
              <a:buNone/>
            </a:pP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22</a:t>
            </a:fld>
            <a:endParaRPr lang="nl-N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53536"/>
            <a:ext cx="8892480" cy="1143000"/>
          </a:xfrm>
        </p:spPr>
        <p:txBody>
          <a:bodyPr>
            <a:noAutofit/>
          </a:bodyPr>
          <a:lstStyle/>
          <a:p>
            <a:r>
              <a:rPr lang="fr-BE" sz="4000" dirty="0" err="1" smtClean="0"/>
              <a:t>What</a:t>
            </a:r>
            <a:r>
              <a:rPr lang="fr-BE" sz="4000" dirty="0" smtClean="0"/>
              <a:t> corpus </a:t>
            </a:r>
            <a:r>
              <a:rPr lang="fr-BE" sz="4000" dirty="0" err="1" smtClean="0"/>
              <a:t>linguistics</a:t>
            </a:r>
            <a:r>
              <a:rPr lang="fr-BE" sz="4000" dirty="0" smtClean="0"/>
              <a:t> </a:t>
            </a:r>
            <a:r>
              <a:rPr lang="fr-BE" sz="4000" dirty="0" err="1" smtClean="0"/>
              <a:t>did</a:t>
            </a:r>
            <a:r>
              <a:rPr lang="fr-BE" sz="4000" dirty="0" smtClean="0"/>
              <a:t> for </a:t>
            </a:r>
            <a:r>
              <a:rPr lang="fr-BE" sz="4000" dirty="0" err="1" smtClean="0"/>
              <a:t>research</a:t>
            </a:r>
            <a:r>
              <a:rPr lang="fr-BE" sz="4000" dirty="0" smtClean="0"/>
              <a:t> in </a:t>
            </a:r>
            <a:r>
              <a:rPr lang="fr-BE" sz="4000" dirty="0" err="1" smtClean="0"/>
              <a:t>terminology</a:t>
            </a:r>
            <a:endParaRPr lang="nl-NL" sz="4000" dirty="0"/>
          </a:p>
        </p:txBody>
      </p:sp>
      <p:sp>
        <p:nvSpPr>
          <p:cNvPr id="3" name="Tijdelijke aanduiding voor inhoud 2"/>
          <p:cNvSpPr>
            <a:spLocks noGrp="1"/>
          </p:cNvSpPr>
          <p:nvPr>
            <p:ph idx="1"/>
          </p:nvPr>
        </p:nvSpPr>
        <p:spPr/>
        <p:txBody>
          <a:bodyPr>
            <a:normAutofit/>
          </a:bodyPr>
          <a:lstStyle/>
          <a:p>
            <a:pPr marL="457200" indent="-457200">
              <a:buNone/>
            </a:pPr>
            <a:r>
              <a:rPr lang="fr-FR" sz="2400" dirty="0" smtClean="0"/>
              <a:t>1. </a:t>
            </a:r>
            <a:r>
              <a:rPr lang="fr-FR" sz="2400" dirty="0" err="1" smtClean="0"/>
              <a:t>Research</a:t>
            </a:r>
            <a:r>
              <a:rPr lang="fr-FR" sz="2400" dirty="0" smtClean="0"/>
              <a:t> </a:t>
            </a:r>
            <a:r>
              <a:rPr lang="fr-FR" sz="2400" dirty="0" err="1" smtClean="0"/>
              <a:t>into</a:t>
            </a:r>
            <a:r>
              <a:rPr lang="fr-FR" sz="2400" dirty="0" smtClean="0"/>
              <a:t> </a:t>
            </a:r>
            <a:r>
              <a:rPr lang="fr-FR" sz="2400" dirty="0" err="1" smtClean="0"/>
              <a:t>morphosyntactic</a:t>
            </a:r>
            <a:r>
              <a:rPr lang="fr-FR" sz="2400" dirty="0" smtClean="0"/>
              <a:t> and </a:t>
            </a:r>
            <a:r>
              <a:rPr lang="fr-FR" sz="2400" dirty="0" err="1" smtClean="0"/>
              <a:t>semantic</a:t>
            </a:r>
            <a:r>
              <a:rPr lang="fr-FR" sz="2400" dirty="0" smtClean="0"/>
              <a:t> </a:t>
            </a:r>
            <a:r>
              <a:rPr lang="fr-FR" sz="2400" dirty="0" smtClean="0">
                <a:solidFill>
                  <a:srgbClr val="FFFF00"/>
                </a:solidFill>
              </a:rPr>
              <a:t>variation</a:t>
            </a:r>
          </a:p>
          <a:p>
            <a:pPr marL="457200" indent="-457200">
              <a:buAutoNum type="arabicPeriod"/>
            </a:pPr>
            <a:endParaRPr lang="fr-FR" sz="2400" dirty="0" smtClean="0"/>
          </a:p>
          <a:p>
            <a:pPr>
              <a:buNone/>
            </a:pPr>
            <a:r>
              <a:rPr lang="fr-CA" sz="2400" dirty="0" smtClean="0"/>
              <a:t>2. </a:t>
            </a:r>
            <a:r>
              <a:rPr lang="fr-CA" sz="2400" dirty="0" err="1" smtClean="0"/>
              <a:t>Research</a:t>
            </a:r>
            <a:r>
              <a:rPr lang="fr-CA" sz="2400" dirty="0" smtClean="0"/>
              <a:t> </a:t>
            </a:r>
            <a:r>
              <a:rPr lang="fr-CA" sz="2400" dirty="0" err="1" smtClean="0"/>
              <a:t>into</a:t>
            </a:r>
            <a:r>
              <a:rPr lang="fr-CA" sz="2400" dirty="0" smtClean="0"/>
              <a:t> </a:t>
            </a:r>
            <a:r>
              <a:rPr lang="fr-CA" sz="2400" dirty="0" err="1" smtClean="0"/>
              <a:t>automatic</a:t>
            </a:r>
            <a:r>
              <a:rPr lang="fr-CA" sz="2400" dirty="0" smtClean="0"/>
              <a:t> extraction of </a:t>
            </a:r>
            <a:r>
              <a:rPr lang="fr-CA" sz="2400" dirty="0" err="1" smtClean="0"/>
              <a:t>terms</a:t>
            </a:r>
            <a:r>
              <a:rPr lang="fr-CA" sz="2400" dirty="0" smtClean="0"/>
              <a:t> and phrases </a:t>
            </a:r>
            <a:r>
              <a:rPr lang="fr-CA" sz="2400" dirty="0" smtClean="0"/>
              <a:t>(</a:t>
            </a:r>
            <a:r>
              <a:rPr lang="fr-CA" sz="2400" dirty="0" smtClean="0">
                <a:solidFill>
                  <a:srgbClr val="FFFF00"/>
                </a:solidFill>
              </a:rPr>
              <a:t>multi-</a:t>
            </a:r>
            <a:r>
              <a:rPr lang="fr-CA" sz="2400" dirty="0" err="1" smtClean="0">
                <a:solidFill>
                  <a:srgbClr val="FFFF00"/>
                </a:solidFill>
              </a:rPr>
              <a:t>word</a:t>
            </a:r>
            <a:r>
              <a:rPr lang="fr-CA" sz="2400" dirty="0" smtClean="0">
                <a:solidFill>
                  <a:srgbClr val="FFFF00"/>
                </a:solidFill>
              </a:rPr>
              <a:t> </a:t>
            </a:r>
            <a:r>
              <a:rPr lang="fr-CA" sz="2400" dirty="0" err="1" smtClean="0">
                <a:solidFill>
                  <a:srgbClr val="FFFF00"/>
                </a:solidFill>
              </a:rPr>
              <a:t>units</a:t>
            </a:r>
            <a:r>
              <a:rPr lang="fr-CA" sz="2400" dirty="0" smtClean="0"/>
              <a:t>, </a:t>
            </a:r>
            <a:r>
              <a:rPr lang="fr-CA" sz="2400" dirty="0" err="1" smtClean="0"/>
              <a:t>formulaic</a:t>
            </a:r>
            <a:r>
              <a:rPr lang="fr-CA" sz="2400" dirty="0" smtClean="0"/>
              <a:t> </a:t>
            </a:r>
            <a:r>
              <a:rPr lang="fr-CA" sz="2400" dirty="0" err="1" smtClean="0"/>
              <a:t>sequences</a:t>
            </a:r>
            <a:r>
              <a:rPr lang="fr-CA" sz="2400" dirty="0" smtClean="0"/>
              <a:t>, </a:t>
            </a:r>
            <a:r>
              <a:rPr lang="fr-CA" sz="2400" dirty="0" err="1" smtClean="0"/>
              <a:t>collocates</a:t>
            </a:r>
            <a:r>
              <a:rPr lang="fr-CA" sz="2400" dirty="0" smtClean="0"/>
              <a:t>)</a:t>
            </a:r>
            <a:endParaRPr lang="fr-CA" sz="2400" dirty="0" smtClean="0"/>
          </a:p>
          <a:p>
            <a:pPr>
              <a:buNone/>
            </a:pPr>
            <a:r>
              <a:rPr lang="fr-CA" sz="2400" b="1" i="1" dirty="0" smtClean="0"/>
              <a:t>	</a:t>
            </a:r>
            <a:endParaRPr lang="fr-CA" sz="2400" dirty="0" smtClean="0"/>
          </a:p>
          <a:p>
            <a:pPr>
              <a:buNone/>
            </a:pPr>
            <a:r>
              <a:rPr lang="fr-FR" sz="2400" dirty="0" smtClean="0"/>
              <a:t>3. </a:t>
            </a:r>
            <a:r>
              <a:rPr lang="fr-FR" sz="2400" dirty="0" err="1" smtClean="0"/>
              <a:t>Research</a:t>
            </a:r>
            <a:r>
              <a:rPr lang="fr-FR" sz="2400" dirty="0" smtClean="0"/>
              <a:t> </a:t>
            </a:r>
            <a:r>
              <a:rPr lang="fr-FR" sz="2400" dirty="0" err="1" smtClean="0"/>
              <a:t>into</a:t>
            </a:r>
            <a:r>
              <a:rPr lang="fr-FR" sz="2400" dirty="0" smtClean="0"/>
              <a:t> markers </a:t>
            </a:r>
            <a:r>
              <a:rPr lang="fr-FR" sz="2400" dirty="0" err="1" smtClean="0"/>
              <a:t>like</a:t>
            </a:r>
            <a:r>
              <a:rPr lang="fr-FR" sz="2400" dirty="0" smtClean="0"/>
              <a:t> « </a:t>
            </a:r>
            <a:r>
              <a:rPr lang="fr-FR" sz="2400" dirty="0" err="1" smtClean="0"/>
              <a:t>is</a:t>
            </a:r>
            <a:r>
              <a:rPr lang="fr-FR" sz="2400" dirty="0" smtClean="0"/>
              <a:t> a type of » </a:t>
            </a:r>
            <a:r>
              <a:rPr lang="fr-FR" sz="2400" dirty="0" err="1" smtClean="0"/>
              <a:t>indicating</a:t>
            </a:r>
            <a:r>
              <a:rPr lang="fr-FR" sz="2400" dirty="0" smtClean="0"/>
              <a:t> </a:t>
            </a:r>
            <a:r>
              <a:rPr lang="fr-FR" sz="2400" dirty="0" err="1" smtClean="0"/>
              <a:t>hyponymy</a:t>
            </a:r>
            <a:r>
              <a:rPr lang="fr-FR" sz="2400" dirty="0" smtClean="0"/>
              <a:t>; « </a:t>
            </a:r>
            <a:r>
              <a:rPr lang="fr-FR" sz="2400" dirty="0" err="1" smtClean="0"/>
              <a:t>is</a:t>
            </a:r>
            <a:r>
              <a:rPr lang="fr-FR" sz="2400" dirty="0" smtClean="0"/>
              <a:t> </a:t>
            </a:r>
            <a:r>
              <a:rPr lang="fr-FR" sz="2400" dirty="0" err="1" smtClean="0"/>
              <a:t>composed</a:t>
            </a:r>
            <a:r>
              <a:rPr lang="fr-FR" sz="2400" dirty="0" smtClean="0"/>
              <a:t> of » or « </a:t>
            </a:r>
            <a:r>
              <a:rPr lang="fr-FR" sz="2400" dirty="0" err="1" smtClean="0"/>
              <a:t>contains</a:t>
            </a:r>
            <a:r>
              <a:rPr lang="fr-FR" sz="2400" dirty="0" smtClean="0"/>
              <a:t> » </a:t>
            </a:r>
            <a:r>
              <a:rPr lang="fr-FR" sz="2400" dirty="0" err="1" smtClean="0"/>
              <a:t>indicating</a:t>
            </a:r>
            <a:r>
              <a:rPr lang="fr-FR" sz="2400" dirty="0" smtClean="0"/>
              <a:t> </a:t>
            </a:r>
            <a:r>
              <a:rPr lang="fr-FR" sz="2400" dirty="0" err="1" smtClean="0"/>
              <a:t>meronymy</a:t>
            </a:r>
            <a:r>
              <a:rPr lang="fr-FR" sz="2400" dirty="0" smtClean="0"/>
              <a:t>.  A </a:t>
            </a:r>
            <a:r>
              <a:rPr lang="fr-FR" sz="2400" dirty="0" err="1" smtClean="0"/>
              <a:t>list</a:t>
            </a:r>
            <a:r>
              <a:rPr lang="fr-FR" sz="2400" dirty="0" smtClean="0"/>
              <a:t> of markers  for </a:t>
            </a:r>
            <a:r>
              <a:rPr lang="fr-FR" sz="2400" dirty="0" err="1" smtClean="0"/>
              <a:t>e.g</a:t>
            </a:r>
            <a:r>
              <a:rPr lang="fr-FR" sz="2400" dirty="0" smtClean="0"/>
              <a:t>. cause-</a:t>
            </a:r>
            <a:r>
              <a:rPr lang="fr-FR" sz="2400" dirty="0" err="1" smtClean="0"/>
              <a:t>result</a:t>
            </a:r>
            <a:r>
              <a:rPr lang="fr-FR" sz="2400" dirty="0" smtClean="0"/>
              <a:t> can </a:t>
            </a:r>
            <a:r>
              <a:rPr lang="fr-FR" sz="2400" dirty="0" err="1" smtClean="0"/>
              <a:t>be</a:t>
            </a:r>
            <a:r>
              <a:rPr lang="fr-FR" sz="2400" dirty="0" smtClean="0"/>
              <a:t> </a:t>
            </a:r>
            <a:r>
              <a:rPr lang="fr-FR" sz="2400" dirty="0" err="1" smtClean="0"/>
              <a:t>used</a:t>
            </a:r>
            <a:r>
              <a:rPr lang="fr-FR" sz="2400" dirty="0" smtClean="0"/>
              <a:t> by corpus annotation </a:t>
            </a:r>
            <a:r>
              <a:rPr lang="fr-FR" sz="2400" dirty="0" err="1" smtClean="0"/>
              <a:t>tools</a:t>
            </a:r>
            <a:endParaRPr lang="fr-FR" sz="2400" dirty="0" smtClean="0"/>
          </a:p>
          <a:p>
            <a:pPr>
              <a:buNone/>
            </a:pPr>
            <a:r>
              <a:rPr lang="fr-FR" sz="2400" dirty="0" err="1" smtClean="0"/>
              <a:t>Desmet</a:t>
            </a:r>
            <a:r>
              <a:rPr lang="fr-FR" sz="2400" dirty="0" smtClean="0"/>
              <a:t>, Isabelle (2011 </a:t>
            </a:r>
            <a:r>
              <a:rPr lang="fr-FR" sz="2400" dirty="0" err="1" smtClean="0"/>
              <a:t>forthcoming</a:t>
            </a:r>
            <a:r>
              <a:rPr lang="fr-FR" sz="2400" dirty="0" smtClean="0"/>
              <a:t>)</a:t>
            </a:r>
            <a:endParaRPr lang="nl-NL" sz="2400" dirty="0" smtClean="0"/>
          </a:p>
          <a:p>
            <a:pPr>
              <a:buNone/>
            </a:pPr>
            <a:endParaRPr lang="nl-NL" sz="2400" b="1" i="1" dirty="0" smtClean="0"/>
          </a:p>
          <a:p>
            <a:pPr>
              <a:buNone/>
            </a:pPr>
            <a:endParaRPr lang="nl-NL" sz="1600"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23</a:t>
            </a:fld>
            <a:endParaRPr 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Recent</a:t>
            </a:r>
            <a:r>
              <a:rPr lang="fr-BE" dirty="0" smtClean="0"/>
              <a:t> </a:t>
            </a:r>
            <a:r>
              <a:rPr lang="fr-BE" dirty="0" err="1" smtClean="0"/>
              <a:t>topics</a:t>
            </a:r>
            <a:r>
              <a:rPr lang="fr-BE" dirty="0" smtClean="0"/>
              <a:t> in </a:t>
            </a:r>
            <a:r>
              <a:rPr lang="fr-BE" dirty="0" err="1" smtClean="0"/>
              <a:t>terminology</a:t>
            </a:r>
            <a:r>
              <a:rPr lang="fr-BE" dirty="0" smtClean="0"/>
              <a:t> </a:t>
            </a:r>
            <a:r>
              <a:rPr lang="fr-BE" dirty="0" err="1" smtClean="0"/>
              <a:t>studies</a:t>
            </a:r>
            <a:endParaRPr lang="nl-NL" dirty="0"/>
          </a:p>
        </p:txBody>
      </p:sp>
      <p:sp>
        <p:nvSpPr>
          <p:cNvPr id="3" name="Tijdelijke aanduiding voor inhoud 2"/>
          <p:cNvSpPr>
            <a:spLocks noGrp="1"/>
          </p:cNvSpPr>
          <p:nvPr>
            <p:ph idx="1"/>
          </p:nvPr>
        </p:nvSpPr>
        <p:spPr/>
        <p:txBody>
          <a:bodyPr>
            <a:normAutofit/>
          </a:bodyPr>
          <a:lstStyle/>
          <a:p>
            <a:pPr marL="514350" indent="-514350">
              <a:buNone/>
            </a:pPr>
            <a:r>
              <a:rPr lang="fr-FR" dirty="0" smtClean="0"/>
              <a:t>1. </a:t>
            </a:r>
            <a:r>
              <a:rPr lang="fr-FR" dirty="0" err="1" smtClean="0"/>
              <a:t>Terminology</a:t>
            </a:r>
            <a:r>
              <a:rPr lang="fr-FR" dirty="0" smtClean="0"/>
              <a:t> in </a:t>
            </a:r>
            <a:r>
              <a:rPr lang="fr-FR" dirty="0" err="1" smtClean="0"/>
              <a:t>texts</a:t>
            </a:r>
            <a:r>
              <a:rPr lang="fr-FR" dirty="0" smtClean="0"/>
              <a:t>: </a:t>
            </a:r>
            <a:r>
              <a:rPr lang="fr-FR" dirty="0" err="1" smtClean="0"/>
              <a:t>terms</a:t>
            </a:r>
            <a:r>
              <a:rPr lang="fr-FR" dirty="0" smtClean="0"/>
              <a:t>, </a:t>
            </a:r>
            <a:r>
              <a:rPr lang="fr-FR" dirty="0" err="1" smtClean="0"/>
              <a:t>texts</a:t>
            </a:r>
            <a:r>
              <a:rPr lang="fr-FR" dirty="0" smtClean="0"/>
              <a:t> and </a:t>
            </a:r>
            <a:r>
              <a:rPr lang="fr-FR" dirty="0" err="1" smtClean="0"/>
              <a:t>linguistic</a:t>
            </a:r>
            <a:r>
              <a:rPr lang="fr-FR" dirty="0" smtClean="0"/>
              <a:t> </a:t>
            </a:r>
            <a:r>
              <a:rPr lang="fr-FR" dirty="0" err="1" smtClean="0"/>
              <a:t>contexts</a:t>
            </a:r>
            <a:endParaRPr lang="nl-NL" dirty="0" smtClean="0"/>
          </a:p>
          <a:p>
            <a:pPr marL="514350" indent="-514350">
              <a:buNone/>
            </a:pPr>
            <a:r>
              <a:rPr lang="fr-FR" dirty="0" smtClean="0"/>
              <a:t>2. </a:t>
            </a:r>
            <a:r>
              <a:rPr lang="fr-FR" dirty="0" err="1" smtClean="0"/>
              <a:t>Terminology</a:t>
            </a:r>
            <a:r>
              <a:rPr lang="fr-FR" dirty="0" smtClean="0"/>
              <a:t> in social, sociocognitive and cultural </a:t>
            </a:r>
            <a:r>
              <a:rPr lang="fr-FR" dirty="0" err="1" smtClean="0"/>
              <a:t>contexts</a:t>
            </a:r>
            <a:r>
              <a:rPr lang="fr-FR" dirty="0" smtClean="0"/>
              <a:t> : </a:t>
            </a:r>
            <a:r>
              <a:rPr lang="fr-FR" dirty="0" err="1" smtClean="0"/>
              <a:t>terms</a:t>
            </a:r>
            <a:r>
              <a:rPr lang="fr-FR" dirty="0" smtClean="0"/>
              <a:t>, cognition, culture and society</a:t>
            </a:r>
          </a:p>
          <a:p>
            <a:pPr>
              <a:buNone/>
            </a:pPr>
            <a:r>
              <a:rPr lang="fr-FR" dirty="0" smtClean="0"/>
              <a:t>3. Variation of </a:t>
            </a:r>
            <a:r>
              <a:rPr lang="fr-FR" dirty="0" err="1" smtClean="0"/>
              <a:t>terminology</a:t>
            </a:r>
            <a:r>
              <a:rPr lang="fr-FR" dirty="0" smtClean="0"/>
              <a:t> </a:t>
            </a:r>
            <a:r>
              <a:rPr lang="fr-FR" dirty="0" err="1" smtClean="0"/>
              <a:t>is</a:t>
            </a:r>
            <a:r>
              <a:rPr lang="fr-FR" dirty="0" smtClean="0"/>
              <a:t> </a:t>
            </a:r>
            <a:r>
              <a:rPr lang="fr-FR" dirty="0" err="1" smtClean="0"/>
              <a:t>studied</a:t>
            </a:r>
            <a:r>
              <a:rPr lang="fr-FR" dirty="0" smtClean="0"/>
              <a:t> in </a:t>
            </a:r>
            <a:r>
              <a:rPr lang="fr-FR" dirty="0" err="1" smtClean="0"/>
              <a:t>multilingual</a:t>
            </a:r>
            <a:r>
              <a:rPr lang="fr-FR" dirty="0" smtClean="0"/>
              <a:t> </a:t>
            </a:r>
            <a:r>
              <a:rPr lang="fr-FR" dirty="0" err="1" smtClean="0"/>
              <a:t>contexts</a:t>
            </a:r>
            <a:r>
              <a:rPr lang="fr-FR" dirty="0" smtClean="0"/>
              <a:t>, in </a:t>
            </a:r>
            <a:r>
              <a:rPr lang="fr-FR" dirty="0" err="1" smtClean="0"/>
              <a:t>discourse</a:t>
            </a:r>
            <a:r>
              <a:rPr lang="fr-FR" dirty="0" smtClean="0"/>
              <a:t>, </a:t>
            </a:r>
            <a:r>
              <a:rPr lang="fr-FR" dirty="0" err="1" smtClean="0"/>
              <a:t>framings</a:t>
            </a:r>
            <a:r>
              <a:rPr lang="fr-FR" dirty="0" smtClean="0"/>
              <a:t> and settings </a:t>
            </a:r>
          </a:p>
          <a:p>
            <a:pPr>
              <a:buNone/>
            </a:pPr>
            <a:r>
              <a:rPr lang="fr-FR" dirty="0" smtClean="0"/>
              <a:t>4. </a:t>
            </a:r>
            <a:r>
              <a:rPr lang="fr-FR" dirty="0" err="1" smtClean="0"/>
              <a:t>Diachronic</a:t>
            </a:r>
            <a:r>
              <a:rPr lang="fr-FR" dirty="0" smtClean="0"/>
              <a:t> </a:t>
            </a:r>
            <a:r>
              <a:rPr lang="fr-FR" dirty="0" err="1" smtClean="0"/>
              <a:t>study</a:t>
            </a:r>
            <a:r>
              <a:rPr lang="fr-FR" dirty="0" smtClean="0"/>
              <a:t> of </a:t>
            </a:r>
            <a:r>
              <a:rPr lang="fr-FR" dirty="0" err="1" smtClean="0"/>
              <a:t>terms</a:t>
            </a: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24</a:t>
            </a:fld>
            <a:endParaRPr lang="nl-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Enrich</a:t>
            </a:r>
            <a:r>
              <a:rPr lang="fr-BE" dirty="0" smtClean="0"/>
              <a:t> </a:t>
            </a:r>
            <a:r>
              <a:rPr lang="fr-BE" dirty="0" err="1" smtClean="0"/>
              <a:t>dictionaries</a:t>
            </a:r>
            <a:r>
              <a:rPr lang="fr-BE" dirty="0" smtClean="0"/>
              <a:t> </a:t>
            </a:r>
            <a:r>
              <a:rPr lang="fr-BE" dirty="0" err="1" smtClean="0"/>
              <a:t>thanks</a:t>
            </a:r>
            <a:r>
              <a:rPr lang="fr-BE" dirty="0" smtClean="0"/>
              <a:t> to corpus </a:t>
            </a:r>
            <a:r>
              <a:rPr lang="fr-BE" dirty="0" err="1" smtClean="0"/>
              <a:t>research</a:t>
            </a:r>
            <a:endParaRPr lang="nl-NL" dirty="0"/>
          </a:p>
        </p:txBody>
      </p:sp>
      <p:sp>
        <p:nvSpPr>
          <p:cNvPr id="3" name="Tijdelijke aanduiding voor inhoud 2"/>
          <p:cNvSpPr>
            <a:spLocks noGrp="1"/>
          </p:cNvSpPr>
          <p:nvPr>
            <p:ph idx="1"/>
          </p:nvPr>
        </p:nvSpPr>
        <p:spPr>
          <a:xfrm>
            <a:off x="457200" y="1646236"/>
            <a:ext cx="8229600" cy="5023123"/>
          </a:xfrm>
        </p:spPr>
        <p:txBody>
          <a:bodyPr>
            <a:normAutofit fontScale="70000" lnSpcReduction="20000"/>
          </a:bodyPr>
          <a:lstStyle/>
          <a:p>
            <a:pPr>
              <a:buNone/>
            </a:pPr>
            <a:r>
              <a:rPr lang="en-GB" dirty="0" smtClean="0"/>
              <a:t>	</a:t>
            </a:r>
            <a:r>
              <a:rPr lang="fr-BE" dirty="0" err="1" smtClean="0"/>
              <a:t>Bertels</a:t>
            </a:r>
            <a:r>
              <a:rPr lang="fr-BE" dirty="0" smtClean="0"/>
              <a:t>, A. &amp;  </a:t>
            </a:r>
            <a:r>
              <a:rPr lang="fr-BE" dirty="0" err="1" smtClean="0"/>
              <a:t>S.Verlinde</a:t>
            </a:r>
            <a:r>
              <a:rPr lang="fr-BE" dirty="0" smtClean="0"/>
              <a:t> (</a:t>
            </a:r>
            <a:r>
              <a:rPr lang="fr-BE" dirty="0" err="1" smtClean="0"/>
              <a:t>forthcoming</a:t>
            </a:r>
            <a:r>
              <a:rPr lang="fr-BE" dirty="0" smtClean="0"/>
              <a:t>) </a:t>
            </a:r>
            <a:r>
              <a:rPr lang="en-GB" dirty="0" smtClean="0"/>
              <a:t> show how new approaches in corpus analysis could enrich traditional lexicographic descriptions. </a:t>
            </a:r>
          </a:p>
          <a:p>
            <a:pPr>
              <a:buNone/>
            </a:pPr>
            <a:r>
              <a:rPr lang="en-GB" dirty="0" smtClean="0"/>
              <a:t>	They examine a set of trend verbs, i.e. verbs indicating an increase, in English, French and Dutch, building on several analyses of parallel corpora and targeted monolingual corpora. </a:t>
            </a:r>
          </a:p>
          <a:p>
            <a:pPr>
              <a:buNone/>
            </a:pPr>
            <a:endParaRPr lang="en-GB" dirty="0" smtClean="0"/>
          </a:p>
          <a:p>
            <a:pPr lvl="1"/>
            <a:r>
              <a:rPr lang="en-GB" dirty="0" smtClean="0"/>
              <a:t>The parallel corpora, on the one hand, provide information on the </a:t>
            </a:r>
            <a:r>
              <a:rPr lang="en-GB" dirty="0" smtClean="0">
                <a:solidFill>
                  <a:srgbClr val="FFFF00"/>
                </a:solidFill>
              </a:rPr>
              <a:t>frequency and equivalence of translations</a:t>
            </a:r>
            <a:r>
              <a:rPr lang="en-GB" dirty="0" smtClean="0">
                <a:solidFill>
                  <a:srgbClr val="FF0000"/>
                </a:solidFill>
              </a:rPr>
              <a:t>. </a:t>
            </a:r>
            <a:r>
              <a:rPr lang="en-GB" dirty="0" smtClean="0"/>
              <a:t>MDS (</a:t>
            </a:r>
            <a:r>
              <a:rPr lang="en-GB" dirty="0" err="1" smtClean="0"/>
              <a:t>MultiDimensional</a:t>
            </a:r>
            <a:r>
              <a:rPr lang="en-GB" dirty="0" smtClean="0"/>
              <a:t> Scaling) analyses on this quantitative data yield interesting results in terms of verb translation profiles. </a:t>
            </a:r>
          </a:p>
          <a:p>
            <a:endParaRPr lang="en-GB" dirty="0" smtClean="0"/>
          </a:p>
          <a:p>
            <a:pPr lvl="1"/>
            <a:r>
              <a:rPr lang="en-GB" dirty="0" smtClean="0"/>
              <a:t>The monolingual corpora in the target language, on the other hand, allow </a:t>
            </a:r>
            <a:r>
              <a:rPr lang="en-GB" dirty="0" smtClean="0"/>
              <a:t>them </a:t>
            </a:r>
            <a:r>
              <a:rPr lang="en-GB" dirty="0" smtClean="0"/>
              <a:t>to refine these results and to extract salient </a:t>
            </a:r>
            <a:r>
              <a:rPr lang="en-GB" dirty="0" smtClean="0">
                <a:solidFill>
                  <a:srgbClr val="FFFF00"/>
                </a:solidFill>
              </a:rPr>
              <a:t>collocates</a:t>
            </a:r>
            <a:r>
              <a:rPr lang="en-GB" dirty="0" smtClean="0"/>
              <a:t>, showing the </a:t>
            </a:r>
            <a:r>
              <a:rPr lang="en-GB" dirty="0" smtClean="0">
                <a:solidFill>
                  <a:srgbClr val="FFFF00"/>
                </a:solidFill>
              </a:rPr>
              <a:t>combinatorial properties </a:t>
            </a:r>
            <a:r>
              <a:rPr lang="en-GB" dirty="0" smtClean="0"/>
              <a:t>of trend verbs. The results of all these analyses, offering insight on translation profiles and lexical profiles, can be </a:t>
            </a:r>
            <a:r>
              <a:rPr lang="en-GB" dirty="0" smtClean="0">
                <a:solidFill>
                  <a:srgbClr val="FFFF00"/>
                </a:solidFill>
              </a:rPr>
              <a:t>used to enrich traditional lexicographic descriptions in translation dictionaries</a:t>
            </a:r>
            <a:r>
              <a:rPr lang="en-GB" dirty="0" smtClean="0"/>
              <a:t>. </a:t>
            </a:r>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25</a:t>
            </a:fld>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Knowledge</a:t>
            </a:r>
            <a:r>
              <a:rPr lang="fr-BE" dirty="0" smtClean="0"/>
              <a:t> </a:t>
            </a:r>
            <a:r>
              <a:rPr lang="fr-BE" dirty="0" err="1" smtClean="0"/>
              <a:t>rich</a:t>
            </a:r>
            <a:r>
              <a:rPr lang="fr-BE" dirty="0" smtClean="0"/>
              <a:t> </a:t>
            </a:r>
            <a:r>
              <a:rPr lang="fr-BE" dirty="0" err="1" smtClean="0"/>
              <a:t>contexts</a:t>
            </a:r>
            <a:endParaRPr lang="nl-NL" dirty="0"/>
          </a:p>
        </p:txBody>
      </p:sp>
      <p:sp>
        <p:nvSpPr>
          <p:cNvPr id="3" name="Tijdelijke aanduiding voor inhoud 2"/>
          <p:cNvSpPr>
            <a:spLocks noGrp="1"/>
          </p:cNvSpPr>
          <p:nvPr>
            <p:ph idx="1"/>
          </p:nvPr>
        </p:nvSpPr>
        <p:spPr/>
        <p:txBody>
          <a:bodyPr>
            <a:normAutofit fontScale="92500" lnSpcReduction="20000"/>
          </a:bodyPr>
          <a:lstStyle/>
          <a:p>
            <a:endParaRPr lang="nl-NL" dirty="0" smtClean="0"/>
          </a:p>
          <a:p>
            <a:pPr>
              <a:buNone/>
            </a:pPr>
            <a:r>
              <a:rPr lang="en-US" dirty="0" smtClean="0"/>
              <a:t> 	The linguistic and cognitive shifts in terminology  studies has led to a more discourse-centered approach with a focus on how </a:t>
            </a:r>
            <a:r>
              <a:rPr lang="en-US" dirty="0" smtClean="0">
                <a:solidFill>
                  <a:srgbClr val="FFFF00"/>
                </a:solidFill>
              </a:rPr>
              <a:t>terms are used in texts</a:t>
            </a:r>
            <a:r>
              <a:rPr lang="en-US" dirty="0" smtClean="0"/>
              <a:t>. </a:t>
            </a:r>
          </a:p>
          <a:p>
            <a:pPr>
              <a:buNone/>
            </a:pPr>
            <a:r>
              <a:rPr lang="en-US" dirty="0" smtClean="0"/>
              <a:t>	Terminological knowledge bases have an underlying network of semantic relations. Such a network can be derived from corpus analysis and the extraction of terminological units and </a:t>
            </a:r>
            <a:r>
              <a:rPr lang="en-US" dirty="0" smtClean="0">
                <a:solidFill>
                  <a:srgbClr val="FFFF00"/>
                </a:solidFill>
              </a:rPr>
              <a:t>semantic relations</a:t>
            </a:r>
            <a:r>
              <a:rPr lang="en-US" dirty="0" smtClean="0">
                <a:solidFill>
                  <a:srgbClr val="FF0000"/>
                </a:solidFill>
              </a:rPr>
              <a:t> </a:t>
            </a:r>
            <a:r>
              <a:rPr lang="en-US" dirty="0" smtClean="0"/>
              <a:t>from </a:t>
            </a:r>
            <a:r>
              <a:rPr lang="en-US" dirty="0" smtClean="0">
                <a:solidFill>
                  <a:srgbClr val="FFFF00"/>
                </a:solidFill>
              </a:rPr>
              <a:t>knowledge-rich contexts</a:t>
            </a:r>
            <a:r>
              <a:rPr lang="en-US" dirty="0" smtClean="0">
                <a:solidFill>
                  <a:srgbClr val="FF0000"/>
                </a:solidFill>
              </a:rPr>
              <a:t> </a:t>
            </a:r>
            <a:r>
              <a:rPr lang="en-US" dirty="0" smtClean="0"/>
              <a:t>(Meyer, 2001). </a:t>
            </a: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26</a:t>
            </a:fld>
            <a:endParaRPr lang="nl-N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403648" y="4077072"/>
            <a:ext cx="6096000" cy="685800"/>
          </a:xfrm>
          <a:noFill/>
          <a:ln>
            <a:noFill/>
          </a:ln>
        </p:spPr>
        <p:txBody>
          <a:bodyPr wrap="none">
            <a:normAutofit fontScale="90000"/>
          </a:bodyPr>
          <a:lstStyle/>
          <a:p>
            <a:pPr algn="ctr"/>
            <a:r>
              <a:rPr lang="en-GB" dirty="0" smtClean="0">
                <a:latin typeface="AdvP101C26" charset="0"/>
              </a:rPr>
              <a:t>Towards </a:t>
            </a:r>
            <a:br>
              <a:rPr lang="en-GB" dirty="0" smtClean="0">
                <a:latin typeface="AdvP101C26" charset="0"/>
              </a:rPr>
            </a:br>
            <a:r>
              <a:rPr lang="en-GB" dirty="0" smtClean="0">
                <a:latin typeface="AdvP101C26" charset="0"/>
              </a:rPr>
              <a:t>the terminological dictionary </a:t>
            </a:r>
            <a:br>
              <a:rPr lang="en-GB" dirty="0" smtClean="0">
                <a:latin typeface="AdvP101C26" charset="0"/>
              </a:rPr>
            </a:br>
            <a:r>
              <a:rPr lang="en-GB" dirty="0" smtClean="0">
                <a:latin typeface="AdvP101C26" charset="0"/>
              </a:rPr>
              <a:t>of the third millennium:</a:t>
            </a:r>
            <a:br>
              <a:rPr lang="en-GB" dirty="0" smtClean="0">
                <a:latin typeface="AdvP101C26" charset="0"/>
              </a:rPr>
            </a:br>
            <a:r>
              <a:rPr lang="en-GB" dirty="0" smtClean="0">
                <a:latin typeface="AdvP101C26" charset="0"/>
              </a:rPr>
              <a:t> </a:t>
            </a:r>
            <a:br>
              <a:rPr lang="en-GB" dirty="0" smtClean="0">
                <a:latin typeface="AdvP101C26" charset="0"/>
              </a:rPr>
            </a:br>
            <a:r>
              <a:rPr lang="en-GB" dirty="0" smtClean="0">
                <a:solidFill>
                  <a:srgbClr val="FF0000"/>
                </a:solidFill>
                <a:latin typeface="AdvP101C26" charset="0"/>
              </a:rPr>
              <a:t>dynamicity</a:t>
            </a:r>
            <a:r>
              <a:rPr lang="en-GB" dirty="0" smtClean="0">
                <a:latin typeface="AdvP101C26" charset="0"/>
              </a:rPr>
              <a:t> and </a:t>
            </a:r>
            <a:r>
              <a:rPr lang="en-GB" dirty="0" smtClean="0">
                <a:solidFill>
                  <a:srgbClr val="FF0000"/>
                </a:solidFill>
                <a:latin typeface="AdvP101C26" charset="0"/>
              </a:rPr>
              <a:t>variation</a:t>
            </a:r>
            <a:r>
              <a:rPr lang="nl-BE" dirty="0" smtClean="0">
                <a:latin typeface="AdvP101C26" charset="0"/>
              </a:rPr>
              <a:t> </a:t>
            </a:r>
            <a:endParaRPr lang="en-GB" dirty="0" smtClean="0"/>
          </a:p>
        </p:txBody>
      </p:sp>
      <p:sp>
        <p:nvSpPr>
          <p:cNvPr id="3" name="Tijdelijke aanduiding voor dianummer 2"/>
          <p:cNvSpPr>
            <a:spLocks noGrp="1"/>
          </p:cNvSpPr>
          <p:nvPr>
            <p:ph type="sldNum" sz="quarter" idx="12"/>
          </p:nvPr>
        </p:nvSpPr>
        <p:spPr/>
        <p:txBody>
          <a:bodyPr/>
          <a:lstStyle/>
          <a:p>
            <a:fld id="{106E821A-5C16-44B5-A0EB-23303923B7B5}" type="slidenum">
              <a:rPr lang="nl-NL" smtClean="0"/>
              <a:pPr/>
              <a:t>27</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1000" fill="hold"/>
                                        <p:tgtEl>
                                          <p:spTgt spid="145410"/>
                                        </p:tgtEl>
                                        <p:attrNameLst>
                                          <p:attrName>ppt_w</p:attrName>
                                        </p:attrNameLst>
                                      </p:cBhvr>
                                      <p:tavLst>
                                        <p:tav tm="0">
                                          <p:val>
                                            <p:fltVal val="0"/>
                                          </p:val>
                                        </p:tav>
                                        <p:tav tm="100000">
                                          <p:val>
                                            <p:strVal val="#ppt_w"/>
                                          </p:val>
                                        </p:tav>
                                      </p:tavLst>
                                    </p:anim>
                                    <p:anim calcmode="lin" valueType="num">
                                      <p:cBhvr>
                                        <p:cTn id="8" dur="1000" fill="hold"/>
                                        <p:tgtEl>
                                          <p:spTgt spid="145410"/>
                                        </p:tgtEl>
                                        <p:attrNameLst>
                                          <p:attrName>ppt_h</p:attrName>
                                        </p:attrNameLst>
                                      </p:cBhvr>
                                      <p:tavLst>
                                        <p:tav tm="0">
                                          <p:val>
                                            <p:fltVal val="0"/>
                                          </p:val>
                                        </p:tav>
                                        <p:tav tm="100000">
                                          <p:val>
                                            <p:strVal val="#ppt_h"/>
                                          </p:val>
                                        </p:tav>
                                      </p:tavLst>
                                    </p:anim>
                                    <p:anim calcmode="lin" valueType="num">
                                      <p:cBhvr>
                                        <p:cTn id="9" dur="1000" fill="hold"/>
                                        <p:tgtEl>
                                          <p:spTgt spid="145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547664" y="2996952"/>
            <a:ext cx="6096000" cy="685800"/>
          </a:xfrm>
          <a:noFill/>
          <a:ln>
            <a:noFill/>
          </a:ln>
        </p:spPr>
        <p:txBody>
          <a:bodyPr wrap="none">
            <a:normAutofit fontScale="90000"/>
          </a:bodyPr>
          <a:lstStyle/>
          <a:p>
            <a:pPr algn="ctr"/>
            <a:r>
              <a:rPr lang="en-GB" dirty="0" smtClean="0">
                <a:latin typeface="AdvP101C26" charset="0"/>
              </a:rPr>
              <a:t>Examples of dynamics </a:t>
            </a:r>
            <a:br>
              <a:rPr lang="en-GB" dirty="0" smtClean="0">
                <a:latin typeface="AdvP101C26" charset="0"/>
              </a:rPr>
            </a:br>
            <a:r>
              <a:rPr lang="en-GB" dirty="0" smtClean="0">
                <a:latin typeface="AdvP101C26" charset="0"/>
              </a:rPr>
              <a:t>in specialised dictionaries </a:t>
            </a:r>
            <a:br>
              <a:rPr lang="en-GB" dirty="0" smtClean="0">
                <a:latin typeface="AdvP101C26" charset="0"/>
              </a:rPr>
            </a:br>
            <a:endParaRPr lang="en-GB" dirty="0" smtClean="0"/>
          </a:p>
        </p:txBody>
      </p:sp>
      <p:sp>
        <p:nvSpPr>
          <p:cNvPr id="3" name="Tijdelijke aanduiding voor dianummer 2"/>
          <p:cNvSpPr>
            <a:spLocks noGrp="1"/>
          </p:cNvSpPr>
          <p:nvPr>
            <p:ph type="sldNum" sz="quarter" idx="12"/>
          </p:nvPr>
        </p:nvSpPr>
        <p:spPr/>
        <p:txBody>
          <a:bodyPr/>
          <a:lstStyle/>
          <a:p>
            <a:fld id="{106E821A-5C16-44B5-A0EB-23303923B7B5}" type="slidenum">
              <a:rPr lang="nl-NL" smtClean="0"/>
              <a:pPr/>
              <a:t>28</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1000" fill="hold"/>
                                        <p:tgtEl>
                                          <p:spTgt spid="145410"/>
                                        </p:tgtEl>
                                        <p:attrNameLst>
                                          <p:attrName>ppt_w</p:attrName>
                                        </p:attrNameLst>
                                      </p:cBhvr>
                                      <p:tavLst>
                                        <p:tav tm="0">
                                          <p:val>
                                            <p:fltVal val="0"/>
                                          </p:val>
                                        </p:tav>
                                        <p:tav tm="100000">
                                          <p:val>
                                            <p:strVal val="#ppt_w"/>
                                          </p:val>
                                        </p:tav>
                                      </p:tavLst>
                                    </p:anim>
                                    <p:anim calcmode="lin" valueType="num">
                                      <p:cBhvr>
                                        <p:cTn id="8" dur="1000" fill="hold"/>
                                        <p:tgtEl>
                                          <p:spTgt spid="145410"/>
                                        </p:tgtEl>
                                        <p:attrNameLst>
                                          <p:attrName>ppt_h</p:attrName>
                                        </p:attrNameLst>
                                      </p:cBhvr>
                                      <p:tavLst>
                                        <p:tav tm="0">
                                          <p:val>
                                            <p:fltVal val="0"/>
                                          </p:val>
                                        </p:tav>
                                        <p:tav tm="100000">
                                          <p:val>
                                            <p:strVal val="#ppt_h"/>
                                          </p:val>
                                        </p:tav>
                                      </p:tavLst>
                                    </p:anim>
                                    <p:anim calcmode="lin" valueType="num">
                                      <p:cBhvr>
                                        <p:cTn id="9" dur="1000" fill="hold"/>
                                        <p:tgtEl>
                                          <p:spTgt spid="145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Dynamicity</a:t>
            </a:r>
            <a:endParaRPr lang="nl-NL" dirty="0"/>
          </a:p>
        </p:txBody>
      </p:sp>
      <p:sp>
        <p:nvSpPr>
          <p:cNvPr id="3" name="Tijdelijke aanduiding voor inhoud 2"/>
          <p:cNvSpPr>
            <a:spLocks noGrp="1"/>
          </p:cNvSpPr>
          <p:nvPr>
            <p:ph idx="1"/>
          </p:nvPr>
        </p:nvSpPr>
        <p:spPr/>
        <p:txBody>
          <a:bodyPr>
            <a:normAutofit fontScale="85000" lnSpcReduction="20000"/>
          </a:bodyPr>
          <a:lstStyle/>
          <a:p>
            <a:endParaRPr lang="nl-NL" dirty="0" smtClean="0"/>
          </a:p>
          <a:p>
            <a:pPr>
              <a:buNone/>
            </a:pPr>
            <a:r>
              <a:rPr lang="en-US" dirty="0" smtClean="0"/>
              <a:t>	In the past semantic relations in </a:t>
            </a:r>
            <a:r>
              <a:rPr lang="en-US" dirty="0" err="1" smtClean="0"/>
              <a:t>termbases</a:t>
            </a:r>
            <a:r>
              <a:rPr lang="en-US" dirty="0" smtClean="0"/>
              <a:t> were mainly restricted to generic-specific and part-whole relations  representing </a:t>
            </a:r>
            <a:r>
              <a:rPr lang="en-US" dirty="0" smtClean="0">
                <a:solidFill>
                  <a:srgbClr val="FFFF00"/>
                </a:solidFill>
              </a:rPr>
              <a:t>static configurations.</a:t>
            </a:r>
          </a:p>
          <a:p>
            <a:pPr>
              <a:buNone/>
            </a:pPr>
            <a:r>
              <a:rPr lang="en-US" dirty="0" smtClean="0"/>
              <a:t>	According to Faber et al. (2009:1) terminological knowledge bases can acquire greater coherence and </a:t>
            </a:r>
            <a:r>
              <a:rPr lang="en-US" dirty="0" smtClean="0">
                <a:solidFill>
                  <a:srgbClr val="FFFF00"/>
                </a:solidFill>
              </a:rPr>
              <a:t>dynamicity</a:t>
            </a:r>
            <a:r>
              <a:rPr lang="en-US" dirty="0" smtClean="0"/>
              <a:t> when: </a:t>
            </a:r>
          </a:p>
          <a:p>
            <a:pPr>
              <a:buNone/>
            </a:pPr>
            <a:r>
              <a:rPr lang="en-US" dirty="0" smtClean="0"/>
              <a:t>	(1) a frame-based structure is used as the top level representation for all concepts</a:t>
            </a:r>
          </a:p>
          <a:p>
            <a:pPr>
              <a:buNone/>
            </a:pPr>
            <a:r>
              <a:rPr lang="en-US" dirty="0" smtClean="0"/>
              <a:t>	 (2) a wider range of conceptual relations are contemplated, some of which may be domain-specific. </a:t>
            </a: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29</a:t>
            </a:fld>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GB" dirty="0" smtClean="0">
                <a:latin typeface="AdvTimes" charset="0"/>
              </a:rPr>
              <a:t>The ideal dictionary </a:t>
            </a:r>
          </a:p>
        </p:txBody>
      </p:sp>
      <p:sp>
        <p:nvSpPr>
          <p:cNvPr id="121859" name="Rectangle 3"/>
          <p:cNvSpPr>
            <a:spLocks noGrp="1" noChangeArrowheads="1"/>
          </p:cNvSpPr>
          <p:nvPr>
            <p:ph type="body" idx="1"/>
          </p:nvPr>
        </p:nvSpPr>
        <p:spPr/>
        <p:txBody>
          <a:bodyPr/>
          <a:lstStyle/>
          <a:p>
            <a:pPr eaLnBrk="1" hangingPunct="1">
              <a:buNone/>
            </a:pPr>
            <a:r>
              <a:rPr lang="en-GB" dirty="0" smtClean="0">
                <a:latin typeface="AdvTimes" charset="0"/>
              </a:rPr>
              <a:t>	‘I will be shamelessly </a:t>
            </a:r>
            <a:r>
              <a:rPr lang="en-GB" dirty="0" err="1" smtClean="0">
                <a:latin typeface="AdvTimes" charset="0"/>
              </a:rPr>
              <a:t>sel</a:t>
            </a:r>
            <a:r>
              <a:rPr lang="nl-BE" dirty="0" err="1" smtClean="0">
                <a:latin typeface="AdvTimes" charset="0"/>
              </a:rPr>
              <a:t>fi</a:t>
            </a:r>
            <a:r>
              <a:rPr lang="en-GB" dirty="0" err="1" smtClean="0">
                <a:latin typeface="AdvTimes" charset="0"/>
              </a:rPr>
              <a:t>sh</a:t>
            </a:r>
            <a:r>
              <a:rPr lang="en-GB" dirty="0" smtClean="0">
                <a:latin typeface="AdvTimes" charset="0"/>
              </a:rPr>
              <a:t> and ask for the impossible. I will advocate for a dictionary</a:t>
            </a:r>
            <a:r>
              <a:rPr lang="nl-BE" dirty="0" smtClean="0">
                <a:latin typeface="AdvTimes" charset="0"/>
              </a:rPr>
              <a:t> </a:t>
            </a:r>
            <a:r>
              <a:rPr lang="en-GB" dirty="0" smtClean="0">
                <a:latin typeface="AdvTimes" charset="0"/>
              </a:rPr>
              <a:t>that will always adapt to my needs and always be ready to provide me with exactly the</a:t>
            </a:r>
            <a:r>
              <a:rPr lang="nl-BE" dirty="0" smtClean="0">
                <a:latin typeface="AdvTimes" charset="0"/>
              </a:rPr>
              <a:t> </a:t>
            </a:r>
            <a:r>
              <a:rPr lang="en-GB" dirty="0" smtClean="0">
                <a:latin typeface="AdvTimes" charset="0"/>
              </a:rPr>
              <a:t>answer that I need and will also agree with. I also expect the dictionary to be able to give</a:t>
            </a:r>
            <a:r>
              <a:rPr lang="nl-BE" dirty="0" smtClean="0">
                <a:latin typeface="AdvTimes" charset="0"/>
              </a:rPr>
              <a:t> </a:t>
            </a:r>
            <a:r>
              <a:rPr lang="en-GB" dirty="0" smtClean="0">
                <a:latin typeface="AdvTimes" charset="0"/>
              </a:rPr>
              <a:t>satisfactory answers to those questions that I forget to ask.’ (</a:t>
            </a:r>
            <a:r>
              <a:rPr lang="en-GB" dirty="0" err="1" smtClean="0">
                <a:latin typeface="AdvTimes" charset="0"/>
              </a:rPr>
              <a:t>Varantola</a:t>
            </a:r>
            <a:r>
              <a:rPr lang="en-GB" dirty="0" smtClean="0">
                <a:latin typeface="AdvTimes" charset="0"/>
              </a:rPr>
              <a:t> 2002: 31)</a:t>
            </a:r>
          </a:p>
          <a:p>
            <a:pPr eaLnBrk="1" hangingPunct="1"/>
            <a:endParaRPr lang="en-GB" dirty="0" smtClean="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3</a:t>
            </a:fld>
            <a:endParaRPr lang="nl-N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2"/>
          <p:cNvSpPr>
            <a:spLocks noGrp="1"/>
          </p:cNvSpPr>
          <p:nvPr>
            <p:ph type="title"/>
          </p:nvPr>
        </p:nvSpPr>
        <p:spPr>
          <a:xfrm>
            <a:off x="457200" y="253536"/>
            <a:ext cx="8435280" cy="1143000"/>
          </a:xfrm>
        </p:spPr>
        <p:txBody>
          <a:bodyPr>
            <a:normAutofit fontScale="90000"/>
          </a:bodyPr>
          <a:lstStyle/>
          <a:p>
            <a:r>
              <a:rPr lang="fr-BE" dirty="0" err="1" smtClean="0"/>
              <a:t>Dynamic</a:t>
            </a:r>
            <a:r>
              <a:rPr lang="fr-BE" dirty="0" smtClean="0"/>
              <a:t> </a:t>
            </a:r>
            <a:r>
              <a:rPr lang="fr-BE" dirty="0" err="1" smtClean="0"/>
              <a:t>terminological</a:t>
            </a:r>
            <a:r>
              <a:rPr lang="fr-BE" dirty="0" smtClean="0"/>
              <a:t> </a:t>
            </a:r>
            <a:r>
              <a:rPr lang="fr-BE" dirty="0" err="1" smtClean="0"/>
              <a:t>database</a:t>
            </a:r>
            <a:endParaRPr lang="nl-NL" dirty="0" smtClean="0"/>
          </a:p>
        </p:txBody>
      </p:sp>
      <p:sp>
        <p:nvSpPr>
          <p:cNvPr id="45059" name="Tijdelijke aanduiding voor inhoud 3"/>
          <p:cNvSpPr>
            <a:spLocks noGrp="1"/>
          </p:cNvSpPr>
          <p:nvPr>
            <p:ph idx="1"/>
          </p:nvPr>
        </p:nvSpPr>
        <p:spPr/>
        <p:txBody>
          <a:bodyPr/>
          <a:lstStyle/>
          <a:p>
            <a:pPr lvl="1">
              <a:buFont typeface="Verdana" pitchFamily="34" charset="0"/>
              <a:buNone/>
            </a:pPr>
            <a:r>
              <a:rPr lang="es-ES" sz="4000" b="1" dirty="0" err="1" smtClean="0"/>
              <a:t>EcoLexicon</a:t>
            </a:r>
            <a:r>
              <a:rPr lang="es-ES" sz="4000" b="1" dirty="0" smtClean="0"/>
              <a:t>: </a:t>
            </a:r>
          </a:p>
          <a:p>
            <a:pPr lvl="1">
              <a:buFont typeface="Verdana" pitchFamily="34" charset="0"/>
              <a:buNone/>
            </a:pPr>
            <a:endParaRPr lang="es-ES" sz="4000" b="1" dirty="0" smtClean="0"/>
          </a:p>
          <a:p>
            <a:pPr lvl="1">
              <a:buFont typeface="Verdana" pitchFamily="34" charset="0"/>
              <a:buNone/>
            </a:pPr>
            <a:r>
              <a:rPr lang="es-ES" sz="4000" b="1" dirty="0" smtClean="0">
                <a:solidFill>
                  <a:srgbClr val="00B0F0"/>
                </a:solidFill>
                <a:hlinkClick r:id="rId3"/>
              </a:rPr>
              <a:t>http://manila.ugr.es/visual/</a:t>
            </a:r>
            <a:r>
              <a:rPr lang="es-ES" sz="4000" b="1" dirty="0" smtClean="0">
                <a:solidFill>
                  <a:srgbClr val="00B0F0"/>
                </a:solidFill>
              </a:rPr>
              <a:t> </a:t>
            </a:r>
            <a:r>
              <a:rPr lang="es-ES" sz="4000" b="1" dirty="0" smtClean="0"/>
              <a:t> </a:t>
            </a:r>
          </a:p>
          <a:p>
            <a:pPr>
              <a:buNone/>
            </a:pPr>
            <a:endParaRPr lang="nl-NL" dirty="0" smtClean="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30</a:t>
            </a:fld>
            <a:endParaRPr lang="nl-NL"/>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a:xfrm>
            <a:off x="457200" y="792163"/>
            <a:ext cx="8229600" cy="625475"/>
          </a:xfrm>
          <a:noFill/>
        </p:spPr>
        <p:txBody>
          <a:bodyPr>
            <a:normAutofit fontScale="90000"/>
          </a:bodyPr>
          <a:lstStyle/>
          <a:p>
            <a:r>
              <a:rPr lang="es-ES" sz="3700" smtClean="0"/>
              <a:t>Objetivo de </a:t>
            </a:r>
            <a:br>
              <a:rPr lang="es-ES" sz="3700" smtClean="0"/>
            </a:br>
            <a:r>
              <a:rPr lang="es-ES" sz="3700" smtClean="0"/>
              <a:t>una definición</a:t>
            </a:r>
          </a:p>
        </p:txBody>
      </p:sp>
      <p:sp>
        <p:nvSpPr>
          <p:cNvPr id="46083" name="Rectangle 3"/>
          <p:cNvSpPr>
            <a:spLocks noGrp="1"/>
          </p:cNvSpPr>
          <p:nvPr>
            <p:ph type="body" idx="4294967295"/>
          </p:nvPr>
        </p:nvSpPr>
        <p:spPr/>
        <p:txBody>
          <a:bodyPr/>
          <a:lstStyle/>
          <a:p>
            <a:pPr>
              <a:lnSpc>
                <a:spcPct val="90000"/>
              </a:lnSpc>
            </a:pPr>
            <a:endParaRPr lang="en-GB" smtClean="0">
              <a:cs typeface="Times New Roman" pitchFamily="18" charset="0"/>
            </a:endParaRPr>
          </a:p>
          <a:p>
            <a:pPr>
              <a:lnSpc>
                <a:spcPct val="90000"/>
              </a:lnSpc>
            </a:pPr>
            <a:r>
              <a:rPr lang="en-GB" smtClean="0">
                <a:cs typeface="Times New Roman" pitchFamily="18" charset="0"/>
              </a:rPr>
              <a:t>Explicitar la pertenencia de un concepto en una categoría conceptual</a:t>
            </a:r>
          </a:p>
          <a:p>
            <a:pPr>
              <a:lnSpc>
                <a:spcPct val="90000"/>
              </a:lnSpc>
            </a:pPr>
            <a:endParaRPr lang="es-ES" smtClean="0"/>
          </a:p>
          <a:p>
            <a:pPr>
              <a:lnSpc>
                <a:spcPct val="90000"/>
              </a:lnSpc>
            </a:pPr>
            <a:r>
              <a:rPr lang="es-ES" smtClean="0"/>
              <a:t>R</a:t>
            </a:r>
            <a:r>
              <a:rPr lang="en-GB" smtClean="0">
                <a:cs typeface="Times New Roman" pitchFamily="18" charset="0"/>
              </a:rPr>
              <a:t>eflejar sus relaciones con otros conceptos dentro de la misma categoría</a:t>
            </a:r>
          </a:p>
          <a:p>
            <a:pPr>
              <a:lnSpc>
                <a:spcPct val="90000"/>
              </a:lnSpc>
            </a:pPr>
            <a:endParaRPr lang="en-GB" smtClean="0">
              <a:cs typeface="Times New Roman" pitchFamily="18" charset="0"/>
            </a:endParaRPr>
          </a:p>
          <a:p>
            <a:pPr>
              <a:lnSpc>
                <a:spcPct val="90000"/>
              </a:lnSpc>
            </a:pPr>
            <a:r>
              <a:rPr lang="en-GB" smtClean="0">
                <a:cs typeface="Times New Roman" pitchFamily="18" charset="0"/>
              </a:rPr>
              <a:t>Especificar atributos y características esenciales</a:t>
            </a:r>
            <a:r>
              <a:rPr lang="es-ES" smtClean="0"/>
              <a:t>  </a:t>
            </a:r>
          </a:p>
          <a:p>
            <a:pPr>
              <a:lnSpc>
                <a:spcPct val="90000"/>
              </a:lnSpc>
            </a:pPr>
            <a:endParaRPr lang="es-ES" smtClean="0"/>
          </a:p>
        </p:txBody>
      </p:sp>
      <p:pic>
        <p:nvPicPr>
          <p:cNvPr id="46084" name="Picture 4" descr="j0309614"/>
          <p:cNvPicPr>
            <a:picLocks noChangeAspect="1" noChangeArrowheads="1"/>
          </p:cNvPicPr>
          <p:nvPr/>
        </p:nvPicPr>
        <p:blipFill>
          <a:blip r:embed="rId3" cstate="print"/>
          <a:srcRect/>
          <a:stretch>
            <a:fillRect/>
          </a:stretch>
        </p:blipFill>
        <p:spPr bwMode="auto">
          <a:xfrm>
            <a:off x="6084888" y="260350"/>
            <a:ext cx="2592387" cy="1368425"/>
          </a:xfrm>
          <a:prstGeom prst="rect">
            <a:avLst/>
          </a:prstGeom>
          <a:noFill/>
          <a:ln w="9525">
            <a:noFill/>
            <a:miter lim="800000"/>
            <a:headEnd/>
            <a:tailEnd/>
          </a:ln>
        </p:spPr>
      </p:pic>
      <p:pic>
        <p:nvPicPr>
          <p:cNvPr id="46085" name="Picture 5"/>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6" name="Tijdelijke aanduiding voor dianummer 5"/>
          <p:cNvSpPr>
            <a:spLocks noGrp="1"/>
          </p:cNvSpPr>
          <p:nvPr>
            <p:ph type="sldNum" sz="quarter" idx="11"/>
          </p:nvPr>
        </p:nvSpPr>
        <p:spPr/>
        <p:txBody>
          <a:bodyPr/>
          <a:lstStyle/>
          <a:p>
            <a:fld id="{106E821A-5C16-44B5-A0EB-23303923B7B5}" type="slidenum">
              <a:rPr lang="nl-NL" smtClean="0"/>
              <a:pPr/>
              <a:t>31</a:t>
            </a:fld>
            <a:endParaRPr lang="nl-NL"/>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aga clic para ampliar"/>
          <p:cNvPicPr>
            <a:picLocks noChangeAspect="1" noChangeArrowheads="1"/>
          </p:cNvPicPr>
          <p:nvPr/>
        </p:nvPicPr>
        <p:blipFill>
          <a:blip r:embed="rId3" cstate="print"/>
          <a:srcRect/>
          <a:stretch>
            <a:fillRect/>
          </a:stretch>
        </p:blipFill>
        <p:spPr bwMode="auto">
          <a:xfrm>
            <a:off x="250825" y="333375"/>
            <a:ext cx="8713788" cy="6191250"/>
          </a:xfrm>
          <a:prstGeom prst="rect">
            <a:avLst/>
          </a:prstGeom>
          <a:noFill/>
          <a:ln w="9525">
            <a:noFill/>
            <a:miter lim="800000"/>
            <a:headEnd/>
            <a:tailEnd/>
          </a:ln>
        </p:spPr>
      </p:pic>
      <p:sp>
        <p:nvSpPr>
          <p:cNvPr id="3" name="Tijdelijke aanduiding voor dianummer 2"/>
          <p:cNvSpPr>
            <a:spLocks noGrp="1"/>
          </p:cNvSpPr>
          <p:nvPr>
            <p:ph type="sldNum" sz="quarter" idx="11"/>
          </p:nvPr>
        </p:nvSpPr>
        <p:spPr/>
        <p:txBody>
          <a:bodyPr/>
          <a:lstStyle/>
          <a:p>
            <a:fld id="{106E821A-5C16-44B5-A0EB-23303923B7B5}" type="slidenum">
              <a:rPr lang="nl-NL" smtClean="0"/>
              <a:pPr/>
              <a:t>32</a:t>
            </a:fld>
            <a:endParaRPr lang="nl-NL"/>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9750" y="188913"/>
            <a:ext cx="7561263" cy="579437"/>
          </a:xfrm>
          <a:prstGeom prst="rect">
            <a:avLst/>
          </a:prstGeom>
          <a:solidFill>
            <a:schemeClr val="accent1"/>
          </a:solidFill>
          <a:ln w="9525">
            <a:noFill/>
            <a:miter lim="800000"/>
            <a:headEnd/>
            <a:tailEnd/>
          </a:ln>
        </p:spPr>
        <p:txBody>
          <a:bodyPr>
            <a:spAutoFit/>
          </a:bodyPr>
          <a:lstStyle/>
          <a:p>
            <a:pPr>
              <a:spcBef>
                <a:spcPct val="50000"/>
              </a:spcBef>
            </a:pPr>
            <a:r>
              <a:rPr lang="en-US" sz="3200" b="1">
                <a:solidFill>
                  <a:schemeClr val="bg1"/>
                </a:solidFill>
                <a:latin typeface="Georgia" pitchFamily="18" charset="0"/>
              </a:rPr>
              <a:t>[</a:t>
            </a:r>
            <a:r>
              <a:rPr lang="es-ES" sz="3200" b="1">
                <a:solidFill>
                  <a:schemeClr val="bg1"/>
                </a:solidFill>
                <a:latin typeface="Georgia" pitchFamily="18" charset="0"/>
              </a:rPr>
              <a:t>INSTRUMENT</a:t>
            </a:r>
            <a:r>
              <a:rPr lang="en-US" sz="3200" b="1">
                <a:solidFill>
                  <a:schemeClr val="bg1"/>
                </a:solidFill>
                <a:latin typeface="Georgia" pitchFamily="18" charset="0"/>
              </a:rPr>
              <a:t>]</a:t>
            </a:r>
          </a:p>
        </p:txBody>
      </p:sp>
      <p:pic>
        <p:nvPicPr>
          <p:cNvPr id="50179" name="Picture 3" descr="ScreenShot029"/>
          <p:cNvPicPr>
            <a:picLocks noChangeAspect="1" noChangeArrowheads="1"/>
          </p:cNvPicPr>
          <p:nvPr/>
        </p:nvPicPr>
        <p:blipFill>
          <a:blip r:embed="rId3" cstate="print"/>
          <a:srcRect/>
          <a:stretch>
            <a:fillRect/>
          </a:stretch>
        </p:blipFill>
        <p:spPr bwMode="auto">
          <a:xfrm>
            <a:off x="0" y="908050"/>
            <a:ext cx="9144000" cy="5949950"/>
          </a:xfrm>
          <a:prstGeom prst="rect">
            <a:avLst/>
          </a:prstGeom>
          <a:noFill/>
          <a:ln w="9525">
            <a:noFill/>
            <a:miter lim="800000"/>
            <a:headEnd/>
            <a:tailEnd/>
          </a:ln>
        </p:spPr>
      </p:pic>
      <p:pic>
        <p:nvPicPr>
          <p:cNvPr id="188420" name="Picture 4"/>
          <p:cNvPicPr>
            <a:picLocks noChangeAspect="1" noChangeArrowheads="1"/>
          </p:cNvPicPr>
          <p:nvPr/>
        </p:nvPicPr>
        <p:blipFill>
          <a:blip r:embed="rId4" cstate="print"/>
          <a:srcRect/>
          <a:stretch>
            <a:fillRect/>
          </a:stretch>
        </p:blipFill>
        <p:spPr bwMode="auto">
          <a:xfrm>
            <a:off x="6732588" y="4292600"/>
            <a:ext cx="1438275" cy="857250"/>
          </a:xfrm>
          <a:prstGeom prst="rect">
            <a:avLst/>
          </a:prstGeom>
          <a:noFill/>
          <a:ln w="9525">
            <a:noFill/>
            <a:miter lim="800000"/>
            <a:headEnd/>
            <a:tailEnd/>
          </a:ln>
        </p:spPr>
      </p:pic>
      <p:pic>
        <p:nvPicPr>
          <p:cNvPr id="188422" name="Picture 6"/>
          <p:cNvPicPr>
            <a:picLocks noChangeAspect="1" noChangeArrowheads="1"/>
          </p:cNvPicPr>
          <p:nvPr/>
        </p:nvPicPr>
        <p:blipFill>
          <a:blip r:embed="rId5" cstate="print"/>
          <a:srcRect/>
          <a:stretch>
            <a:fillRect/>
          </a:stretch>
        </p:blipFill>
        <p:spPr bwMode="auto">
          <a:xfrm>
            <a:off x="1476375" y="2133600"/>
            <a:ext cx="2600325" cy="3790950"/>
          </a:xfrm>
          <a:prstGeom prst="rect">
            <a:avLst/>
          </a:prstGeom>
          <a:noFill/>
          <a:ln w="9525">
            <a:noFill/>
            <a:miter lim="800000"/>
            <a:headEnd/>
            <a:tailEnd/>
          </a:ln>
        </p:spPr>
      </p:pic>
      <p:sp>
        <p:nvSpPr>
          <p:cNvPr id="188423" name="Oval 7"/>
          <p:cNvSpPr>
            <a:spLocks noChangeArrowheads="1"/>
          </p:cNvSpPr>
          <p:nvPr/>
        </p:nvSpPr>
        <p:spPr bwMode="auto">
          <a:xfrm>
            <a:off x="5651500" y="3933825"/>
            <a:ext cx="433388" cy="215900"/>
          </a:xfrm>
          <a:prstGeom prst="ellipse">
            <a:avLst/>
          </a:prstGeom>
          <a:noFill/>
          <a:ln w="25400" algn="ctr">
            <a:solidFill>
              <a:srgbClr val="FF00FF"/>
            </a:solidFill>
            <a:round/>
            <a:headEnd/>
            <a:tailEnd/>
          </a:ln>
        </p:spPr>
        <p:txBody>
          <a:bodyPr vert="eaVert" anchor="ctr">
            <a:spAutoFit/>
          </a:bodyPr>
          <a:lstStyle/>
          <a:p>
            <a:endParaRPr lang="nl-NL"/>
          </a:p>
        </p:txBody>
      </p:sp>
      <p:sp>
        <p:nvSpPr>
          <p:cNvPr id="188424" name="Oval 8"/>
          <p:cNvSpPr>
            <a:spLocks noChangeArrowheads="1"/>
          </p:cNvSpPr>
          <p:nvPr/>
        </p:nvSpPr>
        <p:spPr bwMode="auto">
          <a:xfrm>
            <a:off x="6804025" y="3789363"/>
            <a:ext cx="504825" cy="215900"/>
          </a:xfrm>
          <a:prstGeom prst="ellipse">
            <a:avLst/>
          </a:prstGeom>
          <a:noFill/>
          <a:ln w="25400" algn="ctr">
            <a:solidFill>
              <a:srgbClr val="FF00FF"/>
            </a:solidFill>
            <a:round/>
            <a:headEnd/>
            <a:tailEnd/>
          </a:ln>
        </p:spPr>
        <p:txBody>
          <a:bodyPr vert="eaVert" anchor="ctr">
            <a:spAutoFit/>
          </a:bodyPr>
          <a:lstStyle/>
          <a:p>
            <a:endParaRPr lang="nl-NL"/>
          </a:p>
        </p:txBody>
      </p:sp>
      <p:sp>
        <p:nvSpPr>
          <p:cNvPr id="188425" name="Oval 9"/>
          <p:cNvSpPr>
            <a:spLocks noChangeArrowheads="1"/>
          </p:cNvSpPr>
          <p:nvPr/>
        </p:nvSpPr>
        <p:spPr bwMode="auto">
          <a:xfrm>
            <a:off x="6227763" y="4868863"/>
            <a:ext cx="504825" cy="215900"/>
          </a:xfrm>
          <a:prstGeom prst="ellipse">
            <a:avLst/>
          </a:prstGeom>
          <a:noFill/>
          <a:ln w="25400" algn="ctr">
            <a:solidFill>
              <a:srgbClr val="FF00FF"/>
            </a:solidFill>
            <a:round/>
            <a:headEnd/>
            <a:tailEnd/>
          </a:ln>
        </p:spPr>
        <p:txBody>
          <a:bodyPr vert="eaVert" anchor="ctr">
            <a:spAutoFit/>
          </a:bodyPr>
          <a:lstStyle/>
          <a:p>
            <a:endParaRPr lang="nl-NL"/>
          </a:p>
        </p:txBody>
      </p:sp>
      <p:sp>
        <p:nvSpPr>
          <p:cNvPr id="188426" name="Oval 10"/>
          <p:cNvSpPr>
            <a:spLocks noChangeArrowheads="1"/>
          </p:cNvSpPr>
          <p:nvPr/>
        </p:nvSpPr>
        <p:spPr bwMode="auto">
          <a:xfrm>
            <a:off x="6948488" y="4076700"/>
            <a:ext cx="431800" cy="215900"/>
          </a:xfrm>
          <a:prstGeom prst="ellipse">
            <a:avLst/>
          </a:prstGeom>
          <a:noFill/>
          <a:ln w="25400" algn="ctr">
            <a:solidFill>
              <a:srgbClr val="FF00FF"/>
            </a:solidFill>
            <a:round/>
            <a:headEnd/>
            <a:tailEnd/>
          </a:ln>
        </p:spPr>
        <p:txBody>
          <a:bodyPr vert="eaVert" anchor="ctr">
            <a:spAutoFit/>
          </a:bodyPr>
          <a:lstStyle/>
          <a:p>
            <a:endParaRPr lang="nl-NL"/>
          </a:p>
        </p:txBody>
      </p:sp>
      <p:sp>
        <p:nvSpPr>
          <p:cNvPr id="188427" name="Rectangle 11"/>
          <p:cNvSpPr>
            <a:spLocks noChangeArrowheads="1"/>
          </p:cNvSpPr>
          <p:nvPr/>
        </p:nvSpPr>
        <p:spPr bwMode="auto">
          <a:xfrm>
            <a:off x="4643438" y="3716338"/>
            <a:ext cx="1008062" cy="288925"/>
          </a:xfrm>
          <a:prstGeom prst="rect">
            <a:avLst/>
          </a:prstGeom>
          <a:noFill/>
          <a:ln w="27051">
            <a:solidFill>
              <a:schemeClr val="accent1"/>
            </a:solidFill>
            <a:miter lim="800000"/>
            <a:headEnd/>
            <a:tailEnd/>
          </a:ln>
        </p:spPr>
        <p:txBody>
          <a:bodyPr/>
          <a:lstStyle/>
          <a:p>
            <a:endParaRPr lang="nl-NL"/>
          </a:p>
        </p:txBody>
      </p:sp>
      <p:sp>
        <p:nvSpPr>
          <p:cNvPr id="188428" name="Rectangle 12"/>
          <p:cNvSpPr>
            <a:spLocks noChangeArrowheads="1"/>
          </p:cNvSpPr>
          <p:nvPr/>
        </p:nvSpPr>
        <p:spPr bwMode="auto">
          <a:xfrm>
            <a:off x="7019925" y="3429000"/>
            <a:ext cx="1152525" cy="217488"/>
          </a:xfrm>
          <a:prstGeom prst="rect">
            <a:avLst/>
          </a:prstGeom>
          <a:noFill/>
          <a:ln w="27051">
            <a:solidFill>
              <a:schemeClr val="accent1"/>
            </a:solidFill>
            <a:miter lim="800000"/>
            <a:headEnd/>
            <a:tailEnd/>
          </a:ln>
        </p:spPr>
        <p:txBody>
          <a:bodyPr/>
          <a:lstStyle/>
          <a:p>
            <a:endParaRPr lang="nl-NL"/>
          </a:p>
        </p:txBody>
      </p:sp>
      <p:sp>
        <p:nvSpPr>
          <p:cNvPr id="188429" name="Rectangle 13"/>
          <p:cNvSpPr>
            <a:spLocks noChangeArrowheads="1"/>
          </p:cNvSpPr>
          <p:nvPr/>
        </p:nvSpPr>
        <p:spPr bwMode="auto">
          <a:xfrm>
            <a:off x="7380288" y="4005263"/>
            <a:ext cx="1008062" cy="217487"/>
          </a:xfrm>
          <a:prstGeom prst="rect">
            <a:avLst/>
          </a:prstGeom>
          <a:noFill/>
          <a:ln w="27051">
            <a:solidFill>
              <a:schemeClr val="accent1"/>
            </a:solidFill>
            <a:miter lim="800000"/>
            <a:headEnd/>
            <a:tailEnd/>
          </a:ln>
        </p:spPr>
        <p:txBody>
          <a:bodyPr/>
          <a:lstStyle/>
          <a:p>
            <a:endParaRPr lang="nl-NL"/>
          </a:p>
        </p:txBody>
      </p:sp>
      <p:sp>
        <p:nvSpPr>
          <p:cNvPr id="188430" name="Rectangle 14"/>
          <p:cNvSpPr>
            <a:spLocks noChangeArrowheads="1"/>
          </p:cNvSpPr>
          <p:nvPr/>
        </p:nvSpPr>
        <p:spPr bwMode="auto">
          <a:xfrm>
            <a:off x="6011863" y="5516563"/>
            <a:ext cx="1008062" cy="217487"/>
          </a:xfrm>
          <a:prstGeom prst="rect">
            <a:avLst/>
          </a:prstGeom>
          <a:noFill/>
          <a:ln w="27051">
            <a:solidFill>
              <a:schemeClr val="accent1"/>
            </a:solidFill>
            <a:miter lim="800000"/>
            <a:headEnd/>
            <a:tailEnd/>
          </a:ln>
        </p:spPr>
        <p:txBody>
          <a:bodyPr/>
          <a:lstStyle/>
          <a:p>
            <a:endParaRPr lang="nl-NL"/>
          </a:p>
        </p:txBody>
      </p:sp>
      <p:sp>
        <p:nvSpPr>
          <p:cNvPr id="188431" name="Rectangle 15"/>
          <p:cNvSpPr>
            <a:spLocks noChangeArrowheads="1"/>
          </p:cNvSpPr>
          <p:nvPr/>
        </p:nvSpPr>
        <p:spPr bwMode="auto">
          <a:xfrm>
            <a:off x="0" y="5445125"/>
            <a:ext cx="2627313" cy="1412875"/>
          </a:xfrm>
          <a:prstGeom prst="rect">
            <a:avLst/>
          </a:prstGeom>
          <a:noFill/>
          <a:ln w="49276">
            <a:solidFill>
              <a:srgbClr val="FF00FF"/>
            </a:solidFill>
            <a:miter lim="800000"/>
            <a:headEnd/>
            <a:tailEnd/>
          </a:ln>
        </p:spPr>
        <p:txBody>
          <a:bodyPr/>
          <a:lstStyle/>
          <a:p>
            <a:endParaRPr lang="nl-NL"/>
          </a:p>
        </p:txBody>
      </p:sp>
      <p:sp>
        <p:nvSpPr>
          <p:cNvPr id="15" name="Tijdelijke aanduiding voor dianummer 14"/>
          <p:cNvSpPr>
            <a:spLocks noGrp="1"/>
          </p:cNvSpPr>
          <p:nvPr>
            <p:ph type="sldNum" sz="quarter" idx="11"/>
          </p:nvPr>
        </p:nvSpPr>
        <p:spPr/>
        <p:txBody>
          <a:bodyPr/>
          <a:lstStyle/>
          <a:p>
            <a:fld id="{106E821A-5C16-44B5-A0EB-23303923B7B5}" type="slidenum">
              <a:rPr lang="nl-NL" smtClean="0"/>
              <a:pPr/>
              <a:t>33</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4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4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84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84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84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84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84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84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8431"/>
                                        </p:tgtEl>
                                        <p:attrNameLst>
                                          <p:attrName>style.visibility</p:attrName>
                                        </p:attrNameLst>
                                      </p:cBhvr>
                                      <p:to>
                                        <p:strVal val="visible"/>
                                      </p:to>
                                    </p:set>
                                    <p:anim calcmode="lin" valueType="num">
                                      <p:cBhvr additive="base">
                                        <p:cTn id="31" dur="500" fill="hold"/>
                                        <p:tgtEl>
                                          <p:spTgt spid="188431"/>
                                        </p:tgtEl>
                                        <p:attrNameLst>
                                          <p:attrName>ppt_x</p:attrName>
                                        </p:attrNameLst>
                                      </p:cBhvr>
                                      <p:tavLst>
                                        <p:tav tm="0">
                                          <p:val>
                                            <p:strVal val="#ppt_x"/>
                                          </p:val>
                                        </p:tav>
                                        <p:tav tm="100000">
                                          <p:val>
                                            <p:strVal val="#ppt_x"/>
                                          </p:val>
                                        </p:tav>
                                      </p:tavLst>
                                    </p:anim>
                                    <p:anim calcmode="lin" valueType="num">
                                      <p:cBhvr additive="base">
                                        <p:cTn id="32" dur="500" fill="hold"/>
                                        <p:tgtEl>
                                          <p:spTgt spid="1884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mph" presetSubtype="0" grpId="1" nodeType="clickEffect">
                                  <p:stCondLst>
                                    <p:cond delay="0"/>
                                  </p:stCondLst>
                                  <p:childTnLst>
                                    <p:set>
                                      <p:cBhvr rctx="PPT">
                                        <p:cTn id="36" dur="indefinite"/>
                                        <p:tgtEl>
                                          <p:spTgt spid="188431"/>
                                        </p:tgtEl>
                                        <p:attrNameLst>
                                          <p:attrName>style.opacity</p:attrName>
                                        </p:attrNameLst>
                                      </p:cBhvr>
                                      <p:to>
                                        <p:strVal val="0"/>
                                      </p:to>
                                    </p:set>
                                    <p:animEffect filter="image" prLst="opacity: 0">
                                      <p:cBhvr rctx="IE">
                                        <p:cTn id="37" dur="indefinite"/>
                                        <p:tgtEl>
                                          <p:spTgt spid="18843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8422"/>
                                        </p:tgtEl>
                                        <p:attrNameLst>
                                          <p:attrName>style.visibility</p:attrName>
                                        </p:attrNameLst>
                                      </p:cBhvr>
                                      <p:to>
                                        <p:strVal val="visible"/>
                                      </p:to>
                                    </p:set>
                                    <p:anim calcmode="lin" valueType="num">
                                      <p:cBhvr additive="base">
                                        <p:cTn id="42" dur="1000" fill="hold"/>
                                        <p:tgtEl>
                                          <p:spTgt spid="188422"/>
                                        </p:tgtEl>
                                        <p:attrNameLst>
                                          <p:attrName>ppt_x</p:attrName>
                                        </p:attrNameLst>
                                      </p:cBhvr>
                                      <p:tavLst>
                                        <p:tav tm="0">
                                          <p:val>
                                            <p:strVal val="#ppt_x"/>
                                          </p:val>
                                        </p:tav>
                                        <p:tav tm="100000">
                                          <p:val>
                                            <p:strVal val="#ppt_x"/>
                                          </p:val>
                                        </p:tav>
                                      </p:tavLst>
                                    </p:anim>
                                    <p:anim calcmode="lin" valueType="num">
                                      <p:cBhvr additive="base">
                                        <p:cTn id="43" dur="1000" fill="hold"/>
                                        <p:tgtEl>
                                          <p:spTgt spid="188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animBg="1"/>
      <p:bldP spid="188424" grpId="0" animBg="1"/>
      <p:bldP spid="188425" grpId="0" animBg="1"/>
      <p:bldP spid="188426" grpId="0" animBg="1"/>
      <p:bldP spid="188427" grpId="0" animBg="1"/>
      <p:bldP spid="188428" grpId="0" animBg="1"/>
      <p:bldP spid="188429" grpId="0" animBg="1"/>
      <p:bldP spid="188430" grpId="0" animBg="1"/>
      <p:bldP spid="188431" grpId="0" animBg="1"/>
      <p:bldP spid="18843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p:cNvSpPr>
          <p:nvPr>
            <p:ph type="body" idx="4294967295"/>
          </p:nvPr>
        </p:nvSpPr>
        <p:spPr/>
        <p:txBody>
          <a:bodyPr/>
          <a:lstStyle/>
          <a:p>
            <a:endParaRPr lang="nl-NL" smtClean="0"/>
          </a:p>
        </p:txBody>
      </p:sp>
      <p:pic>
        <p:nvPicPr>
          <p:cNvPr id="51203" name="Picture 4"/>
          <p:cNvPicPr>
            <a:picLocks noChangeAspect="1" noChangeArrowheads="1"/>
          </p:cNvPicPr>
          <p:nvPr/>
        </p:nvPicPr>
        <p:blipFill>
          <a:blip r:embed="rId3" cstate="print"/>
          <a:srcRect/>
          <a:stretch>
            <a:fillRect/>
          </a:stretch>
        </p:blipFill>
        <p:spPr bwMode="auto">
          <a:xfrm>
            <a:off x="0" y="1125538"/>
            <a:ext cx="9144000" cy="5732462"/>
          </a:xfrm>
          <a:prstGeom prst="rect">
            <a:avLst/>
          </a:prstGeom>
          <a:noFill/>
          <a:ln w="9525">
            <a:noFill/>
            <a:miter lim="800000"/>
            <a:headEnd/>
            <a:tailEnd/>
          </a:ln>
        </p:spPr>
      </p:pic>
      <p:sp>
        <p:nvSpPr>
          <p:cNvPr id="51204" name="Rectangle 5"/>
          <p:cNvSpPr>
            <a:spLocks noChangeArrowheads="1"/>
          </p:cNvSpPr>
          <p:nvPr/>
        </p:nvSpPr>
        <p:spPr bwMode="auto">
          <a:xfrm>
            <a:off x="3851275" y="2349500"/>
            <a:ext cx="865188" cy="217488"/>
          </a:xfrm>
          <a:prstGeom prst="rect">
            <a:avLst/>
          </a:prstGeom>
          <a:noFill/>
          <a:ln w="27051">
            <a:solidFill>
              <a:schemeClr val="accent1"/>
            </a:solidFill>
            <a:miter lim="800000"/>
            <a:headEnd/>
            <a:tailEnd/>
          </a:ln>
        </p:spPr>
        <p:txBody>
          <a:bodyPr/>
          <a:lstStyle/>
          <a:p>
            <a:endParaRPr lang="nl-NL"/>
          </a:p>
        </p:txBody>
      </p:sp>
      <p:sp>
        <p:nvSpPr>
          <p:cNvPr id="51205" name="Rectangle 6"/>
          <p:cNvSpPr>
            <a:spLocks noChangeArrowheads="1"/>
          </p:cNvSpPr>
          <p:nvPr/>
        </p:nvSpPr>
        <p:spPr bwMode="auto">
          <a:xfrm>
            <a:off x="6084888" y="3357563"/>
            <a:ext cx="1079500" cy="215900"/>
          </a:xfrm>
          <a:prstGeom prst="rect">
            <a:avLst/>
          </a:prstGeom>
          <a:noFill/>
          <a:ln w="27051">
            <a:solidFill>
              <a:schemeClr val="accent2"/>
            </a:solidFill>
            <a:miter lim="800000"/>
            <a:headEnd/>
            <a:tailEnd/>
          </a:ln>
        </p:spPr>
        <p:txBody>
          <a:bodyPr/>
          <a:lstStyle/>
          <a:p>
            <a:endParaRPr lang="nl-NL"/>
          </a:p>
        </p:txBody>
      </p:sp>
      <p:sp>
        <p:nvSpPr>
          <p:cNvPr id="51206" name="Oval 7"/>
          <p:cNvSpPr>
            <a:spLocks noChangeArrowheads="1"/>
          </p:cNvSpPr>
          <p:nvPr/>
        </p:nvSpPr>
        <p:spPr bwMode="auto">
          <a:xfrm>
            <a:off x="5219700" y="3644900"/>
            <a:ext cx="647700" cy="142875"/>
          </a:xfrm>
          <a:prstGeom prst="ellipse">
            <a:avLst/>
          </a:prstGeom>
          <a:noFill/>
          <a:ln w="25400" algn="ctr">
            <a:solidFill>
              <a:srgbClr val="FF00FF"/>
            </a:solidFill>
            <a:round/>
            <a:headEnd/>
            <a:tailEnd/>
          </a:ln>
        </p:spPr>
        <p:txBody>
          <a:bodyPr vert="eaVert" anchor="ctr">
            <a:spAutoFit/>
          </a:bodyPr>
          <a:lstStyle/>
          <a:p>
            <a:endParaRPr lang="nl-NL"/>
          </a:p>
        </p:txBody>
      </p:sp>
      <p:sp>
        <p:nvSpPr>
          <p:cNvPr id="51207" name="Oval 8"/>
          <p:cNvSpPr>
            <a:spLocks noChangeArrowheads="1"/>
          </p:cNvSpPr>
          <p:nvPr/>
        </p:nvSpPr>
        <p:spPr bwMode="auto">
          <a:xfrm>
            <a:off x="4067175" y="3141663"/>
            <a:ext cx="649288" cy="215900"/>
          </a:xfrm>
          <a:prstGeom prst="ellipse">
            <a:avLst/>
          </a:prstGeom>
          <a:noFill/>
          <a:ln w="25400" algn="ctr">
            <a:solidFill>
              <a:srgbClr val="FF00FF"/>
            </a:solidFill>
            <a:round/>
            <a:headEnd/>
            <a:tailEnd/>
          </a:ln>
        </p:spPr>
        <p:txBody>
          <a:bodyPr vert="eaVert" anchor="ctr">
            <a:spAutoFit/>
          </a:bodyPr>
          <a:lstStyle/>
          <a:p>
            <a:endParaRPr lang="nl-NL"/>
          </a:p>
        </p:txBody>
      </p:sp>
      <p:sp>
        <p:nvSpPr>
          <p:cNvPr id="51208" name="Rectangle 10"/>
          <p:cNvSpPr>
            <a:spLocks noChangeArrowheads="1"/>
          </p:cNvSpPr>
          <p:nvPr/>
        </p:nvSpPr>
        <p:spPr bwMode="auto">
          <a:xfrm>
            <a:off x="3276600" y="3860800"/>
            <a:ext cx="2590800" cy="215900"/>
          </a:xfrm>
          <a:prstGeom prst="rect">
            <a:avLst/>
          </a:prstGeom>
          <a:noFill/>
          <a:ln w="27051">
            <a:solidFill>
              <a:schemeClr val="hlink"/>
            </a:solidFill>
            <a:miter lim="800000"/>
            <a:headEnd/>
            <a:tailEnd/>
          </a:ln>
        </p:spPr>
        <p:txBody>
          <a:bodyPr/>
          <a:lstStyle/>
          <a:p>
            <a:endParaRPr lang="nl-NL"/>
          </a:p>
        </p:txBody>
      </p:sp>
      <p:sp>
        <p:nvSpPr>
          <p:cNvPr id="51209" name="Rectangle 11"/>
          <p:cNvSpPr>
            <a:spLocks noChangeArrowheads="1"/>
          </p:cNvSpPr>
          <p:nvPr/>
        </p:nvSpPr>
        <p:spPr bwMode="auto">
          <a:xfrm>
            <a:off x="2700338" y="1341438"/>
            <a:ext cx="1584325" cy="215900"/>
          </a:xfrm>
          <a:prstGeom prst="rect">
            <a:avLst/>
          </a:prstGeom>
          <a:noFill/>
          <a:ln w="27051">
            <a:solidFill>
              <a:schemeClr val="folHlink"/>
            </a:solidFill>
            <a:miter lim="800000"/>
            <a:headEnd/>
            <a:tailEnd/>
          </a:ln>
        </p:spPr>
        <p:txBody>
          <a:bodyPr/>
          <a:lstStyle/>
          <a:p>
            <a:endParaRPr lang="nl-NL"/>
          </a:p>
        </p:txBody>
      </p:sp>
      <p:sp>
        <p:nvSpPr>
          <p:cNvPr id="51210" name="4 Rectángulo"/>
          <p:cNvSpPr>
            <a:spLocks noGrp="1" noChangeArrowheads="1"/>
          </p:cNvSpPr>
          <p:nvPr>
            <p:ph type="title" idx="4294967295"/>
          </p:nvPr>
        </p:nvSpPr>
        <p:spPr>
          <a:xfrm>
            <a:off x="0" y="0"/>
            <a:ext cx="9144000" cy="1143000"/>
          </a:xfrm>
          <a:solidFill>
            <a:srgbClr val="00B0F0"/>
          </a:solidFill>
        </p:spPr>
        <p:txBody>
          <a:bodyPr>
            <a:normAutofit fontScale="90000"/>
          </a:bodyPr>
          <a:lstStyle/>
          <a:p>
            <a:pPr eaLnBrk="1" hangingPunct="1"/>
            <a:r>
              <a:rPr lang="es-ES" sz="2400" smtClean="0">
                <a:solidFill>
                  <a:schemeClr val="bg1"/>
                </a:solidFill>
                <a:latin typeface="Arial" pitchFamily="34" charset="0"/>
              </a:rPr>
              <a:t>Instrument          Recording instrument           Mariagraph          </a:t>
            </a:r>
            <a:br>
              <a:rPr lang="es-ES" sz="2400" smtClean="0">
                <a:solidFill>
                  <a:schemeClr val="bg1"/>
                </a:solidFill>
                <a:latin typeface="Arial" pitchFamily="34" charset="0"/>
              </a:rPr>
            </a:br>
            <a:r>
              <a:rPr lang="es-ES" sz="2400" smtClean="0">
                <a:solidFill>
                  <a:schemeClr val="bg1"/>
                </a:solidFill>
                <a:latin typeface="Arial" pitchFamily="34" charset="0"/>
              </a:rPr>
              <a:t>Float-type mariagraph</a:t>
            </a:r>
            <a:r>
              <a:rPr lang="es-ES" sz="2400" smtClean="0">
                <a:solidFill>
                  <a:schemeClr val="tx1"/>
                </a:solidFill>
                <a:latin typeface="Arial" pitchFamily="34" charset="0"/>
              </a:rPr>
              <a:t>            </a:t>
            </a:r>
            <a:br>
              <a:rPr lang="es-ES" sz="2400" smtClean="0">
                <a:solidFill>
                  <a:schemeClr val="tx1"/>
                </a:solidFill>
                <a:latin typeface="Arial" pitchFamily="34" charset="0"/>
              </a:rPr>
            </a:br>
            <a:r>
              <a:rPr lang="es-ES" sz="2400" smtClean="0">
                <a:solidFill>
                  <a:schemeClr val="tx1"/>
                </a:solidFill>
                <a:latin typeface="Arial" pitchFamily="34" charset="0"/>
              </a:rPr>
              <a:t>   </a:t>
            </a:r>
          </a:p>
        </p:txBody>
      </p:sp>
      <p:sp>
        <p:nvSpPr>
          <p:cNvPr id="6" name="5 Flecha derecha"/>
          <p:cNvSpPr>
            <a:spLocks noChangeArrowheads="1"/>
          </p:cNvSpPr>
          <p:nvPr/>
        </p:nvSpPr>
        <p:spPr bwMode="auto">
          <a:xfrm>
            <a:off x="8532813" y="0"/>
            <a:ext cx="428625" cy="357188"/>
          </a:xfrm>
          <a:prstGeom prst="rightArrow">
            <a:avLst>
              <a:gd name="adj1" fmla="val 50000"/>
              <a:gd name="adj2" fmla="val 50000"/>
            </a:avLst>
          </a:prstGeom>
          <a:solidFill>
            <a:srgbClr val="FFCC66"/>
          </a:solidFill>
          <a:ln w="55000" cmpd="thickThin" algn="ctr">
            <a:solidFill>
              <a:srgbClr val="1E768C"/>
            </a:solidFill>
            <a:miter lim="800000"/>
            <a:headEnd/>
            <a:tailEnd/>
          </a:ln>
        </p:spPr>
        <p:txBody>
          <a:bodyPr anchor="ctr"/>
          <a:lstStyle/>
          <a:p>
            <a:pPr algn="ctr">
              <a:defRPr/>
            </a:pPr>
            <a:r>
              <a:rPr lang="es-ES" dirty="0">
                <a:solidFill>
                  <a:schemeClr val="lt1"/>
                </a:solidFill>
                <a:latin typeface="+mn-lt"/>
              </a:rPr>
              <a:t>  </a:t>
            </a:r>
          </a:p>
        </p:txBody>
      </p:sp>
      <p:sp>
        <p:nvSpPr>
          <p:cNvPr id="2" name="5 Flecha derecha"/>
          <p:cNvSpPr>
            <a:spLocks noChangeArrowheads="1"/>
          </p:cNvSpPr>
          <p:nvPr/>
        </p:nvSpPr>
        <p:spPr bwMode="auto">
          <a:xfrm>
            <a:off x="5940425" y="0"/>
            <a:ext cx="428625" cy="357188"/>
          </a:xfrm>
          <a:prstGeom prst="rightArrow">
            <a:avLst>
              <a:gd name="adj1" fmla="val 50000"/>
              <a:gd name="adj2" fmla="val 50000"/>
            </a:avLst>
          </a:prstGeom>
          <a:solidFill>
            <a:srgbClr val="FFCC66"/>
          </a:solidFill>
          <a:ln w="55000" cmpd="thickThin" algn="ctr">
            <a:solidFill>
              <a:srgbClr val="1E768C"/>
            </a:solidFill>
            <a:miter lim="800000"/>
            <a:headEnd/>
            <a:tailEnd/>
          </a:ln>
        </p:spPr>
        <p:txBody>
          <a:bodyPr anchor="ctr"/>
          <a:lstStyle/>
          <a:p>
            <a:pPr algn="ctr">
              <a:defRPr/>
            </a:pPr>
            <a:r>
              <a:rPr lang="es-ES" dirty="0">
                <a:solidFill>
                  <a:schemeClr val="lt1"/>
                </a:solidFill>
                <a:latin typeface="+mn-lt"/>
              </a:rPr>
              <a:t>  </a:t>
            </a:r>
          </a:p>
        </p:txBody>
      </p:sp>
      <p:sp>
        <p:nvSpPr>
          <p:cNvPr id="3" name="5 Flecha derecha"/>
          <p:cNvSpPr>
            <a:spLocks noChangeArrowheads="1"/>
          </p:cNvSpPr>
          <p:nvPr/>
        </p:nvSpPr>
        <p:spPr bwMode="auto">
          <a:xfrm>
            <a:off x="1908175" y="0"/>
            <a:ext cx="428625" cy="357188"/>
          </a:xfrm>
          <a:prstGeom prst="rightArrow">
            <a:avLst>
              <a:gd name="adj1" fmla="val 50000"/>
              <a:gd name="adj2" fmla="val 50000"/>
            </a:avLst>
          </a:prstGeom>
          <a:solidFill>
            <a:srgbClr val="FFCC66"/>
          </a:solidFill>
          <a:ln w="55000" cmpd="thickThin" algn="ctr">
            <a:solidFill>
              <a:srgbClr val="1E768C"/>
            </a:solidFill>
            <a:miter lim="800000"/>
            <a:headEnd/>
            <a:tailEnd/>
          </a:ln>
        </p:spPr>
        <p:txBody>
          <a:bodyPr anchor="ctr"/>
          <a:lstStyle/>
          <a:p>
            <a:pPr algn="ctr">
              <a:defRPr/>
            </a:pPr>
            <a:r>
              <a:rPr lang="es-ES" dirty="0">
                <a:solidFill>
                  <a:schemeClr val="lt1"/>
                </a:solidFill>
                <a:latin typeface="+mn-lt"/>
              </a:rPr>
              <a:t>  </a:t>
            </a:r>
          </a:p>
        </p:txBody>
      </p:sp>
      <p:sp>
        <p:nvSpPr>
          <p:cNvPr id="51214" name="Oval 17"/>
          <p:cNvSpPr>
            <a:spLocks noChangeArrowheads="1"/>
          </p:cNvSpPr>
          <p:nvPr/>
        </p:nvSpPr>
        <p:spPr bwMode="auto">
          <a:xfrm>
            <a:off x="3492500" y="1844675"/>
            <a:ext cx="649288" cy="215900"/>
          </a:xfrm>
          <a:prstGeom prst="ellipse">
            <a:avLst/>
          </a:prstGeom>
          <a:noFill/>
          <a:ln w="25400" algn="ctr">
            <a:solidFill>
              <a:srgbClr val="FF00FF"/>
            </a:solidFill>
            <a:round/>
            <a:headEnd/>
            <a:tailEnd/>
          </a:ln>
        </p:spPr>
        <p:txBody>
          <a:bodyPr vert="eaVert" anchor="ctr">
            <a:spAutoFit/>
          </a:bodyPr>
          <a:lstStyle/>
          <a:p>
            <a:endParaRPr lang="nl-NL"/>
          </a:p>
        </p:txBody>
      </p:sp>
      <p:sp>
        <p:nvSpPr>
          <p:cNvPr id="15" name="Tijdelijke aanduiding voor dianummer 14"/>
          <p:cNvSpPr>
            <a:spLocks noGrp="1"/>
          </p:cNvSpPr>
          <p:nvPr>
            <p:ph type="sldNum" sz="quarter" idx="11"/>
          </p:nvPr>
        </p:nvSpPr>
        <p:spPr/>
        <p:txBody>
          <a:bodyPr/>
          <a:lstStyle/>
          <a:p>
            <a:fld id="{106E821A-5C16-44B5-A0EB-23303923B7B5}" type="slidenum">
              <a:rPr lang="nl-NL" smtClean="0"/>
              <a:pPr/>
              <a:t>34</a:t>
            </a:fld>
            <a:endParaRPr lang="nl-N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39750" y="188913"/>
            <a:ext cx="7561263" cy="579437"/>
          </a:xfrm>
          <a:prstGeom prst="rect">
            <a:avLst/>
          </a:prstGeom>
          <a:solidFill>
            <a:schemeClr val="accent1"/>
          </a:solidFill>
          <a:ln w="9525">
            <a:noFill/>
            <a:miter lim="800000"/>
            <a:headEnd/>
            <a:tailEnd/>
          </a:ln>
        </p:spPr>
        <p:txBody>
          <a:bodyPr>
            <a:spAutoFit/>
          </a:bodyPr>
          <a:lstStyle/>
          <a:p>
            <a:pPr>
              <a:spcBef>
                <a:spcPct val="50000"/>
              </a:spcBef>
            </a:pPr>
            <a:r>
              <a:rPr lang="en-US" sz="3200" b="1">
                <a:solidFill>
                  <a:schemeClr val="bg1"/>
                </a:solidFill>
                <a:latin typeface="Georgia" pitchFamily="18" charset="0"/>
              </a:rPr>
              <a:t>[</a:t>
            </a:r>
            <a:r>
              <a:rPr lang="es-ES" sz="3200" b="1">
                <a:solidFill>
                  <a:schemeClr val="bg1"/>
                </a:solidFill>
                <a:latin typeface="Georgia" pitchFamily="18" charset="0"/>
              </a:rPr>
              <a:t>INSTRUMENT</a:t>
            </a:r>
            <a:r>
              <a:rPr lang="en-US" sz="3200" b="1">
                <a:solidFill>
                  <a:schemeClr val="bg1"/>
                </a:solidFill>
                <a:latin typeface="Georgia" pitchFamily="18" charset="0"/>
              </a:rPr>
              <a:t>]</a:t>
            </a:r>
          </a:p>
        </p:txBody>
      </p:sp>
      <p:pic>
        <p:nvPicPr>
          <p:cNvPr id="52227" name="Picture 3" descr="ScreenShot029"/>
          <p:cNvPicPr>
            <a:picLocks noChangeAspect="1" noChangeArrowheads="1"/>
          </p:cNvPicPr>
          <p:nvPr/>
        </p:nvPicPr>
        <p:blipFill>
          <a:blip r:embed="rId3" cstate="print"/>
          <a:srcRect/>
          <a:stretch>
            <a:fillRect/>
          </a:stretch>
        </p:blipFill>
        <p:spPr bwMode="auto">
          <a:xfrm>
            <a:off x="0" y="908050"/>
            <a:ext cx="9144000" cy="5949950"/>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6732588" y="4292600"/>
            <a:ext cx="1438275" cy="857250"/>
          </a:xfrm>
          <a:prstGeom prst="rect">
            <a:avLst/>
          </a:prstGeom>
          <a:noFill/>
          <a:ln w="9525">
            <a:noFill/>
            <a:miter lim="800000"/>
            <a:headEnd/>
            <a:tailEnd/>
          </a:ln>
        </p:spPr>
      </p:pic>
      <p:sp>
        <p:nvSpPr>
          <p:cNvPr id="191502" name="Rectangle 14"/>
          <p:cNvSpPr>
            <a:spLocks noChangeArrowheads="1"/>
          </p:cNvSpPr>
          <p:nvPr/>
        </p:nvSpPr>
        <p:spPr bwMode="auto">
          <a:xfrm>
            <a:off x="0" y="3213100"/>
            <a:ext cx="2627313" cy="2160588"/>
          </a:xfrm>
          <a:prstGeom prst="rect">
            <a:avLst/>
          </a:prstGeom>
          <a:noFill/>
          <a:ln w="49276">
            <a:solidFill>
              <a:srgbClr val="FF00FF"/>
            </a:solidFill>
            <a:miter lim="800000"/>
            <a:headEnd/>
            <a:tailEnd/>
          </a:ln>
        </p:spPr>
        <p:txBody>
          <a:bodyPr/>
          <a:lstStyle/>
          <a:p>
            <a:endParaRPr lang="nl-NL"/>
          </a:p>
        </p:txBody>
      </p:sp>
      <p:sp>
        <p:nvSpPr>
          <p:cNvPr id="6" name="Tijdelijke aanduiding voor dianummer 5"/>
          <p:cNvSpPr>
            <a:spLocks noGrp="1"/>
          </p:cNvSpPr>
          <p:nvPr>
            <p:ph type="sldNum" sz="quarter" idx="11"/>
          </p:nvPr>
        </p:nvSpPr>
        <p:spPr/>
        <p:txBody>
          <a:bodyPr/>
          <a:lstStyle/>
          <a:p>
            <a:fld id="{106E821A-5C16-44B5-A0EB-23303923B7B5}" type="slidenum">
              <a:rPr lang="nl-NL" smtClean="0"/>
              <a:pPr/>
              <a:t>35</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1502"/>
                                        </p:tgtEl>
                                        <p:attrNameLst>
                                          <p:attrName>style.visibility</p:attrName>
                                        </p:attrNameLst>
                                      </p:cBhvr>
                                      <p:to>
                                        <p:strVal val="visible"/>
                                      </p:to>
                                    </p:set>
                                    <p:anim calcmode="lin" valueType="num">
                                      <p:cBhvr additive="base">
                                        <p:cTn id="7" dur="1000" fill="hold"/>
                                        <p:tgtEl>
                                          <p:spTgt spid="191502"/>
                                        </p:tgtEl>
                                        <p:attrNameLst>
                                          <p:attrName>ppt_x</p:attrName>
                                        </p:attrNameLst>
                                      </p:cBhvr>
                                      <p:tavLst>
                                        <p:tav tm="0">
                                          <p:val>
                                            <p:strVal val="#ppt_x"/>
                                          </p:val>
                                        </p:tav>
                                        <p:tav tm="100000">
                                          <p:val>
                                            <p:strVal val="#ppt_x"/>
                                          </p:val>
                                        </p:tav>
                                      </p:tavLst>
                                    </p:anim>
                                    <p:anim calcmode="lin" valueType="num">
                                      <p:cBhvr additive="base">
                                        <p:cTn id="8" dur="1000" fill="hold"/>
                                        <p:tgtEl>
                                          <p:spTgt spid="1915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grpId="1" nodeType="clickEffect">
                                  <p:stCondLst>
                                    <p:cond delay="0"/>
                                  </p:stCondLst>
                                  <p:childTnLst>
                                    <p:set>
                                      <p:cBhvr rctx="PPT">
                                        <p:cTn id="12" dur="indefinite"/>
                                        <p:tgtEl>
                                          <p:spTgt spid="191502"/>
                                        </p:tgtEl>
                                        <p:attrNameLst>
                                          <p:attrName>style.opacity</p:attrName>
                                        </p:attrNameLst>
                                      </p:cBhvr>
                                      <p:to>
                                        <p:strVal val="0"/>
                                      </p:to>
                                    </p:set>
                                    <p:animEffect filter="image" prLst="opacity: 0">
                                      <p:cBhvr rctx="IE">
                                        <p:cTn id="13" dur="indefinite"/>
                                        <p:tgtEl>
                                          <p:spTgt spid="191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2" grpId="0" animBg="1"/>
      <p:bldP spid="19150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2" name="Group 2"/>
          <p:cNvGraphicFramePr>
            <a:graphicFrameLocks noGrp="1"/>
          </p:cNvGraphicFramePr>
          <p:nvPr/>
        </p:nvGraphicFramePr>
        <p:xfrm>
          <a:off x="357188" y="642938"/>
          <a:ext cx="8572500" cy="5310188"/>
        </p:xfrm>
        <a:graphic>
          <a:graphicData uri="http://schemas.openxmlformats.org/drawingml/2006/table">
            <a:tbl>
              <a:tblPr/>
              <a:tblGrid>
                <a:gridCol w="5029200"/>
                <a:gridCol w="153987"/>
                <a:gridCol w="3389313"/>
              </a:tblGrid>
              <a:tr h="428625">
                <a:tc>
                  <a:txBody>
                    <a:bodyPr/>
                    <a:lstStyle/>
                    <a:p>
                      <a:pPr marL="0" marR="0" lvl="0" indent="179388" algn="l"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GB" sz="2000" b="1" i="0" u="none" strike="noStrike" cap="none" normalizeH="0" baseline="0" smtClean="0">
                          <a:ln>
                            <a:noFill/>
                          </a:ln>
                          <a:solidFill>
                            <a:schemeClr val="tx1"/>
                          </a:solidFill>
                          <a:effectLst/>
                          <a:latin typeface="Times New Roman" pitchFamily="18" charset="0"/>
                          <a:ea typeface="SimSun" pitchFamily="2" charset="-122"/>
                        </a:rPr>
                        <a:t>RECORDING INSTRUMENT</a:t>
                      </a:r>
                      <a:endParaRPr kumimoji="0" lang="es-ES" sz="16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p>
                      <a:pPr marL="457200" marR="0" lvl="0" indent="179388" algn="l" defTabSz="914400" rtl="0" eaLnBrk="1" fontAlgn="base" latinLnBrk="0" hangingPunct="1">
                        <a:lnSpc>
                          <a:spcPct val="150000"/>
                        </a:lnSpc>
                        <a:spcBef>
                          <a:spcPct val="0"/>
                        </a:spcBef>
                        <a:spcAft>
                          <a:spcPct val="0"/>
                        </a:spcAft>
                        <a:buClrTx/>
                        <a:buSzTx/>
                        <a:buFontTx/>
                        <a:buNone/>
                        <a:tabLst>
                          <a:tab pos="457200" algn="l"/>
                          <a:tab pos="2636838" algn="ctr"/>
                          <a:tab pos="5273675" algn="r"/>
                        </a:tabLst>
                      </a:pPr>
                      <a:endParaRPr kumimoji="0" lang="nl-NL" sz="9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nl-NL"/>
                    </a:p>
                  </a:txBody>
                  <a:tcPr/>
                </a:tc>
              </a:tr>
              <a:tr h="4852988">
                <a:tc gridSpan="2">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endParaRPr kumimoji="0" lang="nl-NL"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nl-NL"/>
                    </a:p>
                  </a:txBody>
                  <a:tcPr/>
                </a:tc>
                <a:tc>
                  <a:txBody>
                    <a:bodyPr/>
                    <a:lstStyle/>
                    <a:p>
                      <a:pPr marL="342900" marR="0" lvl="0" indent="-342900" algn="l" defTabSz="914400" rtl="0" eaLnBrk="1" fontAlgn="base" latinLnBrk="0" hangingPunct="1">
                        <a:lnSpc>
                          <a:spcPct val="150000"/>
                        </a:lnSpc>
                        <a:spcBef>
                          <a:spcPct val="0"/>
                        </a:spcBef>
                        <a:spcAft>
                          <a:spcPct val="0"/>
                        </a:spcAft>
                        <a:buClrTx/>
                        <a:buSzTx/>
                        <a:buFont typeface="Symbol" pitchFamily="18" charset="2"/>
                        <a:buChar char=""/>
                        <a:tabLst>
                          <a:tab pos="501650" algn="l"/>
                          <a:tab pos="2636838" algn="ctr"/>
                          <a:tab pos="3059113" algn="ctr"/>
                          <a:tab pos="5273675" algn="r"/>
                          <a:tab pos="6119813" algn="r"/>
                        </a:tabLst>
                      </a:pPr>
                      <a:r>
                        <a:rPr kumimoji="0" lang="en-GB" sz="2000" b="0" i="0" u="none" strike="noStrike" cap="none" normalizeH="0" baseline="0" smtClean="0">
                          <a:ln>
                            <a:noFill/>
                          </a:ln>
                          <a:solidFill>
                            <a:schemeClr val="tx1"/>
                          </a:solidFill>
                          <a:effectLst/>
                          <a:latin typeface="Times New Roman" pitchFamily="18" charset="0"/>
                          <a:ea typeface="SimSun" pitchFamily="2" charset="-122"/>
                        </a:rPr>
                        <a:t>collect  information </a:t>
                      </a:r>
                      <a:r>
                        <a:rPr kumimoji="0" lang="en-GB" sz="2000" b="1" i="0" u="none" strike="noStrike" cap="none" normalizeH="0" baseline="0" smtClean="0">
                          <a:ln>
                            <a:noFill/>
                          </a:ln>
                          <a:solidFill>
                            <a:schemeClr val="tx1"/>
                          </a:solidFill>
                          <a:effectLst/>
                          <a:latin typeface="Times New Roman" pitchFamily="18" charset="0"/>
                          <a:ea typeface="SimSun" pitchFamily="2" charset="-122"/>
                        </a:rPr>
                        <a:t>[HAS_FUNCTION]</a:t>
                      </a:r>
                      <a:endParaRPr kumimoji="0" lang="es-ES" sz="16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pic>
        <p:nvPicPr>
          <p:cNvPr id="53258" name="Picture 1" descr="mim41"/>
          <p:cNvPicPr>
            <a:picLocks noChangeAspect="1" noChangeArrowheads="1"/>
          </p:cNvPicPr>
          <p:nvPr/>
        </p:nvPicPr>
        <p:blipFill>
          <a:blip r:embed="rId3" cstate="print"/>
          <a:srcRect/>
          <a:stretch>
            <a:fillRect/>
          </a:stretch>
        </p:blipFill>
        <p:spPr bwMode="auto">
          <a:xfrm>
            <a:off x="539750" y="1341438"/>
            <a:ext cx="4643438" cy="4214812"/>
          </a:xfrm>
          <a:prstGeom prst="rect">
            <a:avLst/>
          </a:prstGeom>
          <a:noFill/>
          <a:ln w="9525">
            <a:noFill/>
            <a:miter lim="800000"/>
            <a:headEnd/>
            <a:tailEnd/>
          </a:ln>
        </p:spPr>
      </p:pic>
      <p:sp>
        <p:nvSpPr>
          <p:cNvPr id="4" name="Tijdelijke aanduiding voor dianummer 3"/>
          <p:cNvSpPr>
            <a:spLocks noGrp="1"/>
          </p:cNvSpPr>
          <p:nvPr>
            <p:ph type="sldNum" sz="quarter" idx="11"/>
          </p:nvPr>
        </p:nvSpPr>
        <p:spPr/>
        <p:txBody>
          <a:bodyPr/>
          <a:lstStyle/>
          <a:p>
            <a:fld id="{106E821A-5C16-44B5-A0EB-23303923B7B5}" type="slidenum">
              <a:rPr lang="nl-NL" smtClean="0"/>
              <a:pPr/>
              <a:t>36</a:t>
            </a:fld>
            <a:endParaRPr lang="nl-NL"/>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00063" y="928688"/>
          <a:ext cx="7858125" cy="4857750"/>
        </p:xfrm>
        <a:graphic>
          <a:graphicData uri="http://schemas.openxmlformats.org/drawingml/2006/table">
            <a:tbl>
              <a:tblPr/>
              <a:tblGrid>
                <a:gridCol w="4627562"/>
                <a:gridCol w="3230563"/>
              </a:tblGrid>
              <a:tr h="4857750">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endParaRPr kumimoji="0" lang="en-US" sz="1200" b="0" i="0" u="none" strike="noStrike" cap="none" normalizeH="0" baseline="0" smtClean="0">
                        <a:ln>
                          <a:noFill/>
                        </a:ln>
                        <a:solidFill>
                          <a:srgbClr val="000080"/>
                        </a:solidFill>
                        <a:effectLst/>
                        <a:latin typeface="Times New Roman" pitchFamily="18" charset="0"/>
                        <a:cs typeface="Times New Roman" pitchFamily="18" charset="0"/>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50000"/>
                        </a:lnSpc>
                        <a:spcBef>
                          <a:spcPct val="0"/>
                        </a:spcBef>
                        <a:spcAft>
                          <a:spcPts val="600"/>
                        </a:spcAft>
                        <a:buClrTx/>
                        <a:buSzTx/>
                        <a:buFont typeface="Symbol" pitchFamily="18" charset="2"/>
                        <a:buChar char=""/>
                        <a:tabLst>
                          <a:tab pos="501650" algn="l"/>
                          <a:tab pos="2636838" algn="ctr"/>
                          <a:tab pos="3059113" algn="ctr"/>
                          <a:tab pos="5273675" algn="r"/>
                          <a:tab pos="6119813" algn="r"/>
                        </a:tabLst>
                      </a:pPr>
                      <a:r>
                        <a:rPr kumimoji="0" lang="en-GB" sz="2000" b="1" i="0" u="none" strike="noStrike" cap="none" normalizeH="0" baseline="0" smtClean="0">
                          <a:ln>
                            <a:noFill/>
                          </a:ln>
                          <a:solidFill>
                            <a:srgbClr val="000080"/>
                          </a:solidFill>
                          <a:effectLst/>
                          <a:latin typeface="Times New Roman" pitchFamily="18" charset="0"/>
                          <a:ea typeface="SimSun" pitchFamily="2" charset="-122"/>
                        </a:rPr>
                        <a:t>recording instrument          </a:t>
                      </a:r>
                      <a:r>
                        <a:rPr kumimoji="0" lang="en-GB" sz="2000" b="0" i="0" u="none" strike="noStrike" cap="none" normalizeH="0" baseline="0" smtClean="0">
                          <a:ln>
                            <a:noFill/>
                          </a:ln>
                          <a:solidFill>
                            <a:srgbClr val="000080"/>
                          </a:solidFill>
                          <a:effectLst/>
                          <a:latin typeface="Times New Roman" pitchFamily="18" charset="0"/>
                          <a:ea typeface="SimSun" pitchFamily="2" charset="-122"/>
                        </a:rPr>
                        <a:t>[ISA]</a:t>
                      </a:r>
                      <a:endParaRPr kumimoji="0" lang="es-ES" sz="1600" b="0" i="0" u="none" strike="noStrike" cap="none" normalizeH="0" baseline="0" smtClean="0">
                        <a:ln>
                          <a:noFill/>
                        </a:ln>
                        <a:solidFill>
                          <a:schemeClr val="tx1"/>
                        </a:solidFill>
                        <a:effectLst/>
                        <a:latin typeface="Times New Roman" pitchFamily="18" charset="0"/>
                        <a:ea typeface="SimSun" pitchFamily="2" charset="-122"/>
                      </a:endParaRPr>
                    </a:p>
                    <a:p>
                      <a:pPr marL="342900" marR="0" lvl="0" indent="-342900" algn="l" defTabSz="914400" rtl="0" eaLnBrk="1" fontAlgn="base" latinLnBrk="0" hangingPunct="1">
                        <a:lnSpc>
                          <a:spcPct val="150000"/>
                        </a:lnSpc>
                        <a:spcBef>
                          <a:spcPct val="0"/>
                        </a:spcBef>
                        <a:spcAft>
                          <a:spcPts val="600"/>
                        </a:spcAft>
                        <a:buClrTx/>
                        <a:buSzTx/>
                        <a:buFont typeface="Symbol" pitchFamily="18" charset="2"/>
                        <a:buChar char=""/>
                        <a:tabLst>
                          <a:tab pos="501650" algn="l"/>
                          <a:tab pos="2636838" algn="ctr"/>
                          <a:tab pos="3059113" algn="ctr"/>
                          <a:tab pos="5273675" algn="r"/>
                          <a:tab pos="6119813" algn="r"/>
                        </a:tabLst>
                      </a:pPr>
                      <a:r>
                        <a:rPr kumimoji="0" lang="en-GB" sz="2000" b="1" i="0" u="none" strike="noStrike" cap="none" normalizeH="0" baseline="0" smtClean="0">
                          <a:ln>
                            <a:noFill/>
                          </a:ln>
                          <a:solidFill>
                            <a:srgbClr val="000080"/>
                          </a:solidFill>
                          <a:effectLst/>
                          <a:latin typeface="Times New Roman" pitchFamily="18" charset="0"/>
                          <a:ea typeface="SimSun" pitchFamily="2" charset="-122"/>
                        </a:rPr>
                        <a:t>clock, float, counter weight </a:t>
                      </a:r>
                      <a:r>
                        <a:rPr kumimoji="0" lang="en-GB" sz="2000" b="0" i="0" u="none" strike="noStrike" cap="none" normalizeH="0" baseline="0" smtClean="0">
                          <a:ln>
                            <a:noFill/>
                          </a:ln>
                          <a:solidFill>
                            <a:srgbClr val="000080"/>
                          </a:solidFill>
                          <a:effectLst/>
                          <a:latin typeface="Times New Roman" pitchFamily="18" charset="0"/>
                          <a:ea typeface="SimSun" pitchFamily="2" charset="-122"/>
                        </a:rPr>
                        <a:t>[PART-OF]</a:t>
                      </a:r>
                      <a:endParaRPr kumimoji="0" lang="es-ES" sz="1600" b="0" i="0" u="none" strike="noStrike" cap="none" normalizeH="0" baseline="0" smtClean="0">
                        <a:ln>
                          <a:noFill/>
                        </a:ln>
                        <a:solidFill>
                          <a:schemeClr val="tx1"/>
                        </a:solidFill>
                        <a:effectLst/>
                        <a:latin typeface="Times New Roman" pitchFamily="18" charset="0"/>
                        <a:ea typeface="SimSun" pitchFamily="2" charset="-122"/>
                      </a:endParaRPr>
                    </a:p>
                    <a:p>
                      <a:pPr marL="342900" marR="0" lvl="0" indent="-342900" algn="l" defTabSz="914400" rtl="0" eaLnBrk="1" fontAlgn="base" latinLnBrk="0" hangingPunct="1">
                        <a:lnSpc>
                          <a:spcPct val="150000"/>
                        </a:lnSpc>
                        <a:spcBef>
                          <a:spcPct val="0"/>
                        </a:spcBef>
                        <a:spcAft>
                          <a:spcPts val="600"/>
                        </a:spcAft>
                        <a:buClrTx/>
                        <a:buSzTx/>
                        <a:buFont typeface="Symbol" pitchFamily="18" charset="2"/>
                        <a:buChar char=""/>
                        <a:tabLst>
                          <a:tab pos="501650" algn="l"/>
                          <a:tab pos="2636838" algn="ctr"/>
                          <a:tab pos="3059113" algn="ctr"/>
                          <a:tab pos="5273675" algn="r"/>
                          <a:tab pos="6119813" algn="r"/>
                        </a:tabLst>
                      </a:pPr>
                      <a:r>
                        <a:rPr kumimoji="0" lang="fr-FR" sz="2000" b="1" i="0" u="none" strike="noStrike" cap="none" normalizeH="0" baseline="0" smtClean="0">
                          <a:ln>
                            <a:noFill/>
                          </a:ln>
                          <a:solidFill>
                            <a:srgbClr val="000080"/>
                          </a:solidFill>
                          <a:effectLst/>
                          <a:latin typeface="Times New Roman" pitchFamily="18" charset="0"/>
                          <a:ea typeface="SimSun" pitchFamily="2" charset="-122"/>
                        </a:rPr>
                        <a:t>harbour, port, tidal marsh </a:t>
                      </a:r>
                      <a:r>
                        <a:rPr kumimoji="0" lang="fr-FR" sz="2000" b="0" i="0" u="none" strike="noStrike" cap="none" normalizeH="0" baseline="0" smtClean="0">
                          <a:ln>
                            <a:noFill/>
                          </a:ln>
                          <a:solidFill>
                            <a:srgbClr val="000080"/>
                          </a:solidFill>
                          <a:effectLst/>
                          <a:latin typeface="Times New Roman" pitchFamily="18" charset="0"/>
                          <a:ea typeface="SimSun" pitchFamily="2" charset="-122"/>
                        </a:rPr>
                        <a:t>[LOCATION-OF]</a:t>
                      </a:r>
                      <a:endParaRPr kumimoji="0" lang="es-ES" sz="1600" b="0" i="0" u="none" strike="noStrike" cap="none" normalizeH="0" baseline="0" smtClean="0">
                        <a:ln>
                          <a:noFill/>
                        </a:ln>
                        <a:solidFill>
                          <a:schemeClr val="tx1"/>
                        </a:solidFill>
                        <a:effectLst/>
                        <a:latin typeface="Times New Roman" pitchFamily="18" charset="0"/>
                        <a:ea typeface="SimSun" pitchFamily="2" charset="-122"/>
                      </a:endParaRPr>
                    </a:p>
                    <a:p>
                      <a:pPr marL="342900" marR="0" lvl="0" indent="-342900" algn="l" defTabSz="914400" rtl="0" eaLnBrk="1" fontAlgn="base" latinLnBrk="0" hangingPunct="1">
                        <a:lnSpc>
                          <a:spcPct val="150000"/>
                        </a:lnSpc>
                        <a:spcBef>
                          <a:spcPct val="0"/>
                        </a:spcBef>
                        <a:spcAft>
                          <a:spcPts val="600"/>
                        </a:spcAft>
                        <a:buClrTx/>
                        <a:buSzTx/>
                        <a:buFont typeface="Symbol" pitchFamily="18" charset="2"/>
                        <a:buChar char=""/>
                        <a:tabLst>
                          <a:tab pos="501650" algn="l"/>
                          <a:tab pos="2636838" algn="ctr"/>
                          <a:tab pos="3059113" algn="ctr"/>
                          <a:tab pos="5273675" algn="r"/>
                          <a:tab pos="6119813" algn="r"/>
                        </a:tabLst>
                      </a:pPr>
                      <a:r>
                        <a:rPr kumimoji="0" lang="fr-FR" sz="2000" b="1" i="0" u="none" strike="noStrike" cap="none" normalizeH="0" baseline="0" smtClean="0">
                          <a:ln>
                            <a:noFill/>
                          </a:ln>
                          <a:solidFill>
                            <a:srgbClr val="000080"/>
                          </a:solidFill>
                          <a:effectLst/>
                          <a:latin typeface="Times New Roman" pitchFamily="18" charset="0"/>
                          <a:ea typeface="SimSun" pitchFamily="2" charset="-122"/>
                        </a:rPr>
                        <a:t>mareogram  </a:t>
                      </a:r>
                      <a:r>
                        <a:rPr kumimoji="0" lang="en-GB" sz="2000" b="0" i="0" u="none" strike="noStrike" cap="none" normalizeH="0" baseline="0" smtClean="0">
                          <a:ln>
                            <a:noFill/>
                          </a:ln>
                          <a:solidFill>
                            <a:srgbClr val="000080"/>
                          </a:solidFill>
                          <a:effectLst/>
                          <a:latin typeface="Times New Roman" pitchFamily="18" charset="0"/>
                          <a:ea typeface="SimSun" pitchFamily="2" charset="-122"/>
                        </a:rPr>
                        <a:t>[RESULT-OF]</a:t>
                      </a:r>
                      <a:endParaRPr kumimoji="0" lang="es-ES" sz="16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pic>
        <p:nvPicPr>
          <p:cNvPr id="54279" name="Picture 1" descr="meter"/>
          <p:cNvPicPr>
            <a:picLocks noChangeAspect="1" noChangeArrowheads="1"/>
          </p:cNvPicPr>
          <p:nvPr/>
        </p:nvPicPr>
        <p:blipFill>
          <a:blip r:embed="rId3" cstate="print"/>
          <a:srcRect/>
          <a:stretch>
            <a:fillRect/>
          </a:stretch>
        </p:blipFill>
        <p:spPr bwMode="auto">
          <a:xfrm>
            <a:off x="785813" y="1143000"/>
            <a:ext cx="4214812" cy="4500563"/>
          </a:xfrm>
          <a:prstGeom prst="rect">
            <a:avLst/>
          </a:prstGeom>
          <a:noFill/>
          <a:ln w="9525">
            <a:noFill/>
            <a:miter lim="800000"/>
            <a:headEnd/>
            <a:tailEnd/>
          </a:ln>
        </p:spPr>
      </p:pic>
      <p:graphicFrame>
        <p:nvGraphicFramePr>
          <p:cNvPr id="5" name="4 Tabla"/>
          <p:cNvGraphicFramePr>
            <a:graphicFrameLocks noGrp="1"/>
          </p:cNvGraphicFramePr>
          <p:nvPr/>
        </p:nvGraphicFramePr>
        <p:xfrm>
          <a:off x="500063" y="500063"/>
          <a:ext cx="7858125" cy="457200"/>
        </p:xfrm>
        <a:graphic>
          <a:graphicData uri="http://schemas.openxmlformats.org/drawingml/2006/table">
            <a:tbl>
              <a:tblPr/>
              <a:tblGrid>
                <a:gridCol w="4187825"/>
                <a:gridCol w="3670300"/>
              </a:tblGrid>
              <a:tr h="454025">
                <a:tc>
                  <a:txBody>
                    <a:bodyPr/>
                    <a:lstStyle/>
                    <a:p>
                      <a:pPr marL="0" marR="0" lvl="0" indent="179388" algn="l"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GB" sz="2000" b="1" i="0" u="none" strike="noStrike" cap="none" normalizeH="0" baseline="0" smtClean="0">
                          <a:ln>
                            <a:noFill/>
                          </a:ln>
                          <a:solidFill>
                            <a:schemeClr val="tx1"/>
                          </a:solidFill>
                          <a:effectLst/>
                          <a:latin typeface="Times New Roman" pitchFamily="18" charset="0"/>
                          <a:ea typeface="SimSun" pitchFamily="2" charset="-122"/>
                        </a:rPr>
                        <a:t>MARIAGRAPH</a:t>
                      </a:r>
                      <a:endParaRPr kumimoji="0" lang="es-ES" sz="16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457200" marR="0" lvl="0" indent="179388" algn="l" defTabSz="914400" rtl="0" eaLnBrk="1" fontAlgn="base" latinLnBrk="0" hangingPunct="1">
                        <a:lnSpc>
                          <a:spcPct val="150000"/>
                        </a:lnSpc>
                        <a:spcBef>
                          <a:spcPct val="0"/>
                        </a:spcBef>
                        <a:spcAft>
                          <a:spcPct val="0"/>
                        </a:spcAft>
                        <a:buClrTx/>
                        <a:buSzTx/>
                        <a:buFontTx/>
                        <a:buNone/>
                        <a:tabLst>
                          <a:tab pos="457200" algn="l"/>
                          <a:tab pos="2636838" algn="ctr"/>
                          <a:tab pos="5273675" algn="r"/>
                        </a:tabLst>
                      </a:pPr>
                      <a:endParaRPr kumimoji="0" lang="nl-NL" sz="9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6" name="Tijdelijke aanduiding voor dianummer 5"/>
          <p:cNvSpPr>
            <a:spLocks noGrp="1"/>
          </p:cNvSpPr>
          <p:nvPr>
            <p:ph type="sldNum" sz="quarter" idx="11"/>
          </p:nvPr>
        </p:nvSpPr>
        <p:spPr/>
        <p:txBody>
          <a:bodyPr/>
          <a:lstStyle/>
          <a:p>
            <a:fld id="{106E821A-5C16-44B5-A0EB-23303923B7B5}" type="slidenum">
              <a:rPr lang="nl-NL" smtClean="0"/>
              <a:pPr/>
              <a:t>37</a:t>
            </a:fld>
            <a:endParaRPr lang="nl-NL"/>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610" name="Group 2"/>
          <p:cNvGraphicFramePr>
            <a:graphicFrameLocks noGrp="1"/>
          </p:cNvGraphicFramePr>
          <p:nvPr/>
        </p:nvGraphicFramePr>
        <p:xfrm>
          <a:off x="500063" y="500063"/>
          <a:ext cx="8358187" cy="5430838"/>
        </p:xfrm>
        <a:graphic>
          <a:graphicData uri="http://schemas.openxmlformats.org/drawingml/2006/table">
            <a:tbl>
              <a:tblPr/>
              <a:tblGrid>
                <a:gridCol w="5094287"/>
                <a:gridCol w="149225"/>
                <a:gridCol w="3114675"/>
              </a:tblGrid>
              <a:tr h="533400">
                <a:tc>
                  <a:txBody>
                    <a:bodyPr/>
                    <a:lstStyle/>
                    <a:p>
                      <a:pPr marL="0" marR="0" lvl="0" indent="179388" algn="l"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GB" sz="2000" b="1" i="0" u="none" strike="noStrike" cap="none" normalizeH="0" baseline="0" smtClean="0">
                          <a:ln>
                            <a:noFill/>
                          </a:ln>
                          <a:solidFill>
                            <a:schemeClr val="tx1"/>
                          </a:solidFill>
                          <a:effectLst/>
                          <a:latin typeface="Times New Roman" pitchFamily="18" charset="0"/>
                          <a:ea typeface="SimSun" pitchFamily="2" charset="-122"/>
                        </a:rPr>
                        <a:t>FLOAT-TYPE MARIAGRAPH</a:t>
                      </a:r>
                      <a:endParaRPr kumimoji="0" lang="es-ES" sz="16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p>
                      <a:pPr marL="457200" marR="0" lvl="0" indent="179388" algn="l" defTabSz="914400" rtl="0" eaLnBrk="1" fontAlgn="base" latinLnBrk="0" hangingPunct="1">
                        <a:lnSpc>
                          <a:spcPct val="150000"/>
                        </a:lnSpc>
                        <a:spcBef>
                          <a:spcPct val="0"/>
                        </a:spcBef>
                        <a:spcAft>
                          <a:spcPct val="0"/>
                        </a:spcAft>
                        <a:buClrTx/>
                        <a:buSzTx/>
                        <a:buFontTx/>
                        <a:buNone/>
                        <a:tabLst>
                          <a:tab pos="457200" algn="l"/>
                          <a:tab pos="2636838" algn="ctr"/>
                          <a:tab pos="5273675" algn="r"/>
                        </a:tabLst>
                      </a:pPr>
                      <a:endParaRPr kumimoji="0" lang="nl-NL" sz="9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nl-NL"/>
                    </a:p>
                  </a:txBody>
                  <a:tcPr/>
                </a:tc>
              </a:tr>
              <a:tr h="4897438">
                <a:tc gridSpan="2">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nl-NL"/>
                    </a:p>
                  </a:txBody>
                  <a:tcPr/>
                </a:tc>
                <a:tc>
                  <a:txBody>
                    <a:bodyPr/>
                    <a:lstStyle/>
                    <a:p>
                      <a:pPr marL="342900" marR="0" lvl="0" indent="-342900" algn="l" defTabSz="914400" rtl="0" eaLnBrk="1" fontAlgn="base" latinLnBrk="0" hangingPunct="1">
                        <a:lnSpc>
                          <a:spcPct val="150000"/>
                        </a:lnSpc>
                        <a:spcBef>
                          <a:spcPct val="0"/>
                        </a:spcBef>
                        <a:spcAft>
                          <a:spcPts val="600"/>
                        </a:spcAft>
                        <a:buClrTx/>
                        <a:buSzTx/>
                        <a:buFont typeface="Symbol" pitchFamily="18" charset="2"/>
                        <a:buChar char=""/>
                        <a:tabLst>
                          <a:tab pos="501650" algn="l"/>
                          <a:tab pos="2636838" algn="ctr"/>
                          <a:tab pos="3059113" algn="ctr"/>
                          <a:tab pos="5273675" algn="r"/>
                          <a:tab pos="6119813" algn="r"/>
                        </a:tabLst>
                      </a:pPr>
                      <a:r>
                        <a:rPr kumimoji="0" lang="en-GB" sz="2000" b="0" i="0" u="none" strike="noStrike" cap="none" normalizeH="0" baseline="0" smtClean="0">
                          <a:ln>
                            <a:noFill/>
                          </a:ln>
                          <a:solidFill>
                            <a:schemeClr val="tx1"/>
                          </a:solidFill>
                          <a:effectLst/>
                          <a:latin typeface="Times New Roman" pitchFamily="18" charset="0"/>
                          <a:ea typeface="SimSun" pitchFamily="2" charset="-122"/>
                        </a:rPr>
                        <a:t>tide gauge </a:t>
                      </a:r>
                      <a:r>
                        <a:rPr kumimoji="0" lang="en-GB" sz="2000" b="1" i="0" u="none" strike="noStrike" cap="none" normalizeH="0" baseline="0" smtClean="0">
                          <a:ln>
                            <a:noFill/>
                          </a:ln>
                          <a:solidFill>
                            <a:schemeClr val="tx1"/>
                          </a:solidFill>
                          <a:effectLst/>
                          <a:latin typeface="Times New Roman" pitchFamily="18" charset="0"/>
                          <a:ea typeface="SimSun" pitchFamily="2" charset="-122"/>
                        </a:rPr>
                        <a:t>[IS-A]</a:t>
                      </a:r>
                      <a:endParaRPr kumimoji="0" lang="es-ES" sz="16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pic>
        <p:nvPicPr>
          <p:cNvPr id="55306" name="Picture 1" descr="image023"/>
          <p:cNvPicPr>
            <a:picLocks noChangeAspect="1" noChangeArrowheads="1"/>
          </p:cNvPicPr>
          <p:nvPr/>
        </p:nvPicPr>
        <p:blipFill>
          <a:blip r:embed="rId3" cstate="print"/>
          <a:srcRect/>
          <a:stretch>
            <a:fillRect/>
          </a:stretch>
        </p:blipFill>
        <p:spPr bwMode="auto">
          <a:xfrm>
            <a:off x="642938" y="1285875"/>
            <a:ext cx="5000625" cy="4429125"/>
          </a:xfrm>
          <a:prstGeom prst="rect">
            <a:avLst/>
          </a:prstGeom>
          <a:noFill/>
          <a:ln w="9525">
            <a:noFill/>
            <a:miter lim="800000"/>
            <a:headEnd/>
            <a:tailEnd/>
          </a:ln>
        </p:spPr>
      </p:pic>
      <p:sp>
        <p:nvSpPr>
          <p:cNvPr id="4" name="Tijdelijke aanduiding voor dianummer 3"/>
          <p:cNvSpPr>
            <a:spLocks noGrp="1"/>
          </p:cNvSpPr>
          <p:nvPr>
            <p:ph type="sldNum" sz="quarter" idx="11"/>
          </p:nvPr>
        </p:nvSpPr>
        <p:spPr/>
        <p:txBody>
          <a:bodyPr/>
          <a:lstStyle/>
          <a:p>
            <a:fld id="{106E821A-5C16-44B5-A0EB-23303923B7B5}" type="slidenum">
              <a:rPr lang="nl-NL" smtClean="0"/>
              <a:pPr/>
              <a:t>38</a:t>
            </a:fld>
            <a:endParaRPr lang="nl-N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9750" y="188913"/>
            <a:ext cx="7561263" cy="579437"/>
          </a:xfrm>
          <a:prstGeom prst="rect">
            <a:avLst/>
          </a:prstGeom>
          <a:solidFill>
            <a:schemeClr val="accent1"/>
          </a:solidFill>
          <a:ln w="9525">
            <a:noFill/>
            <a:miter lim="800000"/>
            <a:headEnd/>
            <a:tailEnd/>
          </a:ln>
        </p:spPr>
        <p:txBody>
          <a:bodyPr>
            <a:spAutoFit/>
          </a:bodyPr>
          <a:lstStyle/>
          <a:p>
            <a:pPr>
              <a:spcBef>
                <a:spcPct val="50000"/>
              </a:spcBef>
            </a:pPr>
            <a:r>
              <a:rPr lang="en-US" sz="3200" b="1">
                <a:solidFill>
                  <a:schemeClr val="bg1"/>
                </a:solidFill>
                <a:latin typeface="Georgia" pitchFamily="18" charset="0"/>
              </a:rPr>
              <a:t>[</a:t>
            </a:r>
            <a:r>
              <a:rPr lang="es-ES" sz="3200" b="1">
                <a:solidFill>
                  <a:schemeClr val="bg1"/>
                </a:solidFill>
                <a:latin typeface="Georgia" pitchFamily="18" charset="0"/>
              </a:rPr>
              <a:t>INSTRUMENT</a:t>
            </a:r>
            <a:r>
              <a:rPr lang="en-US" sz="3200" b="1">
                <a:solidFill>
                  <a:schemeClr val="bg1"/>
                </a:solidFill>
                <a:latin typeface="Georgia" pitchFamily="18" charset="0"/>
              </a:rPr>
              <a:t>]</a:t>
            </a:r>
          </a:p>
        </p:txBody>
      </p:sp>
      <p:pic>
        <p:nvPicPr>
          <p:cNvPr id="56323" name="Picture 3" descr="ScreenShot029"/>
          <p:cNvPicPr>
            <a:picLocks noChangeAspect="1" noChangeArrowheads="1"/>
          </p:cNvPicPr>
          <p:nvPr/>
        </p:nvPicPr>
        <p:blipFill>
          <a:blip r:embed="rId3" cstate="print"/>
          <a:srcRect/>
          <a:stretch>
            <a:fillRect/>
          </a:stretch>
        </p:blipFill>
        <p:spPr bwMode="auto">
          <a:xfrm>
            <a:off x="0" y="908050"/>
            <a:ext cx="9144000" cy="5949950"/>
          </a:xfrm>
          <a:prstGeom prst="rect">
            <a:avLst/>
          </a:prstGeom>
          <a:noFill/>
          <a:ln w="9525">
            <a:noFill/>
            <a:miter lim="800000"/>
            <a:headEnd/>
            <a:tailEnd/>
          </a:ln>
        </p:spPr>
      </p:pic>
      <p:pic>
        <p:nvPicPr>
          <p:cNvPr id="56324" name="Picture 4"/>
          <p:cNvPicPr>
            <a:picLocks noChangeAspect="1" noChangeArrowheads="1"/>
          </p:cNvPicPr>
          <p:nvPr/>
        </p:nvPicPr>
        <p:blipFill>
          <a:blip r:embed="rId4" cstate="print"/>
          <a:srcRect/>
          <a:stretch>
            <a:fillRect/>
          </a:stretch>
        </p:blipFill>
        <p:spPr bwMode="auto">
          <a:xfrm>
            <a:off x="6732588" y="4292600"/>
            <a:ext cx="1438275" cy="857250"/>
          </a:xfrm>
          <a:prstGeom prst="rect">
            <a:avLst/>
          </a:prstGeom>
          <a:noFill/>
          <a:ln w="9525">
            <a:noFill/>
            <a:miter lim="800000"/>
            <a:headEnd/>
            <a:tailEnd/>
          </a:ln>
        </p:spPr>
      </p:pic>
      <p:sp>
        <p:nvSpPr>
          <p:cNvPr id="197637" name="Rectangle 5"/>
          <p:cNvSpPr>
            <a:spLocks noChangeArrowheads="1"/>
          </p:cNvSpPr>
          <p:nvPr/>
        </p:nvSpPr>
        <p:spPr bwMode="auto">
          <a:xfrm>
            <a:off x="0" y="908050"/>
            <a:ext cx="2627313" cy="2305050"/>
          </a:xfrm>
          <a:prstGeom prst="rect">
            <a:avLst/>
          </a:prstGeom>
          <a:noFill/>
          <a:ln w="49276">
            <a:solidFill>
              <a:srgbClr val="FF00FF"/>
            </a:solidFill>
            <a:miter lim="800000"/>
            <a:headEnd/>
            <a:tailEnd/>
          </a:ln>
        </p:spPr>
        <p:txBody>
          <a:bodyPr/>
          <a:lstStyle/>
          <a:p>
            <a:endParaRPr lang="nl-NL"/>
          </a:p>
        </p:txBody>
      </p:sp>
      <p:pic>
        <p:nvPicPr>
          <p:cNvPr id="197638" name="Picture 6"/>
          <p:cNvPicPr>
            <a:picLocks noChangeAspect="1" noChangeArrowheads="1"/>
          </p:cNvPicPr>
          <p:nvPr/>
        </p:nvPicPr>
        <p:blipFill>
          <a:blip r:embed="rId5" cstate="print"/>
          <a:srcRect/>
          <a:stretch>
            <a:fillRect/>
          </a:stretch>
        </p:blipFill>
        <p:spPr bwMode="auto">
          <a:xfrm>
            <a:off x="971550" y="1268413"/>
            <a:ext cx="2381250" cy="3028950"/>
          </a:xfrm>
          <a:prstGeom prst="rect">
            <a:avLst/>
          </a:prstGeom>
          <a:noFill/>
          <a:ln w="9525">
            <a:noFill/>
            <a:miter lim="800000"/>
            <a:headEnd/>
            <a:tailEnd/>
          </a:ln>
        </p:spPr>
      </p:pic>
      <p:sp>
        <p:nvSpPr>
          <p:cNvPr id="7" name="Tijdelijke aanduiding voor dianummer 6"/>
          <p:cNvSpPr>
            <a:spLocks noGrp="1"/>
          </p:cNvSpPr>
          <p:nvPr>
            <p:ph type="sldNum" sz="quarter" idx="11"/>
          </p:nvPr>
        </p:nvSpPr>
        <p:spPr/>
        <p:txBody>
          <a:bodyPr/>
          <a:lstStyle/>
          <a:p>
            <a:fld id="{106E821A-5C16-44B5-A0EB-23303923B7B5}" type="slidenum">
              <a:rPr lang="nl-NL" smtClean="0"/>
              <a:pPr/>
              <a:t>39</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anim calcmode="lin" valueType="num">
                                      <p:cBhvr additive="base">
                                        <p:cTn id="7" dur="1000" fill="hold"/>
                                        <p:tgtEl>
                                          <p:spTgt spid="197637"/>
                                        </p:tgtEl>
                                        <p:attrNameLst>
                                          <p:attrName>ppt_x</p:attrName>
                                        </p:attrNameLst>
                                      </p:cBhvr>
                                      <p:tavLst>
                                        <p:tav tm="0">
                                          <p:val>
                                            <p:strVal val="#ppt_x"/>
                                          </p:val>
                                        </p:tav>
                                        <p:tav tm="100000">
                                          <p:val>
                                            <p:strVal val="#ppt_x"/>
                                          </p:val>
                                        </p:tav>
                                      </p:tavLst>
                                    </p:anim>
                                    <p:anim calcmode="lin" valueType="num">
                                      <p:cBhvr additive="base">
                                        <p:cTn id="8" dur="1000" fill="hold"/>
                                        <p:tgtEl>
                                          <p:spTgt spid="1976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grpId="1" nodeType="clickEffect">
                                  <p:stCondLst>
                                    <p:cond delay="0"/>
                                  </p:stCondLst>
                                  <p:childTnLst>
                                    <p:set>
                                      <p:cBhvr rctx="PPT">
                                        <p:cTn id="12" dur="indefinite"/>
                                        <p:tgtEl>
                                          <p:spTgt spid="197637"/>
                                        </p:tgtEl>
                                        <p:attrNameLst>
                                          <p:attrName>style.opacity</p:attrName>
                                        </p:attrNameLst>
                                      </p:cBhvr>
                                      <p:to>
                                        <p:strVal val="0"/>
                                      </p:to>
                                    </p:set>
                                    <p:animEffect filter="image" prLst="opacity: 0">
                                      <p:cBhvr rctx="IE">
                                        <p:cTn id="13" dur="indefinite"/>
                                        <p:tgtEl>
                                          <p:spTgt spid="19763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7638"/>
                                        </p:tgtEl>
                                        <p:attrNameLst>
                                          <p:attrName>style.visibility</p:attrName>
                                        </p:attrNameLst>
                                      </p:cBhvr>
                                      <p:to>
                                        <p:strVal val="visible"/>
                                      </p:to>
                                    </p:set>
                                    <p:anim calcmode="lin" valueType="num">
                                      <p:cBhvr additive="base">
                                        <p:cTn id="18" dur="1000" fill="hold"/>
                                        <p:tgtEl>
                                          <p:spTgt spid="197638"/>
                                        </p:tgtEl>
                                        <p:attrNameLst>
                                          <p:attrName>ppt_x</p:attrName>
                                        </p:attrNameLst>
                                      </p:cBhvr>
                                      <p:tavLst>
                                        <p:tav tm="0">
                                          <p:val>
                                            <p:strVal val="#ppt_x"/>
                                          </p:val>
                                        </p:tav>
                                        <p:tav tm="100000">
                                          <p:val>
                                            <p:strVal val="#ppt_x"/>
                                          </p:val>
                                        </p:tav>
                                      </p:tavLst>
                                    </p:anim>
                                    <p:anim calcmode="lin" valueType="num">
                                      <p:cBhvr additive="base">
                                        <p:cTn id="19" dur="1000" fill="hold"/>
                                        <p:tgtEl>
                                          <p:spTgt spid="197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animBg="1"/>
      <p:bldP spid="19763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GB" dirty="0" smtClean="0">
                <a:latin typeface="AdvTimes" charset="0"/>
              </a:rPr>
              <a:t>More and better</a:t>
            </a:r>
          </a:p>
        </p:txBody>
      </p:sp>
      <p:sp>
        <p:nvSpPr>
          <p:cNvPr id="118787" name="Rectangle 3"/>
          <p:cNvSpPr>
            <a:spLocks noGrp="1" noChangeArrowheads="1"/>
          </p:cNvSpPr>
          <p:nvPr>
            <p:ph type="body" idx="1"/>
          </p:nvPr>
        </p:nvSpPr>
        <p:spPr>
          <a:xfrm>
            <a:off x="0" y="1295400"/>
            <a:ext cx="8686800" cy="5181600"/>
          </a:xfrm>
        </p:spPr>
        <p:txBody>
          <a:bodyPr/>
          <a:lstStyle/>
          <a:p>
            <a:pPr eaLnBrk="1" hangingPunct="1">
              <a:buNone/>
            </a:pPr>
            <a:r>
              <a:rPr lang="en-GB" dirty="0" smtClean="0">
                <a:latin typeface="AdvP101C26" charset="0"/>
              </a:rPr>
              <a:t>	</a:t>
            </a:r>
            <a:r>
              <a:rPr lang="en-GB" dirty="0" smtClean="0">
                <a:latin typeface="AdvTimes" charset="0"/>
              </a:rPr>
              <a:t>‘[T]he direction in which electronic lexicography is moving is exactly this: towards more</a:t>
            </a:r>
            <a:r>
              <a:rPr lang="nl-BE" dirty="0" smtClean="0">
                <a:latin typeface="AdvTimes" charset="0"/>
              </a:rPr>
              <a:t> </a:t>
            </a:r>
            <a:r>
              <a:rPr lang="en-GB" dirty="0" smtClean="0">
                <a:latin typeface="AdvTimes" charset="0"/>
              </a:rPr>
              <a:t>content, more flexibility and customisation, more user-friendliness, better access and</a:t>
            </a:r>
            <a:r>
              <a:rPr lang="nl-BE" dirty="0" smtClean="0">
                <a:latin typeface="AdvTimes" charset="0"/>
              </a:rPr>
              <a:t> </a:t>
            </a:r>
            <a:r>
              <a:rPr lang="en-GB" dirty="0" smtClean="0">
                <a:latin typeface="AdvTimes" charset="0"/>
              </a:rPr>
              <a:t>more connectivity with other sources of knowledge, lexicographic and beyond.’</a:t>
            </a:r>
          </a:p>
          <a:p>
            <a:pPr eaLnBrk="1" hangingPunct="1">
              <a:buFontTx/>
              <a:buNone/>
            </a:pPr>
            <a:r>
              <a:rPr lang="nl-BE" dirty="0" smtClean="0">
                <a:latin typeface="AdvTimes" charset="0"/>
              </a:rPr>
              <a:t>	</a:t>
            </a:r>
            <a:r>
              <a:rPr lang="en-GB" dirty="0" smtClean="0">
                <a:latin typeface="AdvTimes" charset="0"/>
              </a:rPr>
              <a:t>(</a:t>
            </a:r>
            <a:r>
              <a:rPr lang="en-GB" dirty="0" err="1" smtClean="0">
                <a:latin typeface="AdvTimes" charset="0"/>
              </a:rPr>
              <a:t>Sobkowiak</a:t>
            </a:r>
            <a:r>
              <a:rPr lang="en-GB" dirty="0" smtClean="0">
                <a:latin typeface="AdvTimes" charset="0"/>
              </a:rPr>
              <a:t> 1999: 275)</a:t>
            </a:r>
            <a:endParaRPr lang="nl-BE" dirty="0" smtClean="0">
              <a:latin typeface="AdvTimes" charset="0"/>
            </a:endParaRPr>
          </a:p>
          <a:p>
            <a:pPr eaLnBrk="1" hangingPunct="1">
              <a:buFontTx/>
              <a:buNone/>
            </a:pPr>
            <a:endParaRPr lang="en-GB" dirty="0" smtClean="0">
              <a:latin typeface="AdvP101C26" charset="0"/>
            </a:endParaRPr>
          </a:p>
          <a:p>
            <a:pPr eaLnBrk="1" hangingPunct="1"/>
            <a:endParaRPr lang="en-GB" dirty="0" smtClean="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4</a:t>
            </a:fld>
            <a:endParaRPr lang="nl-NL"/>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BE" sz="3600" dirty="0" smtClean="0"/>
              <a:t>Dynamics</a:t>
            </a:r>
            <a:r>
              <a:rPr lang="fr-BE" sz="2400" dirty="0" smtClean="0"/>
              <a:t> </a:t>
            </a:r>
            <a:r>
              <a:rPr lang="fr-BE" sz="3600" dirty="0" smtClean="0"/>
              <a:t>of </a:t>
            </a:r>
            <a:r>
              <a:rPr lang="fr-BE" sz="3600" dirty="0" err="1" smtClean="0"/>
              <a:t>terminology</a:t>
            </a:r>
            <a:r>
              <a:rPr lang="fr-BE" sz="3600" dirty="0" smtClean="0"/>
              <a:t> in society</a:t>
            </a:r>
            <a:endParaRPr lang="nl-NL" sz="3600" dirty="0"/>
          </a:p>
        </p:txBody>
      </p:sp>
      <p:sp>
        <p:nvSpPr>
          <p:cNvPr id="3" name="Tijdelijke aanduiding voor inhoud 2"/>
          <p:cNvSpPr>
            <a:spLocks noGrp="1"/>
          </p:cNvSpPr>
          <p:nvPr>
            <p:ph idx="1"/>
          </p:nvPr>
        </p:nvSpPr>
        <p:spPr/>
        <p:txBody>
          <a:bodyPr>
            <a:normAutofit fontScale="92500" lnSpcReduction="20000"/>
          </a:bodyPr>
          <a:lstStyle/>
          <a:p>
            <a:pPr>
              <a:buNone/>
            </a:pPr>
            <a:r>
              <a:rPr lang="en-US" dirty="0" smtClean="0"/>
              <a:t>In “Shifts in the Concept of War: New War Terminology and its Legal Consequences” </a:t>
            </a:r>
            <a:r>
              <a:rPr lang="en-US" dirty="0" err="1" smtClean="0"/>
              <a:t>Hanneke</a:t>
            </a:r>
            <a:r>
              <a:rPr lang="en-US" dirty="0" smtClean="0"/>
              <a:t> van </a:t>
            </a:r>
            <a:r>
              <a:rPr lang="en-US" dirty="0" err="1" smtClean="0"/>
              <a:t>Schooten</a:t>
            </a:r>
            <a:r>
              <a:rPr lang="en-US" dirty="0" smtClean="0"/>
              <a:t> shows that expressions like </a:t>
            </a:r>
            <a:r>
              <a:rPr lang="en-US" i="1" dirty="0" smtClean="0">
                <a:solidFill>
                  <a:srgbClr val="FFFF00"/>
                </a:solidFill>
              </a:rPr>
              <a:t>a state is at war</a:t>
            </a:r>
            <a:r>
              <a:rPr lang="en-US" i="1" dirty="0" smtClean="0"/>
              <a:t> and </a:t>
            </a:r>
            <a:r>
              <a:rPr lang="en-US" i="1" dirty="0" smtClean="0">
                <a:solidFill>
                  <a:srgbClr val="FFFF00"/>
                </a:solidFill>
              </a:rPr>
              <a:t>declaration of war </a:t>
            </a:r>
            <a:r>
              <a:rPr lang="en-US" dirty="0" smtClean="0"/>
              <a:t>(as e.g. contained in the Dutch Constitution) have fallen into disuse. Conflicts are now described as </a:t>
            </a:r>
            <a:r>
              <a:rPr lang="en-US" i="1" dirty="0" smtClean="0">
                <a:solidFill>
                  <a:srgbClr val="FFFF00"/>
                </a:solidFill>
              </a:rPr>
              <a:t>police actions, peacekeeping operations, missions, armed conflicts</a:t>
            </a:r>
            <a:r>
              <a:rPr lang="en-US" i="1" dirty="0" smtClean="0"/>
              <a:t>, a </a:t>
            </a:r>
            <a:r>
              <a:rPr lang="en-US" dirty="0" smtClean="0"/>
              <a:t>terminology often leading to confusion. </a:t>
            </a:r>
          </a:p>
          <a:p>
            <a:pPr>
              <a:buNone/>
            </a:pPr>
            <a:r>
              <a:rPr lang="en-US" dirty="0" smtClean="0"/>
              <a:t>Van </a:t>
            </a:r>
            <a:r>
              <a:rPr lang="en-US" dirty="0" err="1" smtClean="0"/>
              <a:t>Schooten</a:t>
            </a:r>
            <a:r>
              <a:rPr lang="en-US" dirty="0" smtClean="0"/>
              <a:t>, H 2009 </a:t>
            </a:r>
            <a:r>
              <a:rPr lang="en-US" b="1" dirty="0" smtClean="0"/>
              <a:t/>
            </a:r>
            <a:br>
              <a:rPr lang="en-US" b="1" dirty="0" smtClean="0"/>
            </a:b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40</a:t>
            </a:fld>
            <a:endParaRPr lang="nl-N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Dynamics, </a:t>
            </a:r>
            <a:r>
              <a:rPr lang="fr-BE" dirty="0" err="1" smtClean="0"/>
              <a:t>diversity</a:t>
            </a:r>
            <a:r>
              <a:rPr lang="fr-BE" dirty="0" smtClean="0"/>
              <a:t> and </a:t>
            </a:r>
            <a:r>
              <a:rPr lang="fr-BE" dirty="0" err="1" smtClean="0"/>
              <a:t>context</a:t>
            </a:r>
            <a:r>
              <a:rPr lang="fr-BE" dirty="0" smtClean="0"/>
              <a:t> in </a:t>
            </a:r>
            <a:r>
              <a:rPr lang="fr-BE" dirty="0" err="1" smtClean="0"/>
              <a:t>legal</a:t>
            </a:r>
            <a:r>
              <a:rPr lang="fr-BE" dirty="0" smtClean="0"/>
              <a:t> </a:t>
            </a:r>
            <a:r>
              <a:rPr lang="fr-BE" dirty="0" err="1" smtClean="0"/>
              <a:t>terminology</a:t>
            </a:r>
            <a:endParaRPr lang="nl-NL" dirty="0"/>
          </a:p>
        </p:txBody>
      </p:sp>
      <p:sp>
        <p:nvSpPr>
          <p:cNvPr id="3" name="Tijdelijke aanduiding voor inhoud 2"/>
          <p:cNvSpPr>
            <a:spLocks noGrp="1"/>
          </p:cNvSpPr>
          <p:nvPr>
            <p:ph idx="1"/>
          </p:nvPr>
        </p:nvSpPr>
        <p:spPr/>
        <p:txBody>
          <a:bodyPr>
            <a:normAutofit fontScale="77500" lnSpcReduction="20000"/>
          </a:bodyPr>
          <a:lstStyle/>
          <a:p>
            <a:pPr>
              <a:buNone/>
            </a:pPr>
            <a:r>
              <a:rPr lang="en-US" dirty="0" smtClean="0"/>
              <a:t>	In “Legal Terms across Communities: Divergence behind Convergence in Law” Le Cheng and King </a:t>
            </a:r>
            <a:r>
              <a:rPr lang="en-US" dirty="0" err="1" smtClean="0"/>
              <a:t>Kui</a:t>
            </a:r>
            <a:r>
              <a:rPr lang="en-US" dirty="0" smtClean="0"/>
              <a:t> Sin (2009) claim that even though </a:t>
            </a:r>
            <a:r>
              <a:rPr lang="en-US" dirty="0" smtClean="0">
                <a:solidFill>
                  <a:srgbClr val="FFFF00"/>
                </a:solidFill>
              </a:rPr>
              <a:t>legal terms</a:t>
            </a:r>
            <a:r>
              <a:rPr lang="en-US" dirty="0" smtClean="0">
                <a:solidFill>
                  <a:srgbClr val="FF0000"/>
                </a:solidFill>
              </a:rPr>
              <a:t> </a:t>
            </a:r>
            <a:r>
              <a:rPr lang="en-US" dirty="0" smtClean="0"/>
              <a:t>are generally considered to have self-referential meaning, most of them acquire their meaning in a given </a:t>
            </a:r>
            <a:r>
              <a:rPr lang="en-US" dirty="0" smtClean="0">
                <a:solidFill>
                  <a:srgbClr val="FFFF00"/>
                </a:solidFill>
              </a:rPr>
              <a:t>context</a:t>
            </a:r>
            <a:r>
              <a:rPr lang="en-US" dirty="0" smtClean="0"/>
              <a:t>. The authors argue that legal terms do not carry inherent meaning but only denote in a particular temporal and spatial context. Jurisprudence seeks how meaning was created. Using data from mainland China, Hong Kong, Macau and Taiwan, the authors demonstrate </a:t>
            </a:r>
            <a:r>
              <a:rPr lang="en-US" dirty="0" smtClean="0">
                <a:solidFill>
                  <a:srgbClr val="FFFF00"/>
                </a:solidFill>
              </a:rPr>
              <a:t>diversity</a:t>
            </a:r>
            <a:r>
              <a:rPr lang="en-US" dirty="0" smtClean="0"/>
              <a:t> and </a:t>
            </a:r>
            <a:r>
              <a:rPr lang="en-US" dirty="0" smtClean="0">
                <a:solidFill>
                  <a:srgbClr val="FFFF00"/>
                </a:solidFill>
              </a:rPr>
              <a:t>try to defend legal terms as signs </a:t>
            </a:r>
            <a:r>
              <a:rPr lang="en-US" dirty="0" smtClean="0"/>
              <a:t>while at the same time showing that it is necessary to tolerate </a:t>
            </a:r>
            <a:r>
              <a:rPr lang="nl-NL" dirty="0" err="1" smtClean="0">
                <a:solidFill>
                  <a:srgbClr val="FFFF00"/>
                </a:solidFill>
              </a:rPr>
              <a:t>terminological</a:t>
            </a:r>
            <a:r>
              <a:rPr lang="nl-NL" dirty="0" smtClean="0">
                <a:solidFill>
                  <a:srgbClr val="FFFF00"/>
                </a:solidFill>
              </a:rPr>
              <a:t> </a:t>
            </a:r>
            <a:r>
              <a:rPr lang="nl-NL" dirty="0" err="1" smtClean="0">
                <a:solidFill>
                  <a:srgbClr val="FFFF00"/>
                </a:solidFill>
              </a:rPr>
              <a:t>diversity</a:t>
            </a:r>
            <a:r>
              <a:rPr lang="nl-NL" dirty="0" smtClean="0"/>
              <a:t>.</a:t>
            </a: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41</a:t>
            </a:fld>
            <a:endParaRPr lang="nl-N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Diversity</a:t>
            </a:r>
            <a:r>
              <a:rPr lang="fr-BE" dirty="0" smtClean="0"/>
              <a:t> of </a:t>
            </a:r>
            <a:r>
              <a:rPr lang="fr-BE" dirty="0" err="1" smtClean="0"/>
              <a:t>context</a:t>
            </a:r>
            <a:r>
              <a:rPr lang="fr-BE" dirty="0" smtClean="0"/>
              <a:t> and variation</a:t>
            </a:r>
            <a:endParaRPr lang="nl-NL" dirty="0"/>
          </a:p>
        </p:txBody>
      </p:sp>
      <p:sp>
        <p:nvSpPr>
          <p:cNvPr id="3" name="Tijdelijke aanduiding voor inhoud 2"/>
          <p:cNvSpPr>
            <a:spLocks noGrp="1"/>
          </p:cNvSpPr>
          <p:nvPr>
            <p:ph idx="1"/>
          </p:nvPr>
        </p:nvSpPr>
        <p:spPr>
          <a:xfrm>
            <a:off x="251520" y="1646236"/>
            <a:ext cx="8435280" cy="4951116"/>
          </a:xfrm>
        </p:spPr>
        <p:txBody>
          <a:bodyPr>
            <a:normAutofit fontScale="62500" lnSpcReduction="20000"/>
          </a:bodyPr>
          <a:lstStyle/>
          <a:p>
            <a:pPr>
              <a:buNone/>
            </a:pPr>
            <a:r>
              <a:rPr lang="en-US" sz="2800" dirty="0" smtClean="0"/>
              <a:t>Meaning </a:t>
            </a:r>
            <a:r>
              <a:rPr lang="en-US" sz="2800" dirty="0" smtClean="0"/>
              <a:t>is acquired in context, more specifically, within a frame including </a:t>
            </a:r>
            <a:r>
              <a:rPr lang="en-US" sz="2800" dirty="0" smtClean="0"/>
              <a:t>a semantic </a:t>
            </a:r>
            <a:r>
              <a:rPr lang="en-US" sz="2800" dirty="0" smtClean="0"/>
              <a:t>and pragmatic background. Within the domain of the environment</a:t>
            </a:r>
            <a:r>
              <a:rPr lang="en-US" sz="2800" dirty="0" smtClean="0"/>
              <a:t>, </a:t>
            </a:r>
            <a:r>
              <a:rPr lang="en-US" sz="2800" dirty="0" err="1" smtClean="0"/>
              <a:t>Reimerink</a:t>
            </a:r>
            <a:r>
              <a:rPr lang="en-US" sz="2800" dirty="0" smtClean="0"/>
              <a:t> et al. </a:t>
            </a:r>
            <a:r>
              <a:rPr lang="en-US" sz="2800" dirty="0" smtClean="0"/>
              <a:t>select and manipulate multimodal information to offer two kinds of contexts to the end-user: </a:t>
            </a:r>
            <a:endParaRPr lang="nl-BE" sz="2800" dirty="0" smtClean="0"/>
          </a:p>
          <a:p>
            <a:pPr>
              <a:buNone/>
            </a:pPr>
            <a:r>
              <a:rPr lang="en-US" sz="2800" dirty="0" smtClean="0"/>
              <a:t>	</a:t>
            </a:r>
            <a:endParaRPr lang="nl-BE" sz="2800" dirty="0" smtClean="0"/>
          </a:p>
          <a:p>
            <a:pPr>
              <a:buNone/>
            </a:pPr>
            <a:r>
              <a:rPr lang="en-US" sz="2800" dirty="0" smtClean="0"/>
              <a:t>	1. </a:t>
            </a:r>
            <a:r>
              <a:rPr lang="en-US" sz="2800" dirty="0" err="1" smtClean="0"/>
              <a:t>FrameNet</a:t>
            </a:r>
            <a:r>
              <a:rPr lang="en-US" sz="2800" dirty="0" smtClean="0"/>
              <a:t>-like contexts, more specifically, sentences showing the different syntactic constructions of the frame elements and the target predicate; </a:t>
            </a:r>
            <a:endParaRPr lang="nl-BE" sz="2800" dirty="0" smtClean="0"/>
          </a:p>
          <a:p>
            <a:pPr>
              <a:buNone/>
            </a:pPr>
            <a:r>
              <a:rPr lang="en-US" sz="2800" dirty="0" smtClean="0"/>
              <a:t>	2. combined contexts, including </a:t>
            </a:r>
            <a:r>
              <a:rPr lang="en-US" sz="2800" dirty="0" smtClean="0">
                <a:solidFill>
                  <a:srgbClr val="FFFF00"/>
                </a:solidFill>
              </a:rPr>
              <a:t>knowledge-rich linguistic contexts coupled with knowledge-rich visual context</a:t>
            </a:r>
            <a:r>
              <a:rPr lang="en-US" sz="2800" dirty="0" smtClean="0"/>
              <a:t>s, which provide a comprehensive view of related processes and specialized lexical units. </a:t>
            </a:r>
            <a:endParaRPr lang="nl-BE" sz="2800" dirty="0" smtClean="0"/>
          </a:p>
          <a:p>
            <a:pPr>
              <a:buNone/>
            </a:pPr>
            <a:r>
              <a:rPr lang="en-US" sz="2800" dirty="0" smtClean="0"/>
              <a:t>	</a:t>
            </a:r>
            <a:endParaRPr lang="nl-BE" sz="2800" dirty="0" smtClean="0"/>
          </a:p>
          <a:p>
            <a:pPr>
              <a:buNone/>
            </a:pPr>
            <a:r>
              <a:rPr lang="en-US" sz="2800" dirty="0" smtClean="0"/>
              <a:t>In the TKB </a:t>
            </a:r>
            <a:r>
              <a:rPr lang="en-US" sz="2800" dirty="0" err="1" smtClean="0"/>
              <a:t>EcoLexicon</a:t>
            </a:r>
            <a:r>
              <a:rPr lang="en-US" sz="2800" dirty="0" smtClean="0"/>
              <a:t>, the resulting multimodal contexts are structured in terms of specific frames and general events. Thus, the end-users have the possibility to find both cognitive and communicative information, which is selected according to the user’s level of expertise. 	</a:t>
            </a:r>
            <a:endParaRPr lang="en-US" sz="2600" dirty="0" smtClean="0"/>
          </a:p>
          <a:p>
            <a:pPr>
              <a:buNone/>
            </a:pPr>
            <a:endParaRPr lang="en-US" sz="2600" dirty="0" smtClean="0"/>
          </a:p>
          <a:p>
            <a:pPr>
              <a:buNone/>
            </a:pPr>
            <a:endParaRPr lang="en-US" sz="2600" dirty="0" smtClean="0"/>
          </a:p>
          <a:p>
            <a:pPr>
              <a:buNone/>
            </a:pPr>
            <a:r>
              <a:rPr lang="en-US" sz="2600" dirty="0" err="1" smtClean="0"/>
              <a:t>Reimerink</a:t>
            </a:r>
            <a:r>
              <a:rPr lang="en-US" sz="2600" dirty="0" smtClean="0"/>
              <a:t>, A. and M. </a:t>
            </a:r>
            <a:r>
              <a:rPr lang="en-US" sz="2600" dirty="0" err="1" smtClean="0"/>
              <a:t>García</a:t>
            </a:r>
            <a:r>
              <a:rPr lang="en-US" sz="2600" dirty="0" smtClean="0"/>
              <a:t> de Quesada and S. Montero-Martínez. 2010. “Contextual information in terminological knowledge bases: A multimodal approach” </a:t>
            </a:r>
            <a:r>
              <a:rPr lang="en-US" sz="2600" i="1" dirty="0" smtClean="0"/>
              <a:t>Journal of Pragmatics</a:t>
            </a:r>
            <a:r>
              <a:rPr lang="en-US" sz="2600" dirty="0" smtClean="0"/>
              <a:t> 42(7) 1928–1950</a:t>
            </a:r>
            <a:endParaRPr lang="nl-NL" dirty="0" smtClean="0"/>
          </a:p>
          <a:p>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42</a:t>
            </a:fld>
            <a:endParaRPr lang="nl-NL"/>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619672" y="3501008"/>
            <a:ext cx="6096000" cy="685800"/>
          </a:xfrm>
          <a:noFill/>
          <a:ln>
            <a:noFill/>
          </a:ln>
        </p:spPr>
        <p:txBody>
          <a:bodyPr wrap="none">
            <a:normAutofit fontScale="90000"/>
          </a:bodyPr>
          <a:lstStyle/>
          <a:p>
            <a:pPr algn="ctr"/>
            <a:r>
              <a:rPr lang="en-GB" dirty="0" smtClean="0">
                <a:latin typeface="AdvP101C26" charset="0"/>
              </a:rPr>
              <a:t>Research questions in terminology</a:t>
            </a:r>
            <a:endParaRPr lang="en-GB" dirty="0" smtClean="0"/>
          </a:p>
        </p:txBody>
      </p:sp>
      <p:sp>
        <p:nvSpPr>
          <p:cNvPr id="3" name="Tijdelijke aanduiding voor dianummer 2"/>
          <p:cNvSpPr>
            <a:spLocks noGrp="1"/>
          </p:cNvSpPr>
          <p:nvPr>
            <p:ph type="sldNum" sz="quarter" idx="12"/>
          </p:nvPr>
        </p:nvSpPr>
        <p:spPr/>
        <p:txBody>
          <a:bodyPr/>
          <a:lstStyle/>
          <a:p>
            <a:fld id="{106E821A-5C16-44B5-A0EB-23303923B7B5}" type="slidenum">
              <a:rPr lang="nl-NL" smtClean="0"/>
              <a:pPr/>
              <a:t>43</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1000" fill="hold"/>
                                        <p:tgtEl>
                                          <p:spTgt spid="145410"/>
                                        </p:tgtEl>
                                        <p:attrNameLst>
                                          <p:attrName>ppt_w</p:attrName>
                                        </p:attrNameLst>
                                      </p:cBhvr>
                                      <p:tavLst>
                                        <p:tav tm="0">
                                          <p:val>
                                            <p:fltVal val="0"/>
                                          </p:val>
                                        </p:tav>
                                        <p:tav tm="100000">
                                          <p:val>
                                            <p:strVal val="#ppt_w"/>
                                          </p:val>
                                        </p:tav>
                                      </p:tavLst>
                                    </p:anim>
                                    <p:anim calcmode="lin" valueType="num">
                                      <p:cBhvr>
                                        <p:cTn id="8" dur="1000" fill="hold"/>
                                        <p:tgtEl>
                                          <p:spTgt spid="145410"/>
                                        </p:tgtEl>
                                        <p:attrNameLst>
                                          <p:attrName>ppt_h</p:attrName>
                                        </p:attrNameLst>
                                      </p:cBhvr>
                                      <p:tavLst>
                                        <p:tav tm="0">
                                          <p:val>
                                            <p:fltVal val="0"/>
                                          </p:val>
                                        </p:tav>
                                        <p:tav tm="100000">
                                          <p:val>
                                            <p:strVal val="#ppt_h"/>
                                          </p:val>
                                        </p:tav>
                                      </p:tavLst>
                                    </p:anim>
                                    <p:anim calcmode="lin" valueType="num">
                                      <p:cBhvr>
                                        <p:cTn id="9" dur="1000" fill="hold"/>
                                        <p:tgtEl>
                                          <p:spTgt spid="145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Anne </a:t>
            </a:r>
            <a:r>
              <a:rPr lang="fr-BE" dirty="0" err="1" smtClean="0"/>
              <a:t>Condamines</a:t>
            </a:r>
            <a:r>
              <a:rPr lang="fr-BE" dirty="0" smtClean="0"/>
              <a:t> (</a:t>
            </a:r>
            <a:r>
              <a:rPr lang="fr-BE" dirty="0" err="1" smtClean="0"/>
              <a:t>forthcoming</a:t>
            </a:r>
            <a:r>
              <a:rPr lang="fr-BE" dirty="0" smtClean="0"/>
              <a:t>)</a:t>
            </a:r>
            <a:endParaRPr lang="nl-NL" dirty="0"/>
          </a:p>
        </p:txBody>
      </p:sp>
      <p:sp>
        <p:nvSpPr>
          <p:cNvPr id="3" name="Tijdelijke aanduiding voor inhoud 2"/>
          <p:cNvSpPr>
            <a:spLocks noGrp="1"/>
          </p:cNvSpPr>
          <p:nvPr>
            <p:ph idx="1"/>
          </p:nvPr>
        </p:nvSpPr>
        <p:spPr/>
        <p:txBody>
          <a:bodyPr>
            <a:normAutofit fontScale="92500" lnSpcReduction="20000"/>
          </a:bodyPr>
          <a:lstStyle/>
          <a:p>
            <a:pPr>
              <a:buNone/>
            </a:pPr>
            <a:r>
              <a:rPr lang="en-US" dirty="0" smtClean="0"/>
              <a:t>	The methods used in corpus linguistics are very relevant in order to analyze how terminology works within texts. </a:t>
            </a:r>
            <a:endParaRPr lang="en-US" dirty="0" smtClean="0"/>
          </a:p>
          <a:p>
            <a:pPr>
              <a:buNone/>
            </a:pPr>
            <a:r>
              <a:rPr lang="en-US" dirty="0" smtClean="0"/>
              <a:t>	</a:t>
            </a:r>
            <a:r>
              <a:rPr lang="en-US" dirty="0" smtClean="0"/>
              <a:t> </a:t>
            </a:r>
          </a:p>
          <a:p>
            <a:pPr>
              <a:buNone/>
            </a:pPr>
            <a:r>
              <a:rPr lang="en-US" dirty="0" smtClean="0"/>
              <a:t>	</a:t>
            </a:r>
            <a:r>
              <a:rPr lang="en-US" dirty="0" smtClean="0"/>
              <a:t>She studies the</a:t>
            </a:r>
            <a:r>
              <a:rPr lang="en-US" dirty="0" smtClean="0"/>
              <a:t> </a:t>
            </a:r>
            <a:r>
              <a:rPr lang="en-US" dirty="0" smtClean="0"/>
              <a:t>emergence of a new field, i.e. exobiology. </a:t>
            </a:r>
            <a:endParaRPr lang="en-US" dirty="0" smtClean="0"/>
          </a:p>
          <a:p>
            <a:pPr>
              <a:buNone/>
            </a:pPr>
            <a:endParaRPr lang="en-US" dirty="0" smtClean="0"/>
          </a:p>
          <a:p>
            <a:pPr>
              <a:buNone/>
            </a:pPr>
            <a:r>
              <a:rPr lang="en-US" dirty="0" smtClean="0"/>
              <a:t>	</a:t>
            </a:r>
            <a:r>
              <a:rPr lang="en-US" dirty="0" err="1" smtClean="0"/>
              <a:t>Condamine</a:t>
            </a:r>
            <a:r>
              <a:rPr lang="en-US" dirty="0" smtClean="0"/>
              <a:t> shows </a:t>
            </a:r>
            <a:r>
              <a:rPr lang="en-US" dirty="0" smtClean="0"/>
              <a:t>how three types of clues (formal, quantitative and distributional) are used in order to identify </a:t>
            </a:r>
            <a:r>
              <a:rPr lang="en-US" dirty="0" err="1" smtClean="0">
                <a:solidFill>
                  <a:srgbClr val="FFFF00"/>
                </a:solidFill>
              </a:rPr>
              <a:t>polysemy</a:t>
            </a:r>
            <a:r>
              <a:rPr lang="en-US" dirty="0" smtClean="0"/>
              <a:t>, </a:t>
            </a:r>
            <a:r>
              <a:rPr lang="en-US" dirty="0" smtClean="0">
                <a:solidFill>
                  <a:srgbClr val="FFFF00"/>
                </a:solidFill>
              </a:rPr>
              <a:t>synonymy</a:t>
            </a:r>
            <a:r>
              <a:rPr lang="en-US" dirty="0" smtClean="0"/>
              <a:t> or </a:t>
            </a:r>
            <a:r>
              <a:rPr lang="en-US" dirty="0" smtClean="0">
                <a:solidFill>
                  <a:srgbClr val="FFFF00"/>
                </a:solidFill>
              </a:rPr>
              <a:t>loanwords</a:t>
            </a:r>
            <a:r>
              <a:rPr lang="en-US" dirty="0" smtClean="0"/>
              <a:t>. </a:t>
            </a:r>
            <a:endParaRPr lang="en-US" dirty="0" smtClean="0"/>
          </a:p>
          <a:p>
            <a:pPr>
              <a:buNone/>
            </a:pPr>
            <a:r>
              <a:rPr lang="en-US" dirty="0" smtClean="0"/>
              <a:t>	</a:t>
            </a:r>
            <a:endParaRPr lang="nl-NL" dirty="0" smtClean="0"/>
          </a:p>
          <a:p>
            <a:pPr>
              <a:buNone/>
            </a:pP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44</a:t>
            </a:fld>
            <a:endParaRPr lang="nl-NL"/>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Dancette</a:t>
            </a:r>
            <a:r>
              <a:rPr lang="fr-BE" dirty="0" smtClean="0"/>
              <a:t> </a:t>
            </a:r>
            <a:r>
              <a:rPr lang="fr-BE" dirty="0" smtClean="0"/>
              <a:t>(</a:t>
            </a:r>
            <a:r>
              <a:rPr lang="fr-BE" dirty="0" err="1" smtClean="0"/>
              <a:t>forthcoming</a:t>
            </a:r>
            <a:r>
              <a:rPr lang="fr-BE" dirty="0" smtClean="0"/>
              <a:t> Meta 2011)</a:t>
            </a:r>
            <a:endParaRPr lang="nl-NL" dirty="0"/>
          </a:p>
        </p:txBody>
      </p:sp>
      <p:sp>
        <p:nvSpPr>
          <p:cNvPr id="3" name="Tijdelijke aanduiding voor inhoud 2"/>
          <p:cNvSpPr>
            <a:spLocks noGrp="1"/>
          </p:cNvSpPr>
          <p:nvPr>
            <p:ph idx="1"/>
          </p:nvPr>
        </p:nvSpPr>
        <p:spPr>
          <a:xfrm>
            <a:off x="457200" y="1646236"/>
            <a:ext cx="8229600" cy="4951115"/>
          </a:xfrm>
        </p:spPr>
        <p:txBody>
          <a:bodyPr>
            <a:normAutofit fontScale="70000" lnSpcReduction="20000"/>
          </a:bodyPr>
          <a:lstStyle/>
          <a:p>
            <a:pPr>
              <a:buNone/>
            </a:pPr>
            <a:r>
              <a:rPr lang="en-US" dirty="0" smtClean="0"/>
              <a:t>	The </a:t>
            </a:r>
            <a:r>
              <a:rPr lang="en-US" dirty="0" smtClean="0">
                <a:solidFill>
                  <a:srgbClr val="FFFF00"/>
                </a:solidFill>
              </a:rPr>
              <a:t>inclusion of a large number of semantic relations (SRs) </a:t>
            </a:r>
            <a:r>
              <a:rPr lang="en-US" dirty="0" smtClean="0"/>
              <a:t>in specialized multilingual dictionaries, facilitated by leveraging the huge capabilities of information technologies for corpus processing, is a new avenue in </a:t>
            </a:r>
            <a:r>
              <a:rPr lang="en-US" dirty="0" err="1" smtClean="0"/>
              <a:t>terminography</a:t>
            </a:r>
            <a:r>
              <a:rPr lang="en-US" dirty="0" smtClean="0"/>
              <a:t>. </a:t>
            </a:r>
            <a:endParaRPr lang="en-US" dirty="0" smtClean="0"/>
          </a:p>
          <a:p>
            <a:pPr>
              <a:buNone/>
            </a:pPr>
            <a:r>
              <a:rPr lang="en-US" dirty="0" smtClean="0"/>
              <a:t>	This </a:t>
            </a:r>
            <a:r>
              <a:rPr lang="en-US" dirty="0" smtClean="0"/>
              <a:t>contribution discusses the integration of complex SRs into two multilingual dictionaries, one in the field of </a:t>
            </a:r>
            <a:r>
              <a:rPr lang="en-US" dirty="0" smtClean="0">
                <a:solidFill>
                  <a:srgbClr val="FFFF00"/>
                </a:solidFill>
              </a:rPr>
              <a:t>retail sales</a:t>
            </a:r>
            <a:r>
              <a:rPr lang="en-US" dirty="0" smtClean="0"/>
              <a:t>, and the other in </a:t>
            </a:r>
            <a:r>
              <a:rPr lang="en-US" dirty="0" smtClean="0">
                <a:solidFill>
                  <a:srgbClr val="FFFF00"/>
                </a:solidFill>
              </a:rPr>
              <a:t>global economy</a:t>
            </a:r>
            <a:r>
              <a:rPr lang="en-US" dirty="0" smtClean="0"/>
              <a:t>. </a:t>
            </a:r>
            <a:endParaRPr lang="en-US" dirty="0" smtClean="0"/>
          </a:p>
          <a:p>
            <a:pPr>
              <a:buNone/>
            </a:pPr>
            <a:r>
              <a:rPr lang="en-US" dirty="0" smtClean="0"/>
              <a:t>	</a:t>
            </a:r>
            <a:r>
              <a:rPr lang="en-US" dirty="0" smtClean="0"/>
              <a:t>The </a:t>
            </a:r>
            <a:r>
              <a:rPr lang="en-US" dirty="0" smtClean="0"/>
              <a:t>dictionaries discussed illustrate the idea that classes of SRs can reflect the conceptual structure of a given field. Whereas </a:t>
            </a:r>
            <a:r>
              <a:rPr lang="en-US" dirty="0" smtClean="0">
                <a:solidFill>
                  <a:srgbClr val="FFFF00"/>
                </a:solidFill>
              </a:rPr>
              <a:t>some classes are </a:t>
            </a:r>
            <a:r>
              <a:rPr lang="en-US" dirty="0" smtClean="0"/>
              <a:t>canonical and common to all fields (relations of generic, specific, part/whole, agent), many are </a:t>
            </a:r>
            <a:r>
              <a:rPr lang="en-US" dirty="0" smtClean="0">
                <a:solidFill>
                  <a:srgbClr val="FFFF00"/>
                </a:solidFill>
              </a:rPr>
              <a:t>domain-specific</a:t>
            </a:r>
            <a:r>
              <a:rPr lang="en-US" dirty="0" smtClean="0"/>
              <a:t>. </a:t>
            </a:r>
            <a:endParaRPr lang="en-US" dirty="0" smtClean="0"/>
          </a:p>
          <a:p>
            <a:pPr>
              <a:buNone/>
            </a:pPr>
            <a:r>
              <a:rPr lang="en-US" dirty="0" smtClean="0"/>
              <a:t>	</a:t>
            </a:r>
            <a:r>
              <a:rPr lang="en-US" dirty="0" smtClean="0"/>
              <a:t>The </a:t>
            </a:r>
            <a:r>
              <a:rPr lang="en-US" dirty="0" smtClean="0"/>
              <a:t>aim of this contribution is to show how </a:t>
            </a:r>
            <a:r>
              <a:rPr lang="en-US" dirty="0" smtClean="0">
                <a:solidFill>
                  <a:srgbClr val="FFFF00"/>
                </a:solidFill>
              </a:rPr>
              <a:t>the dictionary’s semantic structure can help users manage their knowledge and facilitate the retrieval of information according to their own needs.</a:t>
            </a:r>
            <a:endParaRPr lang="nl-NL" dirty="0" smtClean="0">
              <a:solidFill>
                <a:srgbClr val="FFFF00"/>
              </a:solidFill>
            </a:endParaRPr>
          </a:p>
          <a:p>
            <a:pPr>
              <a:buNone/>
            </a:pPr>
            <a:endParaRPr lang="nl-NL"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45</a:t>
            </a:fld>
            <a:endParaRPr lang="nl-N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28600"/>
            <a:ext cx="7308304" cy="1143000"/>
          </a:xfrm>
        </p:spPr>
        <p:txBody>
          <a:bodyPr>
            <a:normAutofit fontScale="90000"/>
          </a:bodyPr>
          <a:lstStyle/>
          <a:p>
            <a:r>
              <a:rPr lang="en-US" dirty="0" smtClean="0"/>
              <a:t/>
            </a:r>
            <a:br>
              <a:rPr lang="en-US" dirty="0" smtClean="0"/>
            </a:br>
            <a:endParaRPr lang="nl-NL" dirty="0"/>
          </a:p>
        </p:txBody>
      </p:sp>
      <p:sp>
        <p:nvSpPr>
          <p:cNvPr id="3" name="Tijdelijke aanduiding voor inhoud 2"/>
          <p:cNvSpPr>
            <a:spLocks noGrp="1"/>
          </p:cNvSpPr>
          <p:nvPr>
            <p:ph idx="1"/>
          </p:nvPr>
        </p:nvSpPr>
        <p:spPr>
          <a:xfrm>
            <a:off x="1259632" y="1700808"/>
            <a:ext cx="7380312" cy="3840163"/>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a:buNone/>
            </a:pPr>
            <a:r>
              <a:rPr lang="fr-BE"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KRISTIAENSEN AND DOMAIN DYNAMICS </a:t>
            </a:r>
            <a:r>
              <a:rPr lang="en-US" sz="4400" i="1" dirty="0" smtClean="0"/>
              <a:t>Terminology </a:t>
            </a:r>
            <a:r>
              <a:rPr lang="en-US" sz="4400" dirty="0" smtClean="0"/>
              <a:t>17(1) - 2011</a:t>
            </a:r>
            <a:endParaRPr lang="fr-BE"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r>
              <a:rPr lang="en-GB" sz="4400" i="1" dirty="0" smtClean="0"/>
              <a:t>Organisational Behaviour</a:t>
            </a:r>
            <a:r>
              <a:rPr lang="en-GB" sz="4400" dirty="0" smtClean="0"/>
              <a:t>, </a:t>
            </a:r>
            <a:r>
              <a:rPr lang="en-GB" sz="4400" i="1" dirty="0" smtClean="0"/>
              <a:t>Financial Accounting</a:t>
            </a:r>
            <a:r>
              <a:rPr lang="en-GB" sz="4400" dirty="0" smtClean="0"/>
              <a:t> and </a:t>
            </a:r>
            <a:r>
              <a:rPr lang="en-GB" sz="4400" i="1" dirty="0" smtClean="0"/>
              <a:t>Crisis, Restructuring and Growth</a:t>
            </a:r>
            <a:endParaRPr lang="fr-BE"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46</a:t>
            </a:fld>
            <a:endParaRPr lang="nl-NL"/>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Kristiaensen</a:t>
            </a:r>
            <a:r>
              <a:rPr lang="nl-NL" dirty="0" smtClean="0"/>
              <a:t> (2011)</a:t>
            </a:r>
            <a:endParaRPr lang="nl-NL" dirty="0"/>
          </a:p>
        </p:txBody>
      </p:sp>
      <p:sp>
        <p:nvSpPr>
          <p:cNvPr id="3" name="Tijdelijke aanduiding voor inhoud 2"/>
          <p:cNvSpPr>
            <a:spLocks noGrp="1"/>
          </p:cNvSpPr>
          <p:nvPr>
            <p:ph idx="1"/>
          </p:nvPr>
        </p:nvSpPr>
        <p:spPr>
          <a:xfrm>
            <a:off x="755576" y="1556792"/>
            <a:ext cx="7920880" cy="4824536"/>
          </a:xfrm>
        </p:spPr>
        <p:txBody>
          <a:bodyPr>
            <a:normAutofit fontScale="85000" lnSpcReduction="10000"/>
          </a:bodyPr>
          <a:lstStyle/>
          <a:p>
            <a:pPr>
              <a:buNone/>
            </a:pPr>
            <a:r>
              <a:rPr lang="en-US" dirty="0" err="1" smtClean="0"/>
              <a:t>Kristiaensen</a:t>
            </a:r>
            <a:r>
              <a:rPr lang="en-US" dirty="0" smtClean="0"/>
              <a:t> </a:t>
            </a:r>
            <a:r>
              <a:rPr lang="en-GB" dirty="0" smtClean="0"/>
              <a:t>discusses how scholarly areas are subject to different kinds of external pressure resulting in both concept and term changes. </a:t>
            </a:r>
          </a:p>
          <a:p>
            <a:pPr>
              <a:buNone/>
            </a:pPr>
            <a:r>
              <a:rPr lang="en-GB" dirty="0" smtClean="0"/>
              <a:t>Examples from three different economic-administrative domains i.e. </a:t>
            </a:r>
            <a:r>
              <a:rPr lang="en-GB" i="1" dirty="0" smtClean="0"/>
              <a:t>Organisational Behaviour</a:t>
            </a:r>
            <a:r>
              <a:rPr lang="en-GB" dirty="0" smtClean="0"/>
              <a:t>, </a:t>
            </a:r>
            <a:r>
              <a:rPr lang="en-GB" i="1" dirty="0" smtClean="0"/>
              <a:t>Financial Accounting</a:t>
            </a:r>
            <a:r>
              <a:rPr lang="en-GB" dirty="0" smtClean="0"/>
              <a:t> and </a:t>
            </a:r>
            <a:r>
              <a:rPr lang="en-GB" i="1" dirty="0" smtClean="0"/>
              <a:t>Crisis, Restructuring and Growth</a:t>
            </a:r>
            <a:r>
              <a:rPr lang="en-GB" dirty="0" smtClean="0"/>
              <a:t>. All three are subject to </a:t>
            </a:r>
            <a:r>
              <a:rPr lang="en-GB" dirty="0" smtClean="0">
                <a:solidFill>
                  <a:srgbClr val="FFFF00"/>
                </a:solidFill>
              </a:rPr>
              <a:t>external pressure</a:t>
            </a:r>
            <a:r>
              <a:rPr lang="en-GB" dirty="0" smtClean="0">
                <a:solidFill>
                  <a:srgbClr val="FF0000"/>
                </a:solidFill>
              </a:rPr>
              <a:t> </a:t>
            </a:r>
            <a:r>
              <a:rPr lang="en-GB" dirty="0" smtClean="0"/>
              <a:t>which causes both concept and term changes. </a:t>
            </a:r>
          </a:p>
          <a:p>
            <a:pPr>
              <a:buNone/>
            </a:pPr>
            <a:r>
              <a:rPr lang="en-GB" dirty="0" smtClean="0"/>
              <a:t>However, she finds that the factors causing the knowledge development are quite different</a:t>
            </a:r>
          </a:p>
          <a:p>
            <a:pPr>
              <a:buNone/>
            </a:pPr>
            <a:endParaRPr lang="nl-NL"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47</a:t>
            </a:fld>
            <a:endParaRPr lang="nl-N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67544" y="1268760"/>
            <a:ext cx="8208912" cy="5085184"/>
          </a:xfrm>
        </p:spPr>
        <p:txBody>
          <a:bodyPr/>
          <a:lstStyle/>
          <a:p>
            <a:r>
              <a:rPr lang="en-GB" dirty="0" smtClean="0"/>
              <a:t>Three domains were investigated </a:t>
            </a:r>
          </a:p>
          <a:p>
            <a:pPr lvl="1"/>
            <a:r>
              <a:rPr lang="en-GB" dirty="0" smtClean="0"/>
              <a:t>Organisational Behaviour</a:t>
            </a:r>
          </a:p>
          <a:p>
            <a:pPr lvl="1"/>
            <a:r>
              <a:rPr lang="en-GB" dirty="0" smtClean="0"/>
              <a:t>Financial Accounting</a:t>
            </a:r>
          </a:p>
          <a:p>
            <a:pPr lvl="1"/>
            <a:r>
              <a:rPr lang="en-GB" dirty="0" smtClean="0"/>
              <a:t>Crisis, Restructuring and Growth. </a:t>
            </a:r>
          </a:p>
          <a:p>
            <a:r>
              <a:rPr lang="en-GB" dirty="0" smtClean="0"/>
              <a:t>The examples from the domains are discussed in relation to degrees of cognitive change; gradual change, revolutionary change and change resulting from a complex problem solving process, respectively. </a:t>
            </a:r>
            <a:endParaRPr lang="nl-NL" dirty="0" smtClean="0"/>
          </a:p>
          <a:p>
            <a:endParaRPr lang="nl-NL"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48</a:t>
            </a:fld>
            <a:endParaRPr lang="nl-NL"/>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nvPr>
        </p:nvGraphicFramePr>
        <p:xfrm>
          <a:off x="1043608" y="1556792"/>
          <a:ext cx="730830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Rechte verbindingslijn met pijl 5"/>
          <p:cNvCxnSpPr/>
          <p:nvPr/>
        </p:nvCxnSpPr>
        <p:spPr>
          <a:xfrm rot="5400000" flipH="1" flipV="1">
            <a:off x="5256076" y="4401108"/>
            <a:ext cx="1512168"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rot="16200000" flipV="1">
            <a:off x="4427984" y="4077072"/>
            <a:ext cx="158417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rot="10800000">
            <a:off x="2771800" y="3933056"/>
            <a:ext cx="2952328" cy="15121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7308304" y="4437112"/>
            <a:ext cx="432048" cy="369332"/>
          </a:xfrm>
          <a:prstGeom prst="rect">
            <a:avLst/>
          </a:prstGeom>
          <a:noFill/>
        </p:spPr>
        <p:txBody>
          <a:bodyPr wrap="square" rtlCol="0">
            <a:spAutoFit/>
          </a:bodyPr>
          <a:lstStyle/>
          <a:p>
            <a:r>
              <a:rPr lang="fr-BE" dirty="0" smtClean="0"/>
              <a:t>1</a:t>
            </a:r>
            <a:endParaRPr lang="nl-NL" dirty="0"/>
          </a:p>
        </p:txBody>
      </p:sp>
      <p:sp>
        <p:nvSpPr>
          <p:cNvPr id="13" name="Tekstvak 12"/>
          <p:cNvSpPr txBox="1"/>
          <p:nvPr/>
        </p:nvSpPr>
        <p:spPr>
          <a:xfrm>
            <a:off x="2123728" y="6237312"/>
            <a:ext cx="432048" cy="369332"/>
          </a:xfrm>
          <a:prstGeom prst="rect">
            <a:avLst/>
          </a:prstGeom>
          <a:noFill/>
        </p:spPr>
        <p:txBody>
          <a:bodyPr wrap="square" rtlCol="0">
            <a:spAutoFit/>
          </a:bodyPr>
          <a:lstStyle/>
          <a:p>
            <a:r>
              <a:rPr lang="fr-BE" dirty="0" smtClean="0"/>
              <a:t>2</a:t>
            </a:r>
            <a:endParaRPr lang="nl-NL" dirty="0"/>
          </a:p>
        </p:txBody>
      </p:sp>
      <p:sp>
        <p:nvSpPr>
          <p:cNvPr id="14" name="Tekstvak 13"/>
          <p:cNvSpPr txBox="1"/>
          <p:nvPr/>
        </p:nvSpPr>
        <p:spPr>
          <a:xfrm>
            <a:off x="7380312" y="5517232"/>
            <a:ext cx="432048" cy="369332"/>
          </a:xfrm>
          <a:prstGeom prst="rect">
            <a:avLst/>
          </a:prstGeom>
          <a:noFill/>
        </p:spPr>
        <p:txBody>
          <a:bodyPr wrap="square" rtlCol="0">
            <a:spAutoFit/>
          </a:bodyPr>
          <a:lstStyle/>
          <a:p>
            <a:r>
              <a:rPr lang="fr-BE" dirty="0"/>
              <a:t>3</a:t>
            </a:r>
            <a:endParaRPr lang="nl-NL" dirty="0"/>
          </a:p>
        </p:txBody>
      </p:sp>
      <p:sp>
        <p:nvSpPr>
          <p:cNvPr id="12" name="Tijdelijke aanduiding voor dianummer 11"/>
          <p:cNvSpPr>
            <a:spLocks noGrp="1"/>
          </p:cNvSpPr>
          <p:nvPr>
            <p:ph type="sldNum" sz="quarter" idx="12"/>
          </p:nvPr>
        </p:nvSpPr>
        <p:spPr/>
        <p:txBody>
          <a:bodyPr/>
          <a:lstStyle/>
          <a:p>
            <a:fld id="{B9CAC2E2-28D9-4445-9AEA-E58756E6198C}" type="slidenum">
              <a:rPr lang="nl-NL" smtClean="0"/>
              <a:pPr/>
              <a:t>49</a:t>
            </a:fld>
            <a:endParaRPr 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GB" dirty="0" smtClean="0">
                <a:latin typeface="AdvTimes" charset="0"/>
              </a:rPr>
              <a:t>A huge web</a:t>
            </a:r>
          </a:p>
        </p:txBody>
      </p:sp>
      <p:sp>
        <p:nvSpPr>
          <p:cNvPr id="119811" name="Rectangle 3"/>
          <p:cNvSpPr>
            <a:spLocks noGrp="1" noChangeArrowheads="1"/>
          </p:cNvSpPr>
          <p:nvPr>
            <p:ph type="body" idx="1"/>
          </p:nvPr>
        </p:nvSpPr>
        <p:spPr/>
        <p:txBody>
          <a:bodyPr/>
          <a:lstStyle/>
          <a:p>
            <a:pPr eaLnBrk="1" hangingPunct="1">
              <a:buNone/>
            </a:pPr>
            <a:r>
              <a:rPr lang="en-GB" dirty="0" smtClean="0">
                <a:latin typeface="AdvTimes" charset="0"/>
              </a:rPr>
              <a:t>	</a:t>
            </a:r>
            <a:r>
              <a:rPr lang="en-GB" dirty="0" err="1" smtClean="0">
                <a:latin typeface="AdvTimes" charset="0"/>
              </a:rPr>
              <a:t>Zaenen</a:t>
            </a:r>
            <a:r>
              <a:rPr lang="en-GB" dirty="0" smtClean="0">
                <a:latin typeface="AdvTimes" charset="0"/>
              </a:rPr>
              <a:t> (2002: 232–5) mentions</a:t>
            </a:r>
            <a:r>
              <a:rPr lang="nl-BE" dirty="0" smtClean="0">
                <a:latin typeface="AdvTimes" charset="0"/>
              </a:rPr>
              <a:t> </a:t>
            </a:r>
            <a:r>
              <a:rPr lang="en-GB" dirty="0" err="1" smtClean="0">
                <a:latin typeface="AdvTimes" charset="0"/>
              </a:rPr>
              <a:t>Pustejovsky’s</a:t>
            </a:r>
            <a:r>
              <a:rPr lang="en-GB" dirty="0" smtClean="0">
                <a:latin typeface="AdvTimes" charset="0"/>
              </a:rPr>
              <a:t> </a:t>
            </a:r>
            <a:r>
              <a:rPr lang="en-GB" dirty="0" smtClean="0">
                <a:latin typeface="AdvTimes-i" charset="0"/>
              </a:rPr>
              <a:t>Generative Lexicon</a:t>
            </a:r>
            <a:r>
              <a:rPr lang="en-GB" dirty="0" smtClean="0">
                <a:latin typeface="AdvTimes" charset="0"/>
              </a:rPr>
              <a:t>, Fillmore’s </a:t>
            </a:r>
            <a:r>
              <a:rPr lang="en-GB" dirty="0" smtClean="0">
                <a:latin typeface="AdvTimes-i" charset="0"/>
              </a:rPr>
              <a:t>Frame Semantics</a:t>
            </a:r>
            <a:r>
              <a:rPr lang="en-GB" dirty="0" smtClean="0">
                <a:latin typeface="AdvTimes" charset="0"/>
              </a:rPr>
              <a:t>, Miller’s</a:t>
            </a:r>
            <a:r>
              <a:rPr lang="nl-BE" dirty="0" smtClean="0">
                <a:latin typeface="AdvTimes" charset="0"/>
              </a:rPr>
              <a:t> </a:t>
            </a:r>
            <a:r>
              <a:rPr lang="en-GB" dirty="0" err="1" smtClean="0">
                <a:latin typeface="AdvTimes-i" charset="0"/>
              </a:rPr>
              <a:t>WordNet</a:t>
            </a:r>
            <a:r>
              <a:rPr lang="en-GB" dirty="0" smtClean="0">
                <a:latin typeface="AdvTimes-i" charset="0"/>
              </a:rPr>
              <a:t> </a:t>
            </a:r>
            <a:r>
              <a:rPr lang="en-GB" dirty="0" smtClean="0">
                <a:latin typeface="AdvTimes" charset="0"/>
              </a:rPr>
              <a:t>or </a:t>
            </a:r>
            <a:r>
              <a:rPr lang="en-GB" dirty="0" err="1" smtClean="0">
                <a:latin typeface="AdvTimes" charset="0"/>
              </a:rPr>
              <a:t>Mel'čuk’s</a:t>
            </a:r>
            <a:r>
              <a:rPr lang="en-GB" dirty="0" smtClean="0">
                <a:latin typeface="AdvTimes" charset="0"/>
              </a:rPr>
              <a:t> </a:t>
            </a:r>
            <a:r>
              <a:rPr lang="en-GB" dirty="0" smtClean="0">
                <a:latin typeface="AdvTimes-i" charset="0"/>
              </a:rPr>
              <a:t>Meaning-Text lexical functions</a:t>
            </a:r>
            <a:r>
              <a:rPr lang="en-GB" dirty="0" smtClean="0">
                <a:latin typeface="AdvTimes" charset="0"/>
              </a:rPr>
              <a:t>. In each of these semantic</a:t>
            </a:r>
            <a:r>
              <a:rPr lang="nl-BE" dirty="0" smtClean="0">
                <a:latin typeface="AdvTimes" charset="0"/>
              </a:rPr>
              <a:t> </a:t>
            </a:r>
            <a:r>
              <a:rPr lang="en-GB" dirty="0" smtClean="0">
                <a:latin typeface="AdvTimes" charset="0"/>
              </a:rPr>
              <a:t>formalisms ‘the lexicon is viewed as a repository of thousands of concepts and</a:t>
            </a:r>
            <a:r>
              <a:rPr lang="nl-BE" dirty="0" smtClean="0">
                <a:latin typeface="AdvTimes" charset="0"/>
              </a:rPr>
              <a:t> </a:t>
            </a:r>
            <a:r>
              <a:rPr lang="en-GB" dirty="0" smtClean="0">
                <a:latin typeface="AdvTimes" charset="0"/>
              </a:rPr>
              <a:t>words linked to one another in </a:t>
            </a:r>
            <a:r>
              <a:rPr lang="en-GB" dirty="0" smtClean="0">
                <a:solidFill>
                  <a:srgbClr val="FFFF00"/>
                </a:solidFill>
                <a:latin typeface="AdvTimes" charset="0"/>
              </a:rPr>
              <a:t>a huge web</a:t>
            </a:r>
            <a:r>
              <a:rPr lang="en-GB" dirty="0" smtClean="0">
                <a:latin typeface="AdvTimes" charset="0"/>
              </a:rPr>
              <a:t>’ (</a:t>
            </a:r>
            <a:r>
              <a:rPr lang="en-GB" dirty="0" err="1" smtClean="0">
                <a:latin typeface="AdvTimes" charset="0"/>
              </a:rPr>
              <a:t>Fontenelle</a:t>
            </a:r>
            <a:r>
              <a:rPr lang="en-GB" dirty="0" smtClean="0">
                <a:latin typeface="AdvTimes" charset="0"/>
              </a:rPr>
              <a:t> 2000: 230).</a:t>
            </a:r>
          </a:p>
          <a:p>
            <a:pPr eaLnBrk="1" hangingPunct="1">
              <a:buFontTx/>
              <a:buNone/>
            </a:pPr>
            <a:endParaRPr lang="en-GB" dirty="0" smtClean="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5</a:t>
            </a:fld>
            <a:endParaRPr lang="nl-NL"/>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b="1" i="1" dirty="0" smtClean="0"/>
              <a:t>Selection of corpus material</a:t>
            </a:r>
            <a:r>
              <a:rPr lang="nl-NL" b="1" i="1" dirty="0" smtClean="0"/>
              <a:t/>
            </a:r>
            <a:br>
              <a:rPr lang="nl-NL" b="1" i="1" dirty="0" smtClean="0"/>
            </a:br>
            <a:endParaRPr lang="nl-NL" dirty="0"/>
          </a:p>
        </p:txBody>
      </p:sp>
      <p:sp>
        <p:nvSpPr>
          <p:cNvPr id="3" name="Tijdelijke aanduiding voor inhoud 2"/>
          <p:cNvSpPr>
            <a:spLocks noGrp="1"/>
          </p:cNvSpPr>
          <p:nvPr>
            <p:ph idx="1"/>
          </p:nvPr>
        </p:nvSpPr>
        <p:spPr>
          <a:xfrm>
            <a:off x="395536" y="1196752"/>
            <a:ext cx="8352928" cy="5328592"/>
          </a:xfrm>
        </p:spPr>
        <p:txBody>
          <a:bodyPr>
            <a:normAutofit fontScale="77500" lnSpcReduction="20000"/>
          </a:bodyPr>
          <a:lstStyle/>
          <a:p>
            <a:pPr>
              <a:buNone/>
            </a:pPr>
            <a:r>
              <a:rPr lang="en-GB" dirty="0" smtClean="0"/>
              <a:t>Typically, the scholarly areas will be represented in </a:t>
            </a:r>
            <a:r>
              <a:rPr lang="en-GB" b="1" dirty="0" smtClean="0">
                <a:solidFill>
                  <a:srgbClr val="FFFF00"/>
                </a:solidFill>
              </a:rPr>
              <a:t>textbooks</a:t>
            </a:r>
            <a:r>
              <a:rPr lang="en-GB" dirty="0" smtClean="0">
                <a:solidFill>
                  <a:srgbClr val="FFFF00"/>
                </a:solidFill>
              </a:rPr>
              <a:t> </a:t>
            </a:r>
            <a:r>
              <a:rPr lang="en-GB" dirty="0" smtClean="0"/>
              <a:t>which comprise common theories, methods and concepts of the domain. In the analysis of the concept and term dynamics of </a:t>
            </a:r>
            <a:r>
              <a:rPr lang="en-GB" b="1" u="sng" dirty="0" smtClean="0">
                <a:solidFill>
                  <a:srgbClr val="FF0000"/>
                </a:solidFill>
              </a:rPr>
              <a:t>Organisational Behaviour</a:t>
            </a:r>
            <a:r>
              <a:rPr lang="en-GB" dirty="0" smtClean="0"/>
              <a:t>, textbooks aimed at students at university level have therefore been selected</a:t>
            </a:r>
          </a:p>
          <a:p>
            <a:pPr>
              <a:buNone/>
            </a:pPr>
            <a:r>
              <a:rPr lang="en-GB" dirty="0" smtClean="0"/>
              <a:t>When analysing the second domain of </a:t>
            </a:r>
            <a:r>
              <a:rPr lang="en-GB" b="1" u="sng" dirty="0" smtClean="0">
                <a:solidFill>
                  <a:srgbClr val="FF0000"/>
                </a:solidFill>
              </a:rPr>
              <a:t>Financial Accounting</a:t>
            </a:r>
            <a:r>
              <a:rPr lang="en-GB" dirty="0" smtClean="0"/>
              <a:t>, the recent </a:t>
            </a:r>
            <a:r>
              <a:rPr lang="en-GB" dirty="0" smtClean="0">
                <a:solidFill>
                  <a:srgbClr val="FFFF00"/>
                </a:solidFill>
              </a:rPr>
              <a:t>international standards of financial reporting (IFRS) and accounting (IAS) </a:t>
            </a:r>
            <a:r>
              <a:rPr lang="en-GB" dirty="0" smtClean="0"/>
              <a:t>have been used as corpus material. Furthermore, the Norwegian accounting acts of 1999 and 2005  have provided material for cross-cultural comparisons.</a:t>
            </a:r>
          </a:p>
          <a:p>
            <a:pPr>
              <a:buNone/>
            </a:pPr>
            <a:r>
              <a:rPr lang="en-GB" dirty="0" smtClean="0"/>
              <a:t>For the analysis of the third domain of </a:t>
            </a:r>
            <a:r>
              <a:rPr lang="en-GB" b="1" u="sng" dirty="0" smtClean="0">
                <a:solidFill>
                  <a:srgbClr val="FF0000"/>
                </a:solidFill>
              </a:rPr>
              <a:t>Crisis, Restructuring and Growth</a:t>
            </a:r>
            <a:r>
              <a:rPr lang="en-GB" dirty="0" smtClean="0"/>
              <a:t>, the </a:t>
            </a:r>
            <a:r>
              <a:rPr lang="en-GB" dirty="0" smtClean="0">
                <a:solidFill>
                  <a:srgbClr val="FFFF00"/>
                </a:solidFill>
              </a:rPr>
              <a:t>Norwegian Newspaper corpus</a:t>
            </a:r>
            <a:r>
              <a:rPr lang="en-GB" dirty="0" smtClean="0">
                <a:solidFill>
                  <a:srgbClr val="FF0000"/>
                </a:solidFill>
              </a:rPr>
              <a:t> </a:t>
            </a:r>
            <a:r>
              <a:rPr lang="en-GB" dirty="0" smtClean="0"/>
              <a:t>(NNC; http://avis.uib.no/) has been used to extract the most updated terminological information in Norwegian. </a:t>
            </a:r>
          </a:p>
          <a:p>
            <a:pPr>
              <a:buNone/>
            </a:pPr>
            <a:endParaRPr lang="nl-NL" dirty="0" smtClean="0"/>
          </a:p>
          <a:p>
            <a:pPr>
              <a:buNone/>
            </a:pPr>
            <a:endParaRPr lang="nl-NL"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50</a:t>
            </a:fld>
            <a:endParaRPr lang="nl-NL"/>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Standards</a:t>
            </a:r>
            <a:endParaRPr lang="nl-NL" dirty="0"/>
          </a:p>
        </p:txBody>
      </p:sp>
      <p:sp>
        <p:nvSpPr>
          <p:cNvPr id="3" name="Tijdelijke aanduiding voor inhoud 2"/>
          <p:cNvSpPr>
            <a:spLocks noGrp="1"/>
          </p:cNvSpPr>
          <p:nvPr>
            <p:ph idx="1"/>
          </p:nvPr>
        </p:nvSpPr>
        <p:spPr>
          <a:xfrm>
            <a:off x="467544" y="1412776"/>
            <a:ext cx="8280920" cy="4968552"/>
          </a:xfrm>
        </p:spPr>
        <p:txBody>
          <a:bodyPr>
            <a:normAutofit/>
          </a:bodyPr>
          <a:lstStyle/>
          <a:p>
            <a:pPr>
              <a:buNone/>
            </a:pPr>
            <a:r>
              <a:rPr lang="en-GB" sz="2800" dirty="0" smtClean="0"/>
              <a:t>For Financial Accounting, textbooks are no longer the most reliable source of updated terminological data. </a:t>
            </a:r>
          </a:p>
          <a:p>
            <a:pPr>
              <a:buNone/>
            </a:pPr>
            <a:r>
              <a:rPr lang="en-GB" sz="2800" dirty="0" smtClean="0"/>
              <a:t>Instead, </a:t>
            </a:r>
            <a:r>
              <a:rPr lang="en-GB" sz="2800" b="1" dirty="0" smtClean="0">
                <a:solidFill>
                  <a:srgbClr val="FFFF00"/>
                </a:solidFill>
              </a:rPr>
              <a:t>international standard-setting documents</a:t>
            </a:r>
            <a:r>
              <a:rPr lang="en-GB" sz="2800" dirty="0" smtClean="0">
                <a:solidFill>
                  <a:srgbClr val="FFFF00"/>
                </a:solidFill>
              </a:rPr>
              <a:t>, </a:t>
            </a:r>
            <a:r>
              <a:rPr lang="en-GB" sz="2800" b="1" dirty="0" smtClean="0">
                <a:solidFill>
                  <a:srgbClr val="FFFF00"/>
                </a:solidFill>
              </a:rPr>
              <a:t>national legislation </a:t>
            </a:r>
            <a:r>
              <a:rPr lang="en-GB" sz="2800" dirty="0" smtClean="0">
                <a:solidFill>
                  <a:srgbClr val="FFFF00"/>
                </a:solidFill>
              </a:rPr>
              <a:t>and </a:t>
            </a:r>
            <a:r>
              <a:rPr lang="en-GB" sz="2800" b="1" dirty="0" smtClean="0">
                <a:solidFill>
                  <a:srgbClr val="FFFF00"/>
                </a:solidFill>
              </a:rPr>
              <a:t>accounting practices </a:t>
            </a:r>
            <a:r>
              <a:rPr lang="en-GB" sz="2800" dirty="0" smtClean="0"/>
              <a:t>should be investigated to produce current representation of its concepts and terms.</a:t>
            </a:r>
            <a:endParaRPr lang="nl-NL" sz="2800" dirty="0" smtClean="0"/>
          </a:p>
          <a:p>
            <a:pPr>
              <a:buNone/>
            </a:pPr>
            <a:endParaRPr lang="nl-NL" sz="2800"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51</a:t>
            </a:fld>
            <a:endParaRPr lang="nl-NL"/>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IAS &amp; IFRS</a:t>
            </a:r>
            <a:endParaRPr lang="nl-NL" dirty="0"/>
          </a:p>
        </p:txBody>
      </p:sp>
      <p:sp>
        <p:nvSpPr>
          <p:cNvPr id="3" name="Tijdelijke aanduiding voor inhoud 2"/>
          <p:cNvSpPr>
            <a:spLocks noGrp="1"/>
          </p:cNvSpPr>
          <p:nvPr>
            <p:ph idx="1"/>
          </p:nvPr>
        </p:nvSpPr>
        <p:spPr>
          <a:xfrm>
            <a:off x="251520" y="1412776"/>
            <a:ext cx="8496944" cy="5040560"/>
          </a:xfrm>
        </p:spPr>
        <p:txBody>
          <a:bodyPr>
            <a:normAutofit fontScale="85000" lnSpcReduction="10000"/>
          </a:bodyPr>
          <a:lstStyle/>
          <a:p>
            <a:pPr>
              <a:buNone/>
            </a:pPr>
            <a:r>
              <a:rPr lang="en-GB" dirty="0" smtClean="0"/>
              <a:t>The changes in Financial Accounting may to a great extent be attributed to supranational political measures. </a:t>
            </a:r>
          </a:p>
          <a:p>
            <a:pPr>
              <a:buNone/>
            </a:pPr>
            <a:r>
              <a:rPr lang="en-GB" dirty="0" smtClean="0"/>
              <a:t>The more global international trade and industry has become, the greater the need has become to have transparent and comparable financial reports. </a:t>
            </a:r>
          </a:p>
          <a:p>
            <a:pPr>
              <a:buNone/>
            </a:pPr>
            <a:r>
              <a:rPr lang="en-GB" dirty="0" smtClean="0"/>
              <a:t>This has been one of </a:t>
            </a:r>
            <a:r>
              <a:rPr lang="en-GB" dirty="0" smtClean="0"/>
              <a:t>the motives </a:t>
            </a:r>
            <a:r>
              <a:rPr lang="en-GB" dirty="0" smtClean="0"/>
              <a:t>for the European initiative </a:t>
            </a:r>
            <a:r>
              <a:rPr lang="en-GB" b="1" u="sng" dirty="0" smtClean="0">
                <a:solidFill>
                  <a:srgbClr val="FFFF00"/>
                </a:solidFill>
              </a:rPr>
              <a:t>to harmonize the presentation of financial statements of public limited companies, through the international accounting standards (IAS) and the international financial reporting standards (IFRS)</a:t>
            </a:r>
            <a:r>
              <a:rPr lang="en-GB" b="1" u="sng" dirty="0" smtClean="0">
                <a:solidFill>
                  <a:srgbClr val="FF0000"/>
                </a:solidFill>
              </a:rPr>
              <a:t> </a:t>
            </a:r>
            <a:r>
              <a:rPr lang="en-GB" dirty="0" smtClean="0"/>
              <a:t>adopted by the EU in 2002.</a:t>
            </a:r>
            <a:endParaRPr lang="nl-NL"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52</a:t>
            </a:fld>
            <a:endParaRPr lang="nl-NL"/>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International </a:t>
            </a:r>
            <a:r>
              <a:rPr lang="nl-NL" dirty="0" err="1" smtClean="0"/>
              <a:t>communication</a:t>
            </a:r>
            <a:endParaRPr lang="nl-NL" dirty="0"/>
          </a:p>
        </p:txBody>
      </p:sp>
      <p:sp>
        <p:nvSpPr>
          <p:cNvPr id="3" name="Tijdelijke aanduiding voor inhoud 2"/>
          <p:cNvSpPr>
            <a:spLocks noGrp="1"/>
          </p:cNvSpPr>
          <p:nvPr>
            <p:ph idx="1"/>
          </p:nvPr>
        </p:nvSpPr>
        <p:spPr>
          <a:xfrm>
            <a:off x="179512" y="1772816"/>
            <a:ext cx="8964488" cy="5085184"/>
          </a:xfrm>
        </p:spPr>
        <p:txBody>
          <a:bodyPr>
            <a:normAutofit fontScale="92500" lnSpcReduction="10000"/>
          </a:bodyPr>
          <a:lstStyle/>
          <a:p>
            <a:pPr>
              <a:buNone/>
            </a:pPr>
            <a:r>
              <a:rPr lang="en-GB" dirty="0" smtClean="0"/>
              <a:t>The international accounting standards, which have been implemented globally, have been prepared using the English language. </a:t>
            </a:r>
          </a:p>
          <a:p>
            <a:pPr>
              <a:buNone/>
            </a:pPr>
            <a:r>
              <a:rPr lang="en-GB" dirty="0" smtClean="0"/>
              <a:t>Thereafter, the standards have been translated into various national languages, like Norwegian. </a:t>
            </a:r>
          </a:p>
          <a:p>
            <a:pPr>
              <a:buNone/>
            </a:pPr>
            <a:r>
              <a:rPr lang="en-GB" dirty="0" smtClean="0"/>
              <a:t>The greatest challenge in this adaptation process has </a:t>
            </a:r>
            <a:r>
              <a:rPr lang="en-GB" dirty="0" smtClean="0">
                <a:solidFill>
                  <a:srgbClr val="FFFF00"/>
                </a:solidFill>
              </a:rPr>
              <a:t>not</a:t>
            </a:r>
            <a:r>
              <a:rPr lang="en-GB" dirty="0" smtClean="0"/>
              <a:t> been to choose the best </a:t>
            </a:r>
            <a:r>
              <a:rPr lang="en-GB" b="1" dirty="0" smtClean="0">
                <a:solidFill>
                  <a:srgbClr val="FF0000"/>
                </a:solidFill>
              </a:rPr>
              <a:t>terminology</a:t>
            </a:r>
            <a:r>
              <a:rPr lang="en-GB" dirty="0" smtClean="0"/>
              <a:t> to denote the various accounting concepts, but to </a:t>
            </a:r>
            <a:r>
              <a:rPr lang="en-GB" dirty="0" smtClean="0">
                <a:solidFill>
                  <a:srgbClr val="FFFF00"/>
                </a:solidFill>
              </a:rPr>
              <a:t>delineate the concepts in such a way that the adaptation to a national accounting legislation is successful. </a:t>
            </a:r>
          </a:p>
          <a:p>
            <a:pPr>
              <a:buNone/>
            </a:pPr>
            <a:endParaRPr lang="nl-NL"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53</a:t>
            </a:fld>
            <a:endParaRPr lang="nl-N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04664"/>
            <a:ext cx="8363272" cy="1143000"/>
          </a:xfrm>
        </p:spPr>
        <p:txBody>
          <a:bodyPr>
            <a:normAutofit fontScale="90000"/>
          </a:bodyPr>
          <a:lstStyle/>
          <a:p>
            <a:r>
              <a:rPr lang="fr-BE" dirty="0" smtClean="0"/>
              <a:t>International harmonisation: culture-free concepts</a:t>
            </a:r>
            <a:endParaRPr lang="nl-NL" dirty="0"/>
          </a:p>
        </p:txBody>
      </p:sp>
      <p:sp>
        <p:nvSpPr>
          <p:cNvPr id="3" name="Tijdelijke aanduiding voor inhoud 2"/>
          <p:cNvSpPr>
            <a:spLocks noGrp="1"/>
          </p:cNvSpPr>
          <p:nvPr>
            <p:ph idx="1"/>
          </p:nvPr>
        </p:nvSpPr>
        <p:spPr>
          <a:xfrm>
            <a:off x="467544" y="1700808"/>
            <a:ext cx="8676456" cy="4896544"/>
          </a:xfrm>
        </p:spPr>
        <p:txBody>
          <a:bodyPr>
            <a:normAutofit fontScale="85000" lnSpcReduction="10000"/>
          </a:bodyPr>
          <a:lstStyle/>
          <a:p>
            <a:pPr>
              <a:buNone/>
            </a:pPr>
            <a:r>
              <a:rPr lang="en-GB" dirty="0" smtClean="0"/>
              <a:t>International harmonisation presupposes that </a:t>
            </a:r>
            <a:r>
              <a:rPr lang="en-GB" dirty="0" smtClean="0">
                <a:solidFill>
                  <a:srgbClr val="FFFF00"/>
                </a:solidFill>
              </a:rPr>
              <a:t>the concepts of the standards are culture-free</a:t>
            </a:r>
            <a:r>
              <a:rPr lang="en-GB" dirty="0" smtClean="0"/>
              <a:t>, i.e.</a:t>
            </a:r>
          </a:p>
          <a:p>
            <a:pPr lvl="1"/>
            <a:r>
              <a:rPr lang="en-GB" dirty="0" smtClean="0"/>
              <a:t> the content of a set of concepts described in the international standards are understood the same way when it comes to inherent characteristics across nations and accounting practices</a:t>
            </a:r>
          </a:p>
          <a:p>
            <a:pPr lvl="1"/>
            <a:r>
              <a:rPr lang="en-GB" dirty="0" smtClean="0"/>
              <a:t>the whole conceptual apparatus, including all concepts and their relations are the same. This is a necessary condition for the standards to be convergent and transparent. </a:t>
            </a:r>
          </a:p>
          <a:p>
            <a:pPr>
              <a:buNone/>
            </a:pPr>
            <a:r>
              <a:rPr lang="en-GB" dirty="0" smtClean="0"/>
              <a:t>The obvious proof of such transparency would be that the terminologies used in the national-adopted standards are equivalent across countries. </a:t>
            </a:r>
            <a:endParaRPr lang="nl-NL" dirty="0" smtClean="0"/>
          </a:p>
          <a:p>
            <a:pPr>
              <a:buNone/>
            </a:pPr>
            <a:endParaRPr lang="nl-NL"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54</a:t>
            </a:fld>
            <a:endParaRPr lang="nl-NL"/>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980728"/>
            <a:ext cx="8496944" cy="1143000"/>
          </a:xfrm>
        </p:spPr>
        <p:txBody>
          <a:bodyPr>
            <a:normAutofit fontScale="90000"/>
          </a:bodyPr>
          <a:lstStyle/>
          <a:p>
            <a:r>
              <a:rPr lang="nb-NO" dirty="0" smtClean="0"/>
              <a:t>Complex problem solving in </a:t>
            </a:r>
            <a:r>
              <a:rPr lang="nb-NO" i="1" dirty="0" smtClean="0"/>
              <a:t>Crisis, Restructuring and Growth</a:t>
            </a:r>
            <a:r>
              <a:rPr lang="nb-NO" dirty="0" smtClean="0"/>
              <a:t> </a:t>
            </a:r>
            <a:endParaRPr lang="nl-NL" dirty="0"/>
          </a:p>
        </p:txBody>
      </p:sp>
      <p:sp>
        <p:nvSpPr>
          <p:cNvPr id="3" name="Tijdelijke aanduiding voor inhoud 2"/>
          <p:cNvSpPr>
            <a:spLocks noGrp="1"/>
          </p:cNvSpPr>
          <p:nvPr>
            <p:ph idx="1"/>
          </p:nvPr>
        </p:nvSpPr>
        <p:spPr>
          <a:xfrm>
            <a:off x="467544" y="2348880"/>
            <a:ext cx="7308304" cy="5085184"/>
          </a:xfrm>
        </p:spPr>
        <p:txBody>
          <a:bodyPr/>
          <a:lstStyle/>
          <a:p>
            <a:r>
              <a:rPr lang="fr-BE" dirty="0" smtClean="0"/>
              <a:t>A </a:t>
            </a:r>
            <a:r>
              <a:rPr lang="fr-BE" dirty="0" err="1" smtClean="0"/>
              <a:t>project</a:t>
            </a:r>
            <a:r>
              <a:rPr lang="fr-BE" dirty="0" smtClean="0"/>
              <a:t> </a:t>
            </a:r>
            <a:r>
              <a:rPr lang="fr-BE" dirty="0" err="1" smtClean="0"/>
              <a:t>at</a:t>
            </a:r>
            <a:r>
              <a:rPr lang="fr-BE" dirty="0" smtClean="0"/>
              <a:t> NHH on the </a:t>
            </a:r>
            <a:r>
              <a:rPr lang="fr-BE" dirty="0" err="1" smtClean="0"/>
              <a:t>financial</a:t>
            </a:r>
            <a:r>
              <a:rPr lang="fr-BE" dirty="0" smtClean="0"/>
              <a:t> </a:t>
            </a:r>
            <a:r>
              <a:rPr lang="fr-BE" dirty="0" err="1" smtClean="0"/>
              <a:t>crisis</a:t>
            </a:r>
            <a:r>
              <a:rPr lang="fr-BE" dirty="0" smtClean="0"/>
              <a:t> </a:t>
            </a:r>
            <a:r>
              <a:rPr lang="fr-BE" dirty="0" err="1" smtClean="0"/>
              <a:t>based</a:t>
            </a:r>
            <a:r>
              <a:rPr lang="fr-BE" dirty="0" smtClean="0"/>
              <a:t> on </a:t>
            </a:r>
            <a:r>
              <a:rPr lang="fr-BE" dirty="0" err="1" smtClean="0"/>
              <a:t>newspaper</a:t>
            </a:r>
            <a:r>
              <a:rPr lang="fr-BE" dirty="0" smtClean="0"/>
              <a:t> </a:t>
            </a:r>
            <a:r>
              <a:rPr lang="fr-BE" dirty="0" err="1" smtClean="0"/>
              <a:t>analysis</a:t>
            </a:r>
            <a:r>
              <a:rPr lang="fr-BE" dirty="0" smtClean="0"/>
              <a:t>.</a:t>
            </a:r>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55</a:t>
            </a:fld>
            <a:endParaRPr lang="nl-NL"/>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variation</a:t>
            </a:r>
            <a:endParaRPr lang="nl-NL" dirty="0"/>
          </a:p>
        </p:txBody>
      </p:sp>
      <p:sp>
        <p:nvSpPr>
          <p:cNvPr id="3" name="Tijdelijke aanduiding voor inhoud 2"/>
          <p:cNvSpPr>
            <a:spLocks noGrp="1"/>
          </p:cNvSpPr>
          <p:nvPr>
            <p:ph idx="1"/>
          </p:nvPr>
        </p:nvSpPr>
        <p:spPr>
          <a:xfrm>
            <a:off x="467544" y="1844824"/>
            <a:ext cx="8568952" cy="4752528"/>
          </a:xfrm>
        </p:spPr>
        <p:txBody>
          <a:bodyPr>
            <a:normAutofit lnSpcReduction="10000"/>
          </a:bodyPr>
          <a:lstStyle/>
          <a:p>
            <a:pPr>
              <a:buNone/>
            </a:pPr>
            <a:r>
              <a:rPr lang="en-GB" dirty="0" smtClean="0"/>
              <a:t>In the financial crisis period of 2007-2010, the analysis shows that several related concepts exist in addition to </a:t>
            </a:r>
            <a:r>
              <a:rPr lang="en-GB" i="1" dirty="0" smtClean="0"/>
              <a:t>financial crisis</a:t>
            </a:r>
            <a:r>
              <a:rPr lang="en-GB" dirty="0" smtClean="0"/>
              <a:t>, with several term variants (frequencies are added in the brackets): </a:t>
            </a:r>
          </a:p>
          <a:p>
            <a:pPr lvl="1"/>
            <a:r>
              <a:rPr lang="en-GB" b="1" dirty="0" err="1" smtClean="0"/>
              <a:t>finanskrise</a:t>
            </a:r>
            <a:r>
              <a:rPr lang="en-GB" dirty="0" smtClean="0"/>
              <a:t> [financial crisis; 2064]</a:t>
            </a:r>
          </a:p>
          <a:p>
            <a:pPr lvl="1"/>
            <a:r>
              <a:rPr lang="en-GB" b="1" dirty="0" err="1" smtClean="0"/>
              <a:t>økonomisk</a:t>
            </a:r>
            <a:r>
              <a:rPr lang="en-GB" b="1" dirty="0" smtClean="0"/>
              <a:t> </a:t>
            </a:r>
            <a:r>
              <a:rPr lang="en-GB" b="1" dirty="0" err="1" smtClean="0"/>
              <a:t>krise</a:t>
            </a:r>
            <a:r>
              <a:rPr lang="en-GB" b="1" dirty="0" smtClean="0"/>
              <a:t> </a:t>
            </a:r>
            <a:r>
              <a:rPr lang="en-GB" dirty="0" smtClean="0"/>
              <a:t>[economic crisis; 739]</a:t>
            </a:r>
          </a:p>
          <a:p>
            <a:pPr lvl="1"/>
            <a:r>
              <a:rPr lang="en-GB" b="1" dirty="0" err="1" smtClean="0"/>
              <a:t>nasjonal</a:t>
            </a:r>
            <a:r>
              <a:rPr lang="en-GB" b="1" dirty="0" smtClean="0"/>
              <a:t> </a:t>
            </a:r>
            <a:r>
              <a:rPr lang="en-GB" b="1" dirty="0" err="1" smtClean="0"/>
              <a:t>krise</a:t>
            </a:r>
            <a:r>
              <a:rPr lang="en-GB" b="1" dirty="0" smtClean="0"/>
              <a:t> </a:t>
            </a:r>
            <a:r>
              <a:rPr lang="en-GB" dirty="0" smtClean="0"/>
              <a:t>[national crisis; 40]</a:t>
            </a:r>
          </a:p>
          <a:p>
            <a:pPr lvl="1"/>
            <a:r>
              <a:rPr lang="en-GB" b="1" dirty="0" err="1" smtClean="0"/>
              <a:t>norsk</a:t>
            </a:r>
            <a:r>
              <a:rPr lang="en-GB" b="1" dirty="0" smtClean="0"/>
              <a:t> </a:t>
            </a:r>
            <a:r>
              <a:rPr lang="en-GB" b="1" dirty="0" err="1" smtClean="0"/>
              <a:t>krise</a:t>
            </a:r>
            <a:r>
              <a:rPr lang="en-GB" b="1" dirty="0" smtClean="0"/>
              <a:t> [</a:t>
            </a:r>
            <a:r>
              <a:rPr lang="en-GB" dirty="0" smtClean="0"/>
              <a:t>Norwegian crisis; 6]</a:t>
            </a:r>
          </a:p>
          <a:p>
            <a:pPr lvl="1"/>
            <a:r>
              <a:rPr lang="en-GB" b="1" dirty="0" err="1" smtClean="0"/>
              <a:t>finansiell</a:t>
            </a:r>
            <a:r>
              <a:rPr lang="en-GB" b="1" dirty="0" smtClean="0"/>
              <a:t> </a:t>
            </a:r>
            <a:r>
              <a:rPr lang="en-GB" b="1" dirty="0" err="1" smtClean="0"/>
              <a:t>krise</a:t>
            </a:r>
            <a:r>
              <a:rPr lang="en-GB" b="1" dirty="0" smtClean="0"/>
              <a:t> </a:t>
            </a:r>
            <a:r>
              <a:rPr lang="en-GB" dirty="0" smtClean="0"/>
              <a:t>[financial crisis; 57]</a:t>
            </a:r>
            <a:endParaRPr lang="nl-NL" dirty="0" smtClean="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56</a:t>
            </a:fld>
            <a:endParaRPr lang="nl-NL"/>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fr-BE" dirty="0" smtClean="0"/>
              <a:t>Financial </a:t>
            </a:r>
            <a:r>
              <a:rPr lang="fr-BE" dirty="0" err="1" smtClean="0"/>
              <a:t>crisis</a:t>
            </a:r>
            <a:r>
              <a:rPr lang="fr-BE" dirty="0" smtClean="0"/>
              <a:t>: variation</a:t>
            </a:r>
            <a:endParaRPr lang="nl-NL" dirty="0"/>
          </a:p>
        </p:txBody>
      </p:sp>
      <p:pic>
        <p:nvPicPr>
          <p:cNvPr id="1026" name="Picture 2" descr="'finanskrise' (financial crisis) (2)"/>
          <p:cNvPicPr>
            <a:picLocks noChangeAspect="1" noChangeArrowheads="1"/>
          </p:cNvPicPr>
          <p:nvPr/>
        </p:nvPicPr>
        <p:blipFill>
          <a:blip r:embed="rId3" cstate="print"/>
          <a:srcRect/>
          <a:stretch>
            <a:fillRect/>
          </a:stretch>
        </p:blipFill>
        <p:spPr bwMode="auto">
          <a:xfrm>
            <a:off x="899592" y="2060848"/>
            <a:ext cx="7982389" cy="4176464"/>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fld id="{B9CAC2E2-28D9-4445-9AEA-E58756E6198C}" type="slidenum">
              <a:rPr lang="nl-NL" smtClean="0"/>
              <a:pPr/>
              <a:t>57</a:t>
            </a:fld>
            <a:endParaRPr lang="nl-NL"/>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BE" dirty="0" err="1" smtClean="0"/>
              <a:t>Subprime</a:t>
            </a:r>
            <a:r>
              <a:rPr lang="fr-BE" dirty="0" smtClean="0"/>
              <a:t> &amp; </a:t>
            </a:r>
            <a:r>
              <a:rPr lang="fr-BE" dirty="0" err="1" smtClean="0"/>
              <a:t>hedge</a:t>
            </a:r>
            <a:r>
              <a:rPr lang="fr-BE" dirty="0" smtClean="0"/>
              <a:t> </a:t>
            </a:r>
            <a:r>
              <a:rPr lang="fr-BE" dirty="0" err="1" smtClean="0"/>
              <a:t>fund</a:t>
            </a:r>
            <a:endParaRPr lang="nl-NL" dirty="0"/>
          </a:p>
        </p:txBody>
      </p:sp>
      <p:sp>
        <p:nvSpPr>
          <p:cNvPr id="4" name="Tijdelijke aanduiding voor inhoud 3"/>
          <p:cNvSpPr>
            <a:spLocks noGrp="1"/>
          </p:cNvSpPr>
          <p:nvPr>
            <p:ph idx="1"/>
          </p:nvPr>
        </p:nvSpPr>
        <p:spPr>
          <a:xfrm>
            <a:off x="395536" y="1844824"/>
            <a:ext cx="8748464" cy="4824536"/>
          </a:xfrm>
        </p:spPr>
        <p:txBody>
          <a:bodyPr>
            <a:normAutofit fontScale="92500" lnSpcReduction="20000"/>
          </a:bodyPr>
          <a:lstStyle/>
          <a:p>
            <a:pPr>
              <a:buNone/>
            </a:pPr>
            <a:r>
              <a:rPr lang="en-GB" dirty="0" smtClean="0"/>
              <a:t>The situation with rising defaults on </a:t>
            </a:r>
            <a:r>
              <a:rPr lang="en-GB" dirty="0" smtClean="0">
                <a:solidFill>
                  <a:srgbClr val="FFFF00"/>
                </a:solidFill>
              </a:rPr>
              <a:t>subprime mortgages</a:t>
            </a:r>
            <a:r>
              <a:rPr lang="en-GB" dirty="0" smtClean="0">
                <a:solidFill>
                  <a:srgbClr val="FF0000"/>
                </a:solidFill>
              </a:rPr>
              <a:t> </a:t>
            </a:r>
            <a:r>
              <a:rPr lang="en-GB" dirty="0" smtClean="0"/>
              <a:t>in the US is said to have triggered the global financial crisis. In particular, </a:t>
            </a:r>
            <a:r>
              <a:rPr lang="en-GB" dirty="0" smtClean="0">
                <a:solidFill>
                  <a:srgbClr val="FFFF00"/>
                </a:solidFill>
              </a:rPr>
              <a:t>hedge funds</a:t>
            </a:r>
            <a:r>
              <a:rPr lang="en-GB" dirty="0" smtClean="0">
                <a:solidFill>
                  <a:srgbClr val="FF0000"/>
                </a:solidFill>
              </a:rPr>
              <a:t> </a:t>
            </a:r>
            <a:r>
              <a:rPr lang="en-GB" dirty="0" smtClean="0"/>
              <a:t>and banks all over the world were suddenly exposed and the financial crisis became a fact. </a:t>
            </a:r>
          </a:p>
          <a:p>
            <a:pPr>
              <a:buNone/>
            </a:pPr>
            <a:r>
              <a:rPr lang="en-GB" dirty="0" smtClean="0"/>
              <a:t>Although appearing frequently in Norwegian newspapers in the period of the financial crisis, the content of the two concepts have not really been delineated yet in a Norwegian setting, and a number of terms or expressions are used to represent the concept :  </a:t>
            </a:r>
            <a:r>
              <a:rPr lang="en-GB" b="1" dirty="0" smtClean="0">
                <a:solidFill>
                  <a:srgbClr val="FF0000"/>
                </a:solidFill>
              </a:rPr>
              <a:t>VARIATION</a:t>
            </a:r>
            <a:endParaRPr lang="nl-NL" b="1" dirty="0" smtClean="0">
              <a:solidFill>
                <a:srgbClr val="FF0000"/>
              </a:solidFill>
            </a:endParaRPr>
          </a:p>
          <a:p>
            <a:pPr>
              <a:buNone/>
            </a:pPr>
            <a:endParaRPr lang="nl-NL" dirty="0"/>
          </a:p>
        </p:txBody>
      </p:sp>
      <p:sp>
        <p:nvSpPr>
          <p:cNvPr id="5" name="Tijdelijke aanduiding voor dianummer 4"/>
          <p:cNvSpPr>
            <a:spLocks noGrp="1"/>
          </p:cNvSpPr>
          <p:nvPr>
            <p:ph type="sldNum" sz="quarter" idx="12"/>
          </p:nvPr>
        </p:nvSpPr>
        <p:spPr/>
        <p:txBody>
          <a:bodyPr/>
          <a:lstStyle/>
          <a:p>
            <a:fld id="{B9CAC2E2-28D9-4445-9AEA-E58756E6198C}" type="slidenum">
              <a:rPr lang="nl-NL" smtClean="0"/>
              <a:pPr/>
              <a:t>58</a:t>
            </a:fld>
            <a:endParaRPr lang="nl-NL"/>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Culture </a:t>
            </a:r>
            <a:r>
              <a:rPr lang="nl-NL" dirty="0" err="1" smtClean="0"/>
              <a:t>bound</a:t>
            </a:r>
            <a:endParaRPr lang="nl-NL" dirty="0"/>
          </a:p>
        </p:txBody>
      </p:sp>
      <p:sp>
        <p:nvSpPr>
          <p:cNvPr id="3" name="Tijdelijke aanduiding voor inhoud 2"/>
          <p:cNvSpPr>
            <a:spLocks noGrp="1"/>
          </p:cNvSpPr>
          <p:nvPr>
            <p:ph idx="1"/>
          </p:nvPr>
        </p:nvSpPr>
        <p:spPr>
          <a:xfrm>
            <a:off x="323528" y="1772816"/>
            <a:ext cx="8820472" cy="4752528"/>
          </a:xfrm>
        </p:spPr>
        <p:txBody>
          <a:bodyPr>
            <a:normAutofit/>
          </a:bodyPr>
          <a:lstStyle/>
          <a:p>
            <a:pPr>
              <a:buNone/>
            </a:pPr>
            <a:r>
              <a:rPr lang="en-GB" dirty="0" smtClean="0"/>
              <a:t>as </a:t>
            </a:r>
            <a:r>
              <a:rPr lang="en-GB" i="1" dirty="0" smtClean="0"/>
              <a:t>subprime </a:t>
            </a:r>
            <a:r>
              <a:rPr lang="en-GB" dirty="0" smtClean="0"/>
              <a:t>and </a:t>
            </a:r>
            <a:r>
              <a:rPr lang="en-GB" i="1" dirty="0" smtClean="0"/>
              <a:t>hedge fund </a:t>
            </a:r>
            <a:r>
              <a:rPr lang="en-GB" dirty="0" smtClean="0"/>
              <a:t>are subject to both national monetary policies and national and/or international financial markets regulations, respectively</a:t>
            </a:r>
          </a:p>
          <a:p>
            <a:pPr>
              <a:buNone/>
            </a:pPr>
            <a:r>
              <a:rPr lang="en-GB" dirty="0" smtClean="0"/>
              <a:t>the interpretat</a:t>
            </a:r>
            <a:r>
              <a:rPr lang="en-GB" dirty="0" smtClean="0">
                <a:solidFill>
                  <a:srgbClr val="FFFF00"/>
                </a:solidFill>
              </a:rPr>
              <a:t>ion of </a:t>
            </a:r>
            <a:r>
              <a:rPr lang="en-GB" i="1" dirty="0" smtClean="0">
                <a:solidFill>
                  <a:srgbClr val="FFFF00"/>
                </a:solidFill>
              </a:rPr>
              <a:t>hedge fund</a:t>
            </a:r>
            <a:r>
              <a:rPr lang="en-GB" dirty="0" smtClean="0">
                <a:solidFill>
                  <a:srgbClr val="FFFF00"/>
                </a:solidFill>
              </a:rPr>
              <a:t> is still being discussed in Norwegian courts </a:t>
            </a:r>
            <a:r>
              <a:rPr lang="en-GB" dirty="0" smtClean="0"/>
              <a:t>in the wake of national security scandals caused by speculative investments by Norwegian municipalities. </a:t>
            </a:r>
            <a:endParaRPr lang="nl-NL" dirty="0" smtClean="0"/>
          </a:p>
          <a:p>
            <a:pPr>
              <a:buNone/>
            </a:pPr>
            <a:endParaRPr lang="nl-NL"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59</a:t>
            </a:fld>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547664" y="2996952"/>
            <a:ext cx="6096000" cy="685800"/>
          </a:xfrm>
          <a:noFill/>
          <a:ln>
            <a:noFill/>
          </a:ln>
        </p:spPr>
        <p:txBody>
          <a:bodyPr wrap="none">
            <a:normAutofit fontScale="90000"/>
          </a:bodyPr>
          <a:lstStyle/>
          <a:p>
            <a:pPr algn="ctr"/>
            <a:r>
              <a:rPr lang="en-GB" dirty="0" smtClean="0">
                <a:latin typeface="AdvP101C26" charset="0"/>
              </a:rPr>
              <a:t>Metaphors underlying</a:t>
            </a:r>
            <a:br>
              <a:rPr lang="en-GB" dirty="0" smtClean="0">
                <a:latin typeface="AdvP101C26" charset="0"/>
              </a:rPr>
            </a:br>
            <a:r>
              <a:rPr lang="en-GB" dirty="0" smtClean="0">
                <a:latin typeface="AdvP101C26" charset="0"/>
              </a:rPr>
              <a:t> present day dictionaries and beyond:</a:t>
            </a:r>
            <a:br>
              <a:rPr lang="en-GB" dirty="0" smtClean="0">
                <a:latin typeface="AdvP101C26" charset="0"/>
              </a:rPr>
            </a:br>
            <a:r>
              <a:rPr lang="en-GB" dirty="0" smtClean="0">
                <a:latin typeface="AdvP101C26" charset="0"/>
              </a:rPr>
              <a:t>NETS and WEBS and CLOUDS</a:t>
            </a:r>
            <a:r>
              <a:rPr lang="nl-BE" dirty="0" smtClean="0">
                <a:latin typeface="AdvP101C26" charset="0"/>
              </a:rPr>
              <a:t> </a:t>
            </a:r>
            <a:endParaRPr lang="en-GB" dirty="0" smtClean="0"/>
          </a:p>
        </p:txBody>
      </p:sp>
      <p:sp>
        <p:nvSpPr>
          <p:cNvPr id="3" name="Tijdelijke aanduiding voor dianummer 2"/>
          <p:cNvSpPr>
            <a:spLocks noGrp="1"/>
          </p:cNvSpPr>
          <p:nvPr>
            <p:ph type="sldNum" sz="quarter" idx="12"/>
          </p:nvPr>
        </p:nvSpPr>
        <p:spPr/>
        <p:txBody>
          <a:bodyPr/>
          <a:lstStyle/>
          <a:p>
            <a:fld id="{106E821A-5C16-44B5-A0EB-23303923B7B5}" type="slidenum">
              <a:rPr lang="nl-NL" smtClean="0"/>
              <a:pPr/>
              <a:t>6</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1000" fill="hold"/>
                                        <p:tgtEl>
                                          <p:spTgt spid="145410"/>
                                        </p:tgtEl>
                                        <p:attrNameLst>
                                          <p:attrName>ppt_w</p:attrName>
                                        </p:attrNameLst>
                                      </p:cBhvr>
                                      <p:tavLst>
                                        <p:tav tm="0">
                                          <p:val>
                                            <p:fltVal val="0"/>
                                          </p:val>
                                        </p:tav>
                                        <p:tav tm="100000">
                                          <p:val>
                                            <p:strVal val="#ppt_w"/>
                                          </p:val>
                                        </p:tav>
                                      </p:tavLst>
                                    </p:anim>
                                    <p:anim calcmode="lin" valueType="num">
                                      <p:cBhvr>
                                        <p:cTn id="8" dur="1000" fill="hold"/>
                                        <p:tgtEl>
                                          <p:spTgt spid="145410"/>
                                        </p:tgtEl>
                                        <p:attrNameLst>
                                          <p:attrName>ppt_h</p:attrName>
                                        </p:attrNameLst>
                                      </p:cBhvr>
                                      <p:tavLst>
                                        <p:tav tm="0">
                                          <p:val>
                                            <p:fltVal val="0"/>
                                          </p:val>
                                        </p:tav>
                                        <p:tav tm="100000">
                                          <p:val>
                                            <p:strVal val="#ppt_h"/>
                                          </p:val>
                                        </p:tav>
                                      </p:tavLst>
                                    </p:anim>
                                    <p:anim calcmode="lin" valueType="num">
                                      <p:cBhvr>
                                        <p:cTn id="9" dur="1000" fill="hold"/>
                                        <p:tgtEl>
                                          <p:spTgt spid="145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28600"/>
            <a:ext cx="7308304" cy="1143000"/>
          </a:xfrm>
        </p:spPr>
        <p:txBody>
          <a:bodyPr>
            <a:normAutofit fontScale="90000"/>
          </a:bodyPr>
          <a:lstStyle/>
          <a:p>
            <a:r>
              <a:rPr lang="en-US" dirty="0" smtClean="0"/>
              <a:t/>
            </a:r>
            <a:br>
              <a:rPr lang="en-US" dirty="0" smtClean="0"/>
            </a:br>
            <a:endParaRPr lang="nl-NL" dirty="0"/>
          </a:p>
        </p:txBody>
      </p:sp>
      <p:sp>
        <p:nvSpPr>
          <p:cNvPr id="3" name="Tijdelijke aanduiding voor inhoud 2"/>
          <p:cNvSpPr>
            <a:spLocks noGrp="1"/>
          </p:cNvSpPr>
          <p:nvPr>
            <p:ph idx="1"/>
          </p:nvPr>
        </p:nvSpPr>
        <p:spPr>
          <a:xfrm>
            <a:off x="899592" y="1412776"/>
            <a:ext cx="7380312" cy="3840163"/>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a:buNone/>
            </a:pPr>
            <a:r>
              <a:rPr lang="en-US" sz="4400" dirty="0" smtClean="0"/>
              <a:t>Pedro A. Fuertes-</a:t>
            </a:r>
            <a:r>
              <a:rPr lang="en-US" sz="4400" dirty="0" err="1" smtClean="0"/>
              <a:t>Olivera</a:t>
            </a:r>
            <a:r>
              <a:rPr lang="en-US" sz="4400" dirty="0" smtClean="0"/>
              <a:t> and </a:t>
            </a:r>
            <a:r>
              <a:rPr lang="en-US" sz="4400" dirty="0" err="1" smtClean="0"/>
              <a:t>Sandro</a:t>
            </a:r>
            <a:r>
              <a:rPr lang="en-US" sz="4400" dirty="0" smtClean="0"/>
              <a:t> Nielsen </a:t>
            </a:r>
            <a:r>
              <a:rPr lang="en-US" sz="4400" i="1" dirty="0" smtClean="0"/>
              <a:t>Terminology </a:t>
            </a:r>
            <a:r>
              <a:rPr lang="en-US" sz="4400" dirty="0" smtClean="0"/>
              <a:t>17(1) - 2011</a:t>
            </a:r>
          </a:p>
          <a:p>
            <a:pPr>
              <a:buNone/>
            </a:pPr>
            <a:r>
              <a:rPr lang="fr-BE"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DYNAMICS OF TERMS IN ACCOUNTING: </a:t>
            </a:r>
            <a:r>
              <a:rPr lang="fr-BE"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evocative</a:t>
            </a:r>
            <a:r>
              <a:rPr lang="fr-BE"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fr-BE"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terminology</a:t>
            </a:r>
            <a:r>
              <a:rPr lang="fr-BE"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translation</a:t>
            </a:r>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60</a:t>
            </a:fld>
            <a:endParaRPr lang="nl-NL"/>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Pedro A. Fuertes-</a:t>
            </a:r>
            <a:r>
              <a:rPr lang="en-US" dirty="0" err="1" smtClean="0"/>
              <a:t>Olivera</a:t>
            </a:r>
            <a:r>
              <a:rPr lang="en-US" dirty="0" smtClean="0"/>
              <a:t> and </a:t>
            </a:r>
            <a:r>
              <a:rPr lang="en-US" dirty="0" err="1" smtClean="0"/>
              <a:t>Sandro</a:t>
            </a:r>
            <a:r>
              <a:rPr lang="en-US" dirty="0" smtClean="0"/>
              <a:t> Nielsen</a:t>
            </a:r>
            <a:endParaRPr lang="nl-NL" dirty="0"/>
          </a:p>
        </p:txBody>
      </p:sp>
      <p:sp>
        <p:nvSpPr>
          <p:cNvPr id="3" name="Tijdelijke aanduiding voor inhoud 2"/>
          <p:cNvSpPr>
            <a:spLocks noGrp="1"/>
          </p:cNvSpPr>
          <p:nvPr>
            <p:ph idx="1"/>
          </p:nvPr>
        </p:nvSpPr>
        <p:spPr>
          <a:xfrm>
            <a:off x="467544" y="1772816"/>
            <a:ext cx="7632848" cy="4824536"/>
          </a:xfrm>
        </p:spPr>
        <p:txBody>
          <a:bodyPr>
            <a:normAutofit fontScale="92500" lnSpcReduction="10000"/>
          </a:bodyPr>
          <a:lstStyle/>
          <a:p>
            <a:pPr>
              <a:buNone/>
            </a:pPr>
            <a:r>
              <a:rPr lang="en-GB" i="1" dirty="0" smtClean="0"/>
              <a:t>what the construction of the accounting dictionaries reveals about </a:t>
            </a:r>
            <a:r>
              <a:rPr lang="en-GB" i="1" dirty="0" smtClean="0">
                <a:solidFill>
                  <a:srgbClr val="FFFF00"/>
                </a:solidFill>
              </a:rPr>
              <a:t>metaphorical terms</a:t>
            </a:r>
            <a:r>
              <a:rPr lang="en-GB" i="1" dirty="0" smtClean="0">
                <a:solidFill>
                  <a:srgbClr val="FF0000"/>
                </a:solidFill>
              </a:rPr>
              <a:t> </a:t>
            </a:r>
            <a:r>
              <a:rPr lang="en-GB" i="1" dirty="0" smtClean="0"/>
              <a:t>in </a:t>
            </a:r>
            <a:r>
              <a:rPr lang="en-GB" i="1" dirty="0" smtClean="0">
                <a:solidFill>
                  <a:srgbClr val="FFFF00"/>
                </a:solidFill>
              </a:rPr>
              <a:t>culture-bound subject fields</a:t>
            </a:r>
            <a:r>
              <a:rPr lang="en-GB" i="1" dirty="0" smtClean="0"/>
              <a:t>. </a:t>
            </a:r>
          </a:p>
          <a:p>
            <a:pPr>
              <a:buNone/>
            </a:pPr>
            <a:r>
              <a:rPr lang="en-US" dirty="0" smtClean="0"/>
              <a:t>The authors discuss a network of internet dictionaries in English, Danish, and Spanish. </a:t>
            </a:r>
          </a:p>
          <a:p>
            <a:pPr>
              <a:buNone/>
            </a:pPr>
            <a:r>
              <a:rPr lang="en-US" dirty="0" smtClean="0"/>
              <a:t>They discuss strategies for translating English metaphorical terms into Spanish assuming that bilingual accounting dictionaries should use similar terms in both source and target languages.</a:t>
            </a:r>
            <a:endParaRPr lang="nl-NL" dirty="0" smtClean="0"/>
          </a:p>
          <a:p>
            <a:pPr>
              <a:buNone/>
            </a:pPr>
            <a:endParaRPr lang="nl-NL"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61</a:t>
            </a:fld>
            <a:endParaRPr lang="nl-NL"/>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Evocative</a:t>
            </a:r>
            <a:r>
              <a:rPr lang="fr-BE" dirty="0" smtClean="0"/>
              <a:t> </a:t>
            </a:r>
            <a:r>
              <a:rPr lang="fr-BE" dirty="0" err="1" smtClean="0"/>
              <a:t>language</a:t>
            </a:r>
            <a:r>
              <a:rPr lang="fr-BE" dirty="0" smtClean="0"/>
              <a:t> in translation</a:t>
            </a:r>
            <a:endParaRPr lang="nl-BE" dirty="0"/>
          </a:p>
        </p:txBody>
      </p:sp>
      <p:sp>
        <p:nvSpPr>
          <p:cNvPr id="3" name="Tijdelijke aanduiding voor inhoud 2"/>
          <p:cNvSpPr>
            <a:spLocks noGrp="1"/>
          </p:cNvSpPr>
          <p:nvPr>
            <p:ph idx="1"/>
          </p:nvPr>
        </p:nvSpPr>
        <p:spPr>
          <a:xfrm>
            <a:off x="467544" y="1844824"/>
            <a:ext cx="8496944" cy="4536504"/>
          </a:xfrm>
        </p:spPr>
        <p:txBody>
          <a:bodyPr/>
          <a:lstStyle/>
          <a:p>
            <a:r>
              <a:rPr lang="fr-BE" dirty="0" err="1" smtClean="0"/>
              <a:t>acronym</a:t>
            </a:r>
            <a:r>
              <a:rPr lang="fr-BE" dirty="0" smtClean="0"/>
              <a:t>: </a:t>
            </a:r>
            <a:r>
              <a:rPr lang="fr-BE" dirty="0" err="1" smtClean="0"/>
              <a:t>coincidence</a:t>
            </a:r>
            <a:r>
              <a:rPr lang="fr-BE" dirty="0" smtClean="0"/>
              <a:t> </a:t>
            </a:r>
            <a:r>
              <a:rPr lang="fr-BE" dirty="0" err="1" smtClean="0"/>
              <a:t>mnemonic</a:t>
            </a:r>
            <a:r>
              <a:rPr lang="fr-BE" dirty="0" smtClean="0"/>
              <a:t> </a:t>
            </a:r>
            <a:r>
              <a:rPr lang="fr-BE" dirty="0" err="1" smtClean="0"/>
              <a:t>aid</a:t>
            </a:r>
            <a:r>
              <a:rPr lang="fr-BE" dirty="0" smtClean="0"/>
              <a:t>: PIGS</a:t>
            </a:r>
          </a:p>
          <a:p>
            <a:r>
              <a:rPr lang="fr-BE" dirty="0" err="1" smtClean="0"/>
              <a:t>metaphors</a:t>
            </a:r>
            <a:r>
              <a:rPr lang="fr-BE" dirty="0" smtClean="0"/>
              <a:t>: </a:t>
            </a:r>
            <a:r>
              <a:rPr lang="fr-BE" dirty="0" err="1" smtClean="0"/>
              <a:t>examples</a:t>
            </a:r>
            <a:endParaRPr lang="fr-BE" dirty="0" smtClean="0"/>
          </a:p>
          <a:p>
            <a:pPr lvl="1"/>
            <a:r>
              <a:rPr lang="fr-BE" dirty="0" smtClean="0"/>
              <a:t>transactions made </a:t>
            </a:r>
            <a:r>
              <a:rPr lang="fr-BE" dirty="0" err="1" smtClean="0"/>
              <a:t>at</a:t>
            </a:r>
            <a:r>
              <a:rPr lang="fr-BE" dirty="0" smtClean="0"/>
              <a:t> </a:t>
            </a:r>
            <a:r>
              <a:rPr lang="fr-BE" dirty="0" err="1" smtClean="0"/>
              <a:t>arms</a:t>
            </a:r>
            <a:r>
              <a:rPr lang="fr-BE" dirty="0" smtClean="0"/>
              <a:t> </a:t>
            </a:r>
            <a:r>
              <a:rPr lang="fr-BE" dirty="0" err="1" smtClean="0"/>
              <a:t>length</a:t>
            </a:r>
            <a:endParaRPr lang="fr-BE" dirty="0" smtClean="0"/>
          </a:p>
          <a:p>
            <a:pPr lvl="1"/>
            <a:r>
              <a:rPr lang="nl-BE" dirty="0" err="1" smtClean="0"/>
              <a:t>thin</a:t>
            </a:r>
            <a:r>
              <a:rPr lang="nl-BE" dirty="0" smtClean="0"/>
              <a:t> </a:t>
            </a:r>
            <a:r>
              <a:rPr lang="nl-BE" dirty="0" err="1" smtClean="0"/>
              <a:t>capitalisation</a:t>
            </a:r>
            <a:r>
              <a:rPr lang="nl-BE" dirty="0" smtClean="0"/>
              <a:t> </a:t>
            </a:r>
          </a:p>
          <a:p>
            <a:pPr lvl="1"/>
            <a:r>
              <a:rPr lang="fr-BE" dirty="0" err="1" smtClean="0"/>
              <a:t>hedge</a:t>
            </a:r>
            <a:r>
              <a:rPr lang="fr-BE" dirty="0" smtClean="0"/>
              <a:t> </a:t>
            </a:r>
            <a:r>
              <a:rPr lang="fr-BE" dirty="0" err="1" smtClean="0"/>
              <a:t>fund</a:t>
            </a:r>
            <a:endParaRPr lang="fr-BE" dirty="0" smtClean="0"/>
          </a:p>
          <a:p>
            <a:pPr lvl="1"/>
            <a:endParaRPr lang="nl-BE"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62</a:t>
            </a:fld>
            <a:endParaRPr lang="nl-NL"/>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200" b="1" dirty="0" smtClean="0"/>
              <a:t>A case study: the translation of English metaphorical terms into Spanish</a:t>
            </a:r>
            <a:endParaRPr lang="nl-BE" sz="3200" dirty="0"/>
          </a:p>
        </p:txBody>
      </p:sp>
      <p:sp>
        <p:nvSpPr>
          <p:cNvPr id="3" name="Tijdelijke aanduiding voor inhoud 2"/>
          <p:cNvSpPr>
            <a:spLocks noGrp="1"/>
          </p:cNvSpPr>
          <p:nvPr>
            <p:ph idx="1"/>
          </p:nvPr>
        </p:nvSpPr>
        <p:spPr>
          <a:xfrm>
            <a:off x="755576" y="1844824"/>
            <a:ext cx="7992888" cy="4536504"/>
          </a:xfrm>
        </p:spPr>
        <p:txBody>
          <a:bodyPr>
            <a:normAutofit fontScale="77500" lnSpcReduction="20000"/>
          </a:bodyPr>
          <a:lstStyle/>
          <a:p>
            <a:pPr>
              <a:buNone/>
            </a:pPr>
            <a:r>
              <a:rPr lang="en-US" dirty="0" smtClean="0"/>
              <a:t>‘Spanish PIGS’(</a:t>
            </a:r>
            <a:r>
              <a:rPr lang="en-US" dirty="0" err="1" smtClean="0"/>
              <a:t>cerdos</a:t>
            </a:r>
            <a:r>
              <a:rPr lang="en-US" dirty="0" smtClean="0"/>
              <a:t>):  the English acronym PIGS (it stands for Portugal, Italy, Greece, and Spain) is frequently used by Spanish conservative newspapers to </a:t>
            </a:r>
            <a:r>
              <a:rPr lang="en-US" dirty="0" err="1" smtClean="0"/>
              <a:t>criticise</a:t>
            </a:r>
            <a:r>
              <a:rPr lang="en-US" dirty="0" smtClean="0"/>
              <a:t> the economic policy pursued by </a:t>
            </a:r>
            <a:r>
              <a:rPr lang="en-US" dirty="0" err="1" smtClean="0"/>
              <a:t>Spain‟s</a:t>
            </a:r>
            <a:r>
              <a:rPr lang="en-US" dirty="0" smtClean="0"/>
              <a:t> socialist government.</a:t>
            </a:r>
          </a:p>
          <a:p>
            <a:pPr>
              <a:buNone/>
            </a:pPr>
            <a:r>
              <a:rPr lang="en-US" dirty="0" smtClean="0"/>
              <a:t>the acronym PIGS is a lemma in the </a:t>
            </a:r>
            <a:r>
              <a:rPr lang="en-US" i="1" dirty="0" smtClean="0"/>
              <a:t>Spanish Accounting Dictionary </a:t>
            </a:r>
            <a:r>
              <a:rPr lang="en-US" dirty="0" smtClean="0"/>
              <a:t>compiled by Fuertes and Nielson and has been defined without mentioning its connection with English pig. </a:t>
            </a:r>
          </a:p>
          <a:p>
            <a:pPr>
              <a:buNone/>
            </a:pPr>
            <a:r>
              <a:rPr lang="en-US" dirty="0" smtClean="0"/>
              <a:t>They have included a </a:t>
            </a:r>
            <a:r>
              <a:rPr lang="en-US" dirty="0" smtClean="0">
                <a:solidFill>
                  <a:srgbClr val="FF0000"/>
                </a:solidFill>
              </a:rPr>
              <a:t>usage note </a:t>
            </a:r>
            <a:r>
              <a:rPr lang="en-US" dirty="0" smtClean="0"/>
              <a:t>that describes the metaphorical mappings of this acronym in contemporary Spanish based on the potential of metaphors to frame social discourse: </a:t>
            </a:r>
          </a:p>
          <a:p>
            <a:pPr>
              <a:buNone/>
            </a:pPr>
            <a:r>
              <a:rPr lang="en-US" dirty="0" smtClean="0"/>
              <a:t> </a:t>
            </a:r>
            <a:endParaRPr lang="nl-BE"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63</a:t>
            </a:fld>
            <a:endParaRPr lang="nl-NL"/>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1115616" y="1844824"/>
            <a:ext cx="8028384" cy="4824536"/>
          </a:xfrm>
        </p:spPr>
        <p:txBody>
          <a:bodyPr>
            <a:normAutofit fontScale="70000" lnSpcReduction="20000"/>
          </a:bodyPr>
          <a:lstStyle/>
          <a:p>
            <a:pPr>
              <a:buNone/>
            </a:pPr>
            <a:r>
              <a:rPr lang="nl-BE" b="1" dirty="0" smtClean="0"/>
              <a:t>PIGS </a:t>
            </a:r>
          </a:p>
          <a:p>
            <a:pPr>
              <a:buNone/>
            </a:pPr>
            <a:r>
              <a:rPr lang="nl-BE" b="1" dirty="0" err="1" smtClean="0"/>
              <a:t>definición</a:t>
            </a:r>
            <a:r>
              <a:rPr lang="nl-BE" b="1" dirty="0" smtClean="0"/>
              <a:t> </a:t>
            </a:r>
          </a:p>
          <a:p>
            <a:pPr>
              <a:buNone/>
            </a:pPr>
            <a:r>
              <a:rPr lang="es-ES" dirty="0" smtClean="0"/>
              <a:t>PIGS es un acrónimo formado en ingles por las iniciales de Portugal, Italy, Greece, y Spain que utilizan los mercados financieros para referirse a estos cuatro países que comparten algunas magnitudes y características económicas, como formar parte del euro y estar muy endeudados. </a:t>
            </a:r>
          </a:p>
          <a:p>
            <a:pPr>
              <a:buNone/>
            </a:pPr>
            <a:r>
              <a:rPr lang="nl-BE" b="1" dirty="0" smtClean="0"/>
              <a:t>Nota de </a:t>
            </a:r>
            <a:r>
              <a:rPr lang="nl-BE" b="1" dirty="0" err="1" smtClean="0"/>
              <a:t>uso</a:t>
            </a:r>
            <a:r>
              <a:rPr lang="nl-BE" b="1" dirty="0" smtClean="0"/>
              <a:t> </a:t>
            </a:r>
          </a:p>
          <a:p>
            <a:pPr>
              <a:buNone/>
            </a:pPr>
            <a:r>
              <a:rPr lang="es-ES" dirty="0" smtClean="0"/>
              <a:t>Es frecuente encontrarnos con referencias a este término en las que se traduce el acrónimo PIGS </a:t>
            </a:r>
            <a:r>
              <a:rPr lang="es-ES" dirty="0" smtClean="0">
                <a:solidFill>
                  <a:srgbClr val="FF0000"/>
                </a:solidFill>
              </a:rPr>
              <a:t>por </a:t>
            </a:r>
            <a:r>
              <a:rPr lang="es-ES" i="1" dirty="0" smtClean="0">
                <a:solidFill>
                  <a:srgbClr val="FF0000"/>
                </a:solidFill>
              </a:rPr>
              <a:t>cerdos, el término español para pigs</a:t>
            </a:r>
            <a:r>
              <a:rPr lang="es-ES" i="1" dirty="0" smtClean="0"/>
              <a:t>. Normalmente estas referencias indican una intencionalidad política asociando la palabra cerdos a una serie de decisiones de política económica que favorecen el incremento del déficit de una economía. </a:t>
            </a:r>
          </a:p>
          <a:p>
            <a:pPr>
              <a:buNone/>
            </a:pPr>
            <a:endParaRPr lang="nl-BE"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64</a:t>
            </a:fld>
            <a:endParaRPr lang="nl-NL"/>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err="1" smtClean="0"/>
              <a:t>Metaphors</a:t>
            </a:r>
            <a:r>
              <a:rPr lang="fr-BE" dirty="0" smtClean="0"/>
              <a:t> in translation</a:t>
            </a:r>
            <a:endParaRPr lang="nl-BE" dirty="0"/>
          </a:p>
        </p:txBody>
      </p:sp>
      <p:sp>
        <p:nvSpPr>
          <p:cNvPr id="3" name="Tijdelijke aanduiding voor inhoud 2"/>
          <p:cNvSpPr>
            <a:spLocks noGrp="1"/>
          </p:cNvSpPr>
          <p:nvPr>
            <p:ph idx="1"/>
          </p:nvPr>
        </p:nvSpPr>
        <p:spPr/>
        <p:txBody>
          <a:bodyPr>
            <a:normAutofit fontScale="92500" lnSpcReduction="20000"/>
          </a:bodyPr>
          <a:lstStyle/>
          <a:p>
            <a:pPr>
              <a:buNone/>
            </a:pPr>
            <a:r>
              <a:rPr lang="nl-BE" b="1" dirty="0" err="1" smtClean="0"/>
              <a:t>arm’s</a:t>
            </a:r>
            <a:r>
              <a:rPr lang="nl-BE" b="1" dirty="0" smtClean="0"/>
              <a:t> </a:t>
            </a:r>
            <a:r>
              <a:rPr lang="nl-BE" b="1" dirty="0" err="1" smtClean="0"/>
              <a:t>length</a:t>
            </a:r>
            <a:r>
              <a:rPr lang="nl-BE" b="1" dirty="0" smtClean="0"/>
              <a:t> </a:t>
            </a:r>
          </a:p>
          <a:p>
            <a:pPr>
              <a:buNone/>
            </a:pPr>
            <a:r>
              <a:rPr lang="nl-BE" b="1" dirty="0" err="1" smtClean="0"/>
              <a:t>Definition</a:t>
            </a:r>
            <a:r>
              <a:rPr lang="nl-BE" b="1" dirty="0" smtClean="0"/>
              <a:t> </a:t>
            </a:r>
          </a:p>
          <a:p>
            <a:pPr>
              <a:buNone/>
            </a:pPr>
            <a:r>
              <a:rPr lang="en-US" dirty="0" smtClean="0"/>
              <a:t>	If </a:t>
            </a:r>
            <a:r>
              <a:rPr lang="en-US" dirty="0" smtClean="0"/>
              <a:t>transactions are made at arm's length, the transactions are conducted on terms and at prices that would have applied if the transactions had been made between knowledgeable, willing, independent parties. </a:t>
            </a:r>
            <a:endParaRPr lang="en-US" dirty="0" smtClean="0"/>
          </a:p>
          <a:p>
            <a:pPr>
              <a:buNone/>
            </a:pPr>
            <a:endParaRPr lang="en-US" dirty="0" smtClean="0"/>
          </a:p>
          <a:p>
            <a:pPr>
              <a:buNone/>
            </a:pPr>
            <a:r>
              <a:rPr lang="nl-BE" b="1" dirty="0" smtClean="0"/>
              <a:t>en </a:t>
            </a:r>
            <a:r>
              <a:rPr lang="nl-BE" b="1" dirty="0" err="1" smtClean="0"/>
              <a:t>condiciones</a:t>
            </a:r>
            <a:r>
              <a:rPr lang="nl-BE" b="1" dirty="0" smtClean="0"/>
              <a:t> de </a:t>
            </a:r>
            <a:r>
              <a:rPr lang="nl-BE" b="1" dirty="0" err="1" smtClean="0"/>
              <a:t>igualdad</a:t>
            </a:r>
            <a:r>
              <a:rPr lang="nl-BE" b="1" dirty="0" smtClean="0"/>
              <a:t> </a:t>
            </a:r>
          </a:p>
          <a:p>
            <a:pPr>
              <a:buNone/>
            </a:pPr>
            <a:r>
              <a:rPr lang="nl-BE" b="1" dirty="0" smtClean="0"/>
              <a:t>	</a:t>
            </a:r>
            <a:r>
              <a:rPr lang="nl-BE" b="1" dirty="0" err="1" smtClean="0"/>
              <a:t>Synonym</a:t>
            </a:r>
            <a:r>
              <a:rPr lang="nl-BE" b="1" dirty="0" smtClean="0"/>
              <a:t> </a:t>
            </a:r>
            <a:endParaRPr lang="nl-BE" b="1" dirty="0" smtClean="0"/>
          </a:p>
          <a:p>
            <a:pPr>
              <a:buNone/>
            </a:pPr>
            <a:r>
              <a:rPr lang="nl-BE" dirty="0" smtClean="0"/>
              <a:t>	A </a:t>
            </a:r>
            <a:r>
              <a:rPr lang="nl-BE" dirty="0" err="1" smtClean="0"/>
              <a:t>precio</a:t>
            </a:r>
            <a:r>
              <a:rPr lang="nl-BE" dirty="0" smtClean="0"/>
              <a:t> de </a:t>
            </a:r>
            <a:r>
              <a:rPr lang="nl-BE" dirty="0" err="1" smtClean="0"/>
              <a:t>mercado</a:t>
            </a:r>
            <a:r>
              <a:rPr lang="nl-BE" dirty="0" smtClean="0"/>
              <a:t> </a:t>
            </a:r>
            <a:endParaRPr lang="nl-BE" dirty="0"/>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65</a:t>
            </a:fld>
            <a:endParaRPr lang="nl-NL"/>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323528" y="1772816"/>
            <a:ext cx="8820472" cy="5085184"/>
          </a:xfrm>
        </p:spPr>
        <p:txBody>
          <a:bodyPr>
            <a:normAutofit fontScale="77500" lnSpcReduction="20000"/>
          </a:bodyPr>
          <a:lstStyle/>
          <a:p>
            <a:pPr>
              <a:buNone/>
            </a:pPr>
            <a:r>
              <a:rPr lang="nl-BE" b="1" dirty="0" err="1" smtClean="0"/>
              <a:t>thin</a:t>
            </a:r>
            <a:r>
              <a:rPr lang="nl-BE" b="1" dirty="0" smtClean="0"/>
              <a:t> </a:t>
            </a:r>
            <a:r>
              <a:rPr lang="nl-BE" b="1" dirty="0" err="1" smtClean="0"/>
              <a:t>capitalisation</a:t>
            </a:r>
            <a:r>
              <a:rPr lang="nl-BE" b="1" dirty="0" smtClean="0"/>
              <a:t> </a:t>
            </a:r>
          </a:p>
          <a:p>
            <a:pPr>
              <a:buNone/>
            </a:pPr>
            <a:r>
              <a:rPr lang="nl-BE" b="1" dirty="0" err="1" smtClean="0"/>
              <a:t>subcapitalización</a:t>
            </a:r>
            <a:r>
              <a:rPr lang="nl-BE" b="1" dirty="0" smtClean="0"/>
              <a:t> </a:t>
            </a:r>
          </a:p>
          <a:p>
            <a:pPr>
              <a:buNone/>
            </a:pPr>
            <a:r>
              <a:rPr lang="nl-BE" b="1" dirty="0" err="1" smtClean="0"/>
              <a:t>Synonym</a:t>
            </a:r>
            <a:r>
              <a:rPr lang="nl-BE" b="1" dirty="0" smtClean="0"/>
              <a:t> </a:t>
            </a:r>
          </a:p>
          <a:p>
            <a:pPr>
              <a:buNone/>
            </a:pPr>
            <a:r>
              <a:rPr lang="nl-BE" dirty="0" err="1" smtClean="0"/>
              <a:t>capitalización</a:t>
            </a:r>
            <a:r>
              <a:rPr lang="nl-BE" dirty="0" smtClean="0"/>
              <a:t> </a:t>
            </a:r>
            <a:r>
              <a:rPr lang="nl-BE" dirty="0" err="1" smtClean="0"/>
              <a:t>delgada</a:t>
            </a:r>
            <a:r>
              <a:rPr lang="nl-BE" dirty="0" smtClean="0"/>
              <a:t> </a:t>
            </a:r>
          </a:p>
          <a:p>
            <a:pPr>
              <a:buNone/>
            </a:pPr>
            <a:r>
              <a:rPr lang="nl-BE" b="1" dirty="0" err="1" smtClean="0"/>
              <a:t>Usage</a:t>
            </a:r>
            <a:r>
              <a:rPr lang="nl-BE" b="1" dirty="0" smtClean="0"/>
              <a:t> </a:t>
            </a:r>
            <a:r>
              <a:rPr lang="nl-BE" b="1" dirty="0" err="1" smtClean="0"/>
              <a:t>note</a:t>
            </a:r>
            <a:r>
              <a:rPr lang="nl-BE" b="1" dirty="0" smtClean="0"/>
              <a:t> </a:t>
            </a:r>
          </a:p>
          <a:p>
            <a:pPr>
              <a:buNone/>
            </a:pPr>
            <a:r>
              <a:rPr lang="en-US" dirty="0" smtClean="0"/>
              <a:t>Spanish accountants prefer the Spanish term „</a:t>
            </a:r>
            <a:r>
              <a:rPr lang="en-US" dirty="0" err="1" smtClean="0"/>
              <a:t>subcapitalización</a:t>
            </a:r>
            <a:r>
              <a:rPr lang="en-US" dirty="0" smtClean="0"/>
              <a:t>‟ to the IAS/IFRS term „</a:t>
            </a:r>
            <a:r>
              <a:rPr lang="en-US" dirty="0" err="1" smtClean="0"/>
              <a:t>capitalización</a:t>
            </a:r>
            <a:r>
              <a:rPr lang="en-US" dirty="0" smtClean="0"/>
              <a:t> </a:t>
            </a:r>
            <a:r>
              <a:rPr lang="en-US" dirty="0" err="1" smtClean="0"/>
              <a:t>delgada</a:t>
            </a:r>
            <a:r>
              <a:rPr lang="en-US" dirty="0" smtClean="0"/>
              <a:t>‟. This literal translation is nonsensical in Spanish.</a:t>
            </a:r>
          </a:p>
          <a:p>
            <a:pPr>
              <a:buNone/>
            </a:pPr>
            <a:r>
              <a:rPr lang="en-US" dirty="0" smtClean="0">
                <a:solidFill>
                  <a:srgbClr val="FFFF00"/>
                </a:solidFill>
              </a:rPr>
              <a:t>a novel metaphor introduced into Spanish by the translators of the international accounting standards. The solution F. &amp; N. have adopted consists in retaining the traditional Spanish accounting term as equivalent, presenting the IAS/IFRS term as synonym, and including a usage note that explains the difference between the two Spanish terms </a:t>
            </a:r>
            <a:endParaRPr lang="nl-BE" dirty="0">
              <a:solidFill>
                <a:srgbClr val="FFFF00"/>
              </a:solidFill>
            </a:endParaRPr>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66</a:t>
            </a:fld>
            <a:endParaRPr lang="nl-NL"/>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395536" y="1700808"/>
            <a:ext cx="8748464" cy="4896544"/>
          </a:xfrm>
        </p:spPr>
        <p:txBody>
          <a:bodyPr>
            <a:normAutofit fontScale="70000" lnSpcReduction="20000"/>
          </a:bodyPr>
          <a:lstStyle/>
          <a:p>
            <a:pPr>
              <a:buNone/>
            </a:pPr>
            <a:r>
              <a:rPr lang="nl-BE" b="1" dirty="0" err="1" smtClean="0"/>
              <a:t>hedge</a:t>
            </a:r>
            <a:r>
              <a:rPr lang="nl-BE" b="1" dirty="0" smtClean="0"/>
              <a:t> </a:t>
            </a:r>
            <a:r>
              <a:rPr lang="nl-BE" b="1" dirty="0" err="1" smtClean="0"/>
              <a:t>fund</a:t>
            </a:r>
            <a:r>
              <a:rPr lang="nl-BE" b="1" dirty="0" smtClean="0"/>
              <a:t> </a:t>
            </a:r>
          </a:p>
          <a:p>
            <a:pPr>
              <a:buNone/>
            </a:pPr>
            <a:r>
              <a:rPr lang="nl-BE" b="1" dirty="0" err="1" smtClean="0"/>
              <a:t>fondo</a:t>
            </a:r>
            <a:r>
              <a:rPr lang="nl-BE" b="1" dirty="0" smtClean="0"/>
              <a:t> de </a:t>
            </a:r>
            <a:r>
              <a:rPr lang="nl-BE" b="1" dirty="0" err="1" smtClean="0"/>
              <a:t>cobertura</a:t>
            </a:r>
            <a:r>
              <a:rPr lang="nl-BE" b="1" dirty="0" smtClean="0"/>
              <a:t> </a:t>
            </a:r>
          </a:p>
          <a:p>
            <a:pPr>
              <a:buNone/>
            </a:pPr>
            <a:r>
              <a:rPr lang="nl-BE" b="1" dirty="0" err="1" smtClean="0"/>
              <a:t>Synonym</a:t>
            </a:r>
            <a:r>
              <a:rPr lang="nl-BE" b="1" dirty="0" smtClean="0"/>
              <a:t> </a:t>
            </a:r>
          </a:p>
          <a:p>
            <a:pPr>
              <a:buNone/>
            </a:pPr>
            <a:r>
              <a:rPr lang="nl-BE" dirty="0" err="1" smtClean="0"/>
              <a:t>hedge</a:t>
            </a:r>
            <a:r>
              <a:rPr lang="nl-BE" dirty="0" smtClean="0"/>
              <a:t> </a:t>
            </a:r>
            <a:r>
              <a:rPr lang="nl-BE" dirty="0" err="1" smtClean="0"/>
              <a:t>fund</a:t>
            </a:r>
            <a:r>
              <a:rPr lang="nl-BE" dirty="0" smtClean="0"/>
              <a:t> </a:t>
            </a:r>
            <a:endParaRPr lang="nl-BE" dirty="0" smtClean="0"/>
          </a:p>
          <a:p>
            <a:pPr>
              <a:buNone/>
            </a:pPr>
            <a:endParaRPr lang="nl-BE" dirty="0" smtClean="0"/>
          </a:p>
          <a:p>
            <a:pPr>
              <a:buNone/>
            </a:pPr>
            <a:r>
              <a:rPr lang="en-US" dirty="0" smtClean="0">
                <a:solidFill>
                  <a:srgbClr val="FFFF00"/>
                </a:solidFill>
              </a:rPr>
              <a:t>The use of </a:t>
            </a:r>
            <a:r>
              <a:rPr lang="en-US" i="1" dirty="0" smtClean="0">
                <a:solidFill>
                  <a:srgbClr val="FFFF00"/>
                </a:solidFill>
              </a:rPr>
              <a:t>hedge </a:t>
            </a:r>
            <a:r>
              <a:rPr lang="en-US" dirty="0" smtClean="0">
                <a:solidFill>
                  <a:srgbClr val="FFFF00"/>
                </a:solidFill>
              </a:rPr>
              <a:t>in the English expression indicates that the fund is used to protect investors against potential and unknown dangers – ‘to keep trespassers out’ in the literal sense of the word. Its Spanish equivalent is ‘</a:t>
            </a:r>
            <a:r>
              <a:rPr lang="en-US" dirty="0" err="1" smtClean="0">
                <a:solidFill>
                  <a:srgbClr val="FFFF00"/>
                </a:solidFill>
              </a:rPr>
              <a:t>fondo</a:t>
            </a:r>
            <a:r>
              <a:rPr lang="en-US" dirty="0" smtClean="0">
                <a:solidFill>
                  <a:srgbClr val="FFFF00"/>
                </a:solidFill>
              </a:rPr>
              <a:t> de </a:t>
            </a:r>
            <a:r>
              <a:rPr lang="en-US" dirty="0" err="1" smtClean="0">
                <a:solidFill>
                  <a:srgbClr val="FFFF00"/>
                </a:solidFill>
              </a:rPr>
              <a:t>cobertura</a:t>
            </a:r>
            <a:r>
              <a:rPr lang="en-US" dirty="0" smtClean="0">
                <a:solidFill>
                  <a:srgbClr val="FFFF00"/>
                </a:solidFill>
              </a:rPr>
              <a:t>’, which has a similar metaphorical association between its literal translation ‘</a:t>
            </a:r>
            <a:r>
              <a:rPr lang="en-US" dirty="0" err="1" smtClean="0">
                <a:solidFill>
                  <a:srgbClr val="FFFF00"/>
                </a:solidFill>
              </a:rPr>
              <a:t>seto</a:t>
            </a:r>
            <a:r>
              <a:rPr lang="en-US" dirty="0" smtClean="0">
                <a:solidFill>
                  <a:srgbClr val="FFFF00"/>
                </a:solidFill>
              </a:rPr>
              <a:t>’ (a physical object) and its mapping onto the abstract ‘</a:t>
            </a:r>
            <a:r>
              <a:rPr lang="en-US" dirty="0" err="1" smtClean="0">
                <a:solidFill>
                  <a:srgbClr val="FFFF00"/>
                </a:solidFill>
              </a:rPr>
              <a:t>cobertura</a:t>
            </a:r>
            <a:r>
              <a:rPr lang="en-US" dirty="0" smtClean="0">
                <a:solidFill>
                  <a:srgbClr val="FFFF00"/>
                </a:solidFill>
              </a:rPr>
              <a:t>’ (something you put over something in order to hide it, protect it, or close it). Although ‘</a:t>
            </a:r>
            <a:r>
              <a:rPr lang="en-US" dirty="0" err="1" smtClean="0">
                <a:solidFill>
                  <a:srgbClr val="FFFF00"/>
                </a:solidFill>
              </a:rPr>
              <a:t>fondo</a:t>
            </a:r>
            <a:r>
              <a:rPr lang="en-US" dirty="0" smtClean="0">
                <a:solidFill>
                  <a:srgbClr val="FFFF00"/>
                </a:solidFill>
              </a:rPr>
              <a:t> de </a:t>
            </a:r>
            <a:r>
              <a:rPr lang="en-US" dirty="0" err="1" smtClean="0">
                <a:solidFill>
                  <a:srgbClr val="FFFF00"/>
                </a:solidFill>
              </a:rPr>
              <a:t>cobertura</a:t>
            </a:r>
            <a:r>
              <a:rPr lang="en-US" dirty="0" smtClean="0">
                <a:solidFill>
                  <a:srgbClr val="FFFF00"/>
                </a:solidFill>
              </a:rPr>
              <a:t>’ is easily understood by Spanish speakers, we have included the English term as synonym because it is frequently used in Spanish accounting texts</a:t>
            </a:r>
            <a:endParaRPr lang="nl-BE" dirty="0">
              <a:solidFill>
                <a:srgbClr val="FFFF00"/>
              </a:solidFill>
            </a:endParaRPr>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67</a:t>
            </a:fld>
            <a:endParaRPr lang="nl-NL"/>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53536"/>
            <a:ext cx="9144000" cy="1143000"/>
          </a:xfrm>
        </p:spPr>
        <p:txBody>
          <a:bodyPr>
            <a:normAutofit fontScale="90000"/>
          </a:bodyPr>
          <a:lstStyle/>
          <a:p>
            <a:r>
              <a:rPr lang="fr-BE" dirty="0" smtClean="0"/>
              <a:t>Translate </a:t>
            </a:r>
            <a:r>
              <a:rPr lang="fr-BE" dirty="0" err="1" smtClean="0"/>
              <a:t>from</a:t>
            </a:r>
            <a:r>
              <a:rPr lang="fr-BE" dirty="0" smtClean="0"/>
              <a:t> </a:t>
            </a:r>
            <a:r>
              <a:rPr lang="fr-BE" dirty="0" err="1" smtClean="0"/>
              <a:t>evocative</a:t>
            </a:r>
            <a:r>
              <a:rPr lang="fr-BE" dirty="0" smtClean="0"/>
              <a:t> to </a:t>
            </a:r>
            <a:r>
              <a:rPr lang="fr-BE" dirty="0" err="1" smtClean="0"/>
              <a:t>neutral</a:t>
            </a:r>
            <a:r>
              <a:rPr lang="fr-BE" dirty="0" smtClean="0"/>
              <a:t>?</a:t>
            </a:r>
            <a:endParaRPr lang="nl-BE" dirty="0"/>
          </a:p>
        </p:txBody>
      </p:sp>
      <p:sp>
        <p:nvSpPr>
          <p:cNvPr id="3" name="Tijdelijke aanduiding voor inhoud 2"/>
          <p:cNvSpPr>
            <a:spLocks noGrp="1"/>
          </p:cNvSpPr>
          <p:nvPr>
            <p:ph idx="1"/>
          </p:nvPr>
        </p:nvSpPr>
        <p:spPr>
          <a:xfrm>
            <a:off x="395536" y="1628800"/>
            <a:ext cx="8424936" cy="4896544"/>
          </a:xfrm>
        </p:spPr>
        <p:txBody>
          <a:bodyPr>
            <a:normAutofit fontScale="77500" lnSpcReduction="20000"/>
          </a:bodyPr>
          <a:lstStyle/>
          <a:p>
            <a:r>
              <a:rPr lang="en-US" dirty="0" smtClean="0"/>
              <a:t>F &amp; N propose solutions to some of the decisions lexicographers and terminologists have to take when translating English metaphorical terms into Spanish based on two basic assumptions of the dynamics of terms. </a:t>
            </a:r>
          </a:p>
          <a:p>
            <a:r>
              <a:rPr lang="en-US" dirty="0" smtClean="0"/>
              <a:t>The first one consists in offering </a:t>
            </a:r>
            <a:r>
              <a:rPr lang="en-US" dirty="0" smtClean="0">
                <a:solidFill>
                  <a:srgbClr val="FFFF00"/>
                </a:solidFill>
              </a:rPr>
              <a:t>neutral Spanish terms, i.e., terms that do not smack of ideological motivations. </a:t>
            </a:r>
            <a:r>
              <a:rPr lang="en-US" dirty="0" smtClean="0"/>
              <a:t>This is especially relevant when translating metaphorical terms as the conceptual theory of metaphor has shown that metaphors are used to frame political and economic discourse. </a:t>
            </a:r>
          </a:p>
          <a:p>
            <a:r>
              <a:rPr lang="en-US" dirty="0" smtClean="0"/>
              <a:t>The second assumption leads us to propose lexicographical practices that will retain </a:t>
            </a:r>
            <a:r>
              <a:rPr lang="en-US" dirty="0" smtClean="0">
                <a:solidFill>
                  <a:srgbClr val="FFFF00"/>
                </a:solidFill>
              </a:rPr>
              <a:t>the same conceptual scenario in the source and target metaphorical terms. </a:t>
            </a:r>
            <a:endParaRPr lang="nl-BE" dirty="0">
              <a:solidFill>
                <a:srgbClr val="FFFF00"/>
              </a:solidFill>
            </a:endParaRPr>
          </a:p>
        </p:txBody>
      </p:sp>
      <p:sp>
        <p:nvSpPr>
          <p:cNvPr id="4" name="Tijdelijke aanduiding voor dianummer 3"/>
          <p:cNvSpPr>
            <a:spLocks noGrp="1"/>
          </p:cNvSpPr>
          <p:nvPr>
            <p:ph type="sldNum" sz="quarter" idx="12"/>
          </p:nvPr>
        </p:nvSpPr>
        <p:spPr/>
        <p:txBody>
          <a:bodyPr/>
          <a:lstStyle/>
          <a:p>
            <a:fld id="{B9CAC2E2-28D9-4445-9AEA-E58756E6198C}" type="slidenum">
              <a:rPr lang="nl-NL" smtClean="0"/>
              <a:pPr/>
              <a:t>68</a:t>
            </a:fld>
            <a:endParaRPr lang="nl-NL"/>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In conclusion</a:t>
            </a:r>
            <a:endParaRPr lang="nl-BE" dirty="0"/>
          </a:p>
        </p:txBody>
      </p:sp>
      <p:sp>
        <p:nvSpPr>
          <p:cNvPr id="3" name="Tijdelijke aanduiding voor inhoud 2"/>
          <p:cNvSpPr>
            <a:spLocks noGrp="1"/>
          </p:cNvSpPr>
          <p:nvPr>
            <p:ph idx="1"/>
          </p:nvPr>
        </p:nvSpPr>
        <p:spPr/>
        <p:txBody>
          <a:bodyPr>
            <a:normAutofit lnSpcReduction="10000"/>
          </a:bodyPr>
          <a:lstStyle/>
          <a:p>
            <a:r>
              <a:rPr lang="fr-BE" dirty="0" err="1" smtClean="0"/>
              <a:t>Where</a:t>
            </a:r>
            <a:r>
              <a:rPr lang="fr-BE" dirty="0" smtClean="0"/>
              <a:t> </a:t>
            </a:r>
            <a:r>
              <a:rPr lang="fr-BE" dirty="0" err="1" smtClean="0"/>
              <a:t>is</a:t>
            </a:r>
            <a:r>
              <a:rPr lang="fr-BE" dirty="0" smtClean="0"/>
              <a:t> « </a:t>
            </a:r>
            <a:r>
              <a:rPr lang="fr-BE" dirty="0" err="1" smtClean="0"/>
              <a:t>terminology</a:t>
            </a:r>
            <a:r>
              <a:rPr lang="fr-BE" dirty="0" smtClean="0"/>
              <a:t> </a:t>
            </a:r>
            <a:r>
              <a:rPr lang="fr-BE" dirty="0" err="1" smtClean="0"/>
              <a:t>studies</a:t>
            </a:r>
            <a:r>
              <a:rPr lang="fr-BE" dirty="0" smtClean="0"/>
              <a:t> » as a discipline </a:t>
            </a:r>
            <a:r>
              <a:rPr lang="fr-BE" dirty="0" err="1" smtClean="0"/>
              <a:t>going</a:t>
            </a:r>
            <a:r>
              <a:rPr lang="fr-BE" dirty="0" smtClean="0"/>
              <a:t>?</a:t>
            </a:r>
          </a:p>
          <a:p>
            <a:r>
              <a:rPr lang="fr-BE" dirty="0" smtClean="0"/>
              <a:t>New </a:t>
            </a:r>
            <a:r>
              <a:rPr lang="fr-BE" dirty="0" err="1" smtClean="0"/>
              <a:t>technical</a:t>
            </a:r>
            <a:r>
              <a:rPr lang="fr-BE" dirty="0" smtClean="0"/>
              <a:t> </a:t>
            </a:r>
            <a:r>
              <a:rPr lang="fr-BE" dirty="0" err="1" smtClean="0"/>
              <a:t>developments</a:t>
            </a:r>
            <a:r>
              <a:rPr lang="fr-BE" dirty="0" smtClean="0"/>
              <a:t> </a:t>
            </a:r>
            <a:r>
              <a:rPr lang="fr-BE" dirty="0" err="1" smtClean="0"/>
              <a:t>make</a:t>
            </a:r>
            <a:r>
              <a:rPr lang="fr-BE" dirty="0" smtClean="0"/>
              <a:t> </a:t>
            </a:r>
            <a:r>
              <a:rPr lang="fr-BE" dirty="0" err="1" smtClean="0"/>
              <a:t>it</a:t>
            </a:r>
            <a:r>
              <a:rPr lang="fr-BE" dirty="0" smtClean="0"/>
              <a:t> possible to do original </a:t>
            </a:r>
            <a:r>
              <a:rPr lang="fr-BE" dirty="0" err="1" smtClean="0"/>
              <a:t>research</a:t>
            </a:r>
            <a:r>
              <a:rPr lang="fr-BE" dirty="0" smtClean="0"/>
              <a:t> </a:t>
            </a:r>
          </a:p>
          <a:p>
            <a:r>
              <a:rPr lang="fr-BE" dirty="0" smtClean="0"/>
              <a:t>New </a:t>
            </a:r>
            <a:r>
              <a:rPr lang="fr-BE" dirty="0" err="1" smtClean="0"/>
              <a:t>possibilities</a:t>
            </a:r>
            <a:r>
              <a:rPr lang="fr-BE" dirty="0" smtClean="0"/>
              <a:t> to </a:t>
            </a:r>
            <a:r>
              <a:rPr lang="fr-BE" dirty="0" err="1" smtClean="0"/>
              <a:t>modernize</a:t>
            </a:r>
            <a:r>
              <a:rPr lang="fr-BE" dirty="0" smtClean="0"/>
              <a:t> and </a:t>
            </a:r>
            <a:r>
              <a:rPr lang="fr-BE" dirty="0" err="1" smtClean="0"/>
              <a:t>keep</a:t>
            </a:r>
            <a:r>
              <a:rPr lang="fr-BE" dirty="0" smtClean="0"/>
              <a:t> up to date the </a:t>
            </a:r>
            <a:r>
              <a:rPr lang="fr-BE" dirty="0" err="1" smtClean="0"/>
              <a:t>dictionary</a:t>
            </a:r>
            <a:r>
              <a:rPr lang="fr-BE" dirty="0" smtClean="0"/>
              <a:t> as a </a:t>
            </a:r>
            <a:r>
              <a:rPr lang="fr-BE" dirty="0" err="1" smtClean="0"/>
              <a:t>product</a:t>
            </a:r>
            <a:r>
              <a:rPr lang="fr-BE" dirty="0" smtClean="0"/>
              <a:t>,</a:t>
            </a:r>
          </a:p>
          <a:p>
            <a:pPr lvl="1"/>
            <a:r>
              <a:rPr lang="fr-BE" dirty="0" err="1" smtClean="0"/>
              <a:t>partly</a:t>
            </a:r>
            <a:r>
              <a:rPr lang="fr-BE" dirty="0" smtClean="0"/>
              <a:t> </a:t>
            </a:r>
            <a:r>
              <a:rPr lang="fr-BE" dirty="0" err="1" smtClean="0"/>
              <a:t>thanks</a:t>
            </a:r>
            <a:r>
              <a:rPr lang="fr-BE" dirty="0" smtClean="0"/>
              <a:t> to </a:t>
            </a:r>
            <a:r>
              <a:rPr lang="fr-BE" dirty="0" err="1" smtClean="0"/>
              <a:t>knowledge</a:t>
            </a:r>
            <a:r>
              <a:rPr lang="fr-BE" dirty="0" smtClean="0"/>
              <a:t> management techniques and the Web, </a:t>
            </a:r>
          </a:p>
          <a:p>
            <a:pPr lvl="1"/>
            <a:r>
              <a:rPr lang="fr-BE" dirty="0" err="1" smtClean="0"/>
              <a:t>p</a:t>
            </a:r>
            <a:r>
              <a:rPr lang="fr-BE" dirty="0" err="1" smtClean="0"/>
              <a:t>artly</a:t>
            </a:r>
            <a:r>
              <a:rPr lang="fr-BE" dirty="0" smtClean="0"/>
              <a:t> </a:t>
            </a:r>
            <a:r>
              <a:rPr lang="fr-BE" dirty="0" err="1" smtClean="0"/>
              <a:t>thanks</a:t>
            </a:r>
            <a:r>
              <a:rPr lang="fr-BE" dirty="0" smtClean="0"/>
              <a:t> to </a:t>
            </a:r>
            <a:r>
              <a:rPr lang="fr-BE" dirty="0" err="1" smtClean="0"/>
              <a:t>human</a:t>
            </a:r>
            <a:r>
              <a:rPr lang="fr-BE" dirty="0" smtClean="0"/>
              <a:t> </a:t>
            </a:r>
            <a:r>
              <a:rPr lang="fr-BE" dirty="0" err="1" smtClean="0"/>
              <a:t>creative</a:t>
            </a:r>
            <a:r>
              <a:rPr lang="fr-BE" dirty="0" smtClean="0"/>
              <a:t> use of new insights and techniques </a:t>
            </a:r>
            <a:endParaRPr lang="nl-BE" dirty="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69</a:t>
            </a:fld>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035496"/>
            <a:ext cx="9144000" cy="7620000"/>
          </a:xfrm>
          <a:prstGeom prst="rect">
            <a:avLst/>
          </a:prstGeom>
          <a:noFill/>
          <a:ln w="9525">
            <a:noFill/>
            <a:miter lim="800000"/>
            <a:headEnd/>
            <a:tailEnd/>
          </a:ln>
        </p:spPr>
      </p:pic>
      <p:sp>
        <p:nvSpPr>
          <p:cNvPr id="3" name="Tijdelijke aanduiding voor dianummer 2"/>
          <p:cNvSpPr>
            <a:spLocks noGrp="1"/>
          </p:cNvSpPr>
          <p:nvPr>
            <p:ph type="sldNum" sz="quarter" idx="12"/>
          </p:nvPr>
        </p:nvSpPr>
        <p:spPr/>
        <p:txBody>
          <a:bodyPr/>
          <a:lstStyle/>
          <a:p>
            <a:fld id="{106E821A-5C16-44B5-A0EB-23303923B7B5}" type="slidenum">
              <a:rPr lang="nl-NL" smtClean="0"/>
              <a:pPr/>
              <a:t>7</a:t>
            </a:fld>
            <a:endParaRPr 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8000" r="-18000"/>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66800" y="228600"/>
            <a:ext cx="7772400" cy="1143000"/>
          </a:xfrm>
        </p:spPr>
        <p:txBody>
          <a:bodyPr/>
          <a:lstStyle/>
          <a:p>
            <a:pPr eaLnBrk="1" hangingPunct="1"/>
            <a:r>
              <a:rPr lang="nl-BE" smtClean="0"/>
              <a:t>WordNet (Fellbaum, 1998)</a:t>
            </a:r>
            <a:endParaRPr lang="nl-NL" smtClean="0"/>
          </a:p>
        </p:txBody>
      </p:sp>
      <p:sp>
        <p:nvSpPr>
          <p:cNvPr id="60419" name="Rectangle 3"/>
          <p:cNvSpPr>
            <a:spLocks noGrp="1" noChangeArrowheads="1"/>
          </p:cNvSpPr>
          <p:nvPr>
            <p:ph type="body" idx="1"/>
          </p:nvPr>
        </p:nvSpPr>
        <p:spPr>
          <a:xfrm>
            <a:off x="323528" y="1412776"/>
            <a:ext cx="8568952" cy="4114800"/>
          </a:xfrm>
        </p:spPr>
        <p:txBody>
          <a:bodyPr>
            <a:normAutofit/>
          </a:bodyPr>
          <a:lstStyle/>
          <a:p>
            <a:pPr marL="609600" indent="-609600" eaLnBrk="1" hangingPunct="1">
              <a:lnSpc>
                <a:spcPct val="90000"/>
              </a:lnSpc>
            </a:pPr>
            <a:r>
              <a:rPr lang="nl-BE" sz="2800" dirty="0" smtClean="0"/>
              <a:t>A </a:t>
            </a:r>
            <a:r>
              <a:rPr lang="nl-BE" sz="2800" dirty="0" err="1" smtClean="0"/>
              <a:t>lexical</a:t>
            </a:r>
            <a:r>
              <a:rPr lang="nl-BE" sz="2800" dirty="0" smtClean="0"/>
              <a:t> </a:t>
            </a:r>
            <a:r>
              <a:rPr lang="nl-BE" sz="2800" dirty="0" err="1" smtClean="0"/>
              <a:t>knowledge</a:t>
            </a:r>
            <a:r>
              <a:rPr lang="nl-BE" sz="2800" dirty="0" smtClean="0"/>
              <a:t> base of the </a:t>
            </a:r>
            <a:r>
              <a:rPr lang="nl-BE" sz="2800" dirty="0" err="1" smtClean="0"/>
              <a:t>English</a:t>
            </a:r>
            <a:r>
              <a:rPr lang="nl-BE" sz="2800" dirty="0" smtClean="0"/>
              <a:t> </a:t>
            </a:r>
            <a:r>
              <a:rPr lang="nl-BE" sz="2800" dirty="0" err="1" smtClean="0"/>
              <a:t>language</a:t>
            </a:r>
            <a:endParaRPr lang="nl-BE" sz="2800" dirty="0" smtClean="0"/>
          </a:p>
          <a:p>
            <a:pPr marL="609600" indent="-609600">
              <a:lnSpc>
                <a:spcPct val="90000"/>
              </a:lnSpc>
            </a:pPr>
            <a:r>
              <a:rPr lang="nl-BE" sz="2800" dirty="0" smtClean="0">
                <a:hlinkClick r:id="rId4"/>
              </a:rPr>
              <a:t>http://wordnetweb.princeton.edu/perl/webwn</a:t>
            </a:r>
            <a:r>
              <a:rPr lang="nl-BE" sz="2800" dirty="0" smtClean="0"/>
              <a:t> </a:t>
            </a:r>
          </a:p>
          <a:p>
            <a:pPr marL="609600" indent="-609600" eaLnBrk="1" hangingPunct="1">
              <a:lnSpc>
                <a:spcPct val="90000"/>
              </a:lnSpc>
            </a:pPr>
            <a:endParaRPr lang="nl-BE" sz="2400" dirty="0" smtClean="0"/>
          </a:p>
          <a:p>
            <a:pPr marL="609600" indent="-609600" eaLnBrk="1" hangingPunct="1">
              <a:lnSpc>
                <a:spcPct val="90000"/>
              </a:lnSpc>
            </a:pPr>
            <a:r>
              <a:rPr lang="nl-BE" sz="2800" dirty="0" smtClean="0"/>
              <a:t>Offers a </a:t>
            </a:r>
            <a:r>
              <a:rPr lang="nl-BE" sz="2800" dirty="0" err="1" smtClean="0"/>
              <a:t>number</a:t>
            </a:r>
            <a:r>
              <a:rPr lang="nl-BE" sz="2800" dirty="0" smtClean="0"/>
              <a:t> of </a:t>
            </a:r>
            <a:r>
              <a:rPr lang="nl-BE" sz="2800" dirty="0" err="1" smtClean="0"/>
              <a:t>synonym</a:t>
            </a:r>
            <a:r>
              <a:rPr lang="nl-BE" sz="2800" dirty="0" smtClean="0"/>
              <a:t> sets, </a:t>
            </a:r>
            <a:r>
              <a:rPr lang="nl-BE" sz="2800" dirty="0" err="1" smtClean="0"/>
              <a:t>organised</a:t>
            </a:r>
            <a:r>
              <a:rPr lang="nl-BE" sz="2800" dirty="0" smtClean="0"/>
              <a:t> </a:t>
            </a:r>
            <a:r>
              <a:rPr lang="nl-BE" sz="2800" dirty="0" err="1" smtClean="0"/>
              <a:t>into</a:t>
            </a:r>
            <a:r>
              <a:rPr lang="nl-BE" sz="2800" dirty="0" smtClean="0"/>
              <a:t> a </a:t>
            </a:r>
            <a:r>
              <a:rPr lang="nl-BE" sz="2800" dirty="0" err="1" smtClean="0"/>
              <a:t>hierarchy</a:t>
            </a:r>
            <a:r>
              <a:rPr lang="nl-BE" sz="2800" dirty="0" smtClean="0"/>
              <a:t> (</a:t>
            </a:r>
            <a:r>
              <a:rPr lang="nl-BE" sz="2800" dirty="0" err="1" smtClean="0"/>
              <a:t>hyponyms</a:t>
            </a:r>
            <a:r>
              <a:rPr lang="nl-BE" sz="2800" dirty="0" smtClean="0"/>
              <a:t>, </a:t>
            </a:r>
            <a:r>
              <a:rPr lang="nl-BE" sz="2800" dirty="0" err="1" smtClean="0"/>
              <a:t>hyperonyms</a:t>
            </a:r>
            <a:r>
              <a:rPr lang="nl-BE" sz="2800" dirty="0" smtClean="0"/>
              <a:t>)</a:t>
            </a:r>
          </a:p>
          <a:p>
            <a:pPr marL="609600" indent="-609600" eaLnBrk="1" hangingPunct="1">
              <a:lnSpc>
                <a:spcPct val="90000"/>
              </a:lnSpc>
            </a:pPr>
            <a:endParaRPr lang="nl-BE" sz="2800" dirty="0" smtClean="0"/>
          </a:p>
          <a:p>
            <a:pPr marL="609600" indent="-609600" eaLnBrk="1" hangingPunct="1">
              <a:lnSpc>
                <a:spcPct val="90000"/>
              </a:lnSpc>
            </a:pPr>
            <a:r>
              <a:rPr lang="nl-BE" sz="2800" dirty="0" err="1" smtClean="0"/>
              <a:t>Each</a:t>
            </a:r>
            <a:r>
              <a:rPr lang="nl-BE" sz="2800" dirty="0" smtClean="0"/>
              <a:t> </a:t>
            </a:r>
            <a:r>
              <a:rPr lang="nl-BE" sz="2800" dirty="0" err="1" smtClean="0"/>
              <a:t>synonym</a:t>
            </a:r>
            <a:r>
              <a:rPr lang="nl-BE" sz="2800" dirty="0" smtClean="0"/>
              <a:t> set is </a:t>
            </a:r>
            <a:r>
              <a:rPr lang="nl-BE" sz="2800" dirty="0" err="1" smtClean="0"/>
              <a:t>associated</a:t>
            </a:r>
            <a:r>
              <a:rPr lang="nl-BE" sz="2800" dirty="0" smtClean="0"/>
              <a:t> </a:t>
            </a:r>
            <a:r>
              <a:rPr lang="nl-BE" sz="2800" dirty="0" err="1" smtClean="0"/>
              <a:t>with</a:t>
            </a:r>
            <a:r>
              <a:rPr lang="nl-BE" sz="2800" dirty="0" smtClean="0"/>
              <a:t> a brief </a:t>
            </a:r>
            <a:r>
              <a:rPr lang="nl-BE" sz="2800" dirty="0" err="1" smtClean="0"/>
              <a:t>natural</a:t>
            </a:r>
            <a:r>
              <a:rPr lang="nl-BE" sz="2800" dirty="0" smtClean="0"/>
              <a:t> </a:t>
            </a:r>
            <a:r>
              <a:rPr lang="nl-BE" sz="2800" dirty="0" err="1" smtClean="0"/>
              <a:t>language</a:t>
            </a:r>
            <a:r>
              <a:rPr lang="nl-BE" sz="2800" dirty="0" smtClean="0"/>
              <a:t> </a:t>
            </a:r>
            <a:r>
              <a:rPr lang="nl-BE" sz="2800" dirty="0" err="1" smtClean="0"/>
              <a:t>description</a:t>
            </a:r>
            <a:endParaRPr lang="nl-BE" sz="2800" dirty="0" smtClean="0"/>
          </a:p>
          <a:p>
            <a:pPr marL="609600" indent="-609600" eaLnBrk="1" hangingPunct="1">
              <a:lnSpc>
                <a:spcPct val="90000"/>
              </a:lnSpc>
              <a:buFontTx/>
              <a:buNone/>
            </a:pPr>
            <a:endParaRPr lang="nl-NL" sz="2400" b="1" dirty="0" smtClean="0"/>
          </a:p>
        </p:txBody>
      </p:sp>
      <p:sp>
        <p:nvSpPr>
          <p:cNvPr id="4" name="Tijdelijke aanduiding voor dianummer 3"/>
          <p:cNvSpPr>
            <a:spLocks noGrp="1"/>
          </p:cNvSpPr>
          <p:nvPr>
            <p:ph type="sldNum" sz="quarter" idx="12"/>
          </p:nvPr>
        </p:nvSpPr>
        <p:spPr/>
        <p:txBody>
          <a:bodyPr/>
          <a:lstStyle/>
          <a:p>
            <a:fld id="{106E821A-5C16-44B5-A0EB-23303923B7B5}" type="slidenum">
              <a:rPr lang="nl-NL" smtClean="0"/>
              <a:pPr/>
              <a:t>8</a:t>
            </a:fld>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15416"/>
            <a:ext cx="9396536" cy="7620000"/>
          </a:xfrm>
          <a:prstGeom prst="rect">
            <a:avLst/>
          </a:prstGeom>
          <a:noFill/>
          <a:ln w="9525">
            <a:noFill/>
            <a:miter lim="800000"/>
            <a:headEnd/>
            <a:tailEnd/>
          </a:ln>
        </p:spPr>
      </p:pic>
      <p:sp>
        <p:nvSpPr>
          <p:cNvPr id="3" name="Tijdelijke aanduiding voor dianummer 2"/>
          <p:cNvSpPr>
            <a:spLocks noGrp="1"/>
          </p:cNvSpPr>
          <p:nvPr>
            <p:ph type="sldNum" sz="quarter" idx="12"/>
          </p:nvPr>
        </p:nvSpPr>
        <p:spPr/>
        <p:txBody>
          <a:bodyPr/>
          <a:lstStyle/>
          <a:p>
            <a:fld id="{106E821A-5C16-44B5-A0EB-23303923B7B5}" type="slidenum">
              <a:rPr lang="nl-NL" smtClean="0"/>
              <a:pPr/>
              <a:t>9</a:t>
            </a:fld>
            <a:endParaRPr lang="nl-NL"/>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958</TotalTime>
  <Words>2366</Words>
  <Application>Microsoft Office PowerPoint</Application>
  <PresentationFormat>Diavoorstelling (4:3)</PresentationFormat>
  <Paragraphs>399</Paragraphs>
  <Slides>69</Slides>
  <Notes>68</Notes>
  <HiddenSlides>0</HiddenSlides>
  <MMClips>0</MMClips>
  <ScaleCrop>false</ScaleCrop>
  <HeadingPairs>
    <vt:vector size="4" baseType="variant">
      <vt:variant>
        <vt:lpstr>Thema</vt:lpstr>
      </vt:variant>
      <vt:variant>
        <vt:i4>1</vt:i4>
      </vt:variant>
      <vt:variant>
        <vt:lpstr>Diatitels</vt:lpstr>
      </vt:variant>
      <vt:variant>
        <vt:i4>69</vt:i4>
      </vt:variant>
    </vt:vector>
  </HeadingPairs>
  <TitlesOfParts>
    <vt:vector size="70" baseType="lpstr">
      <vt:lpstr>Gieterij</vt:lpstr>
      <vt:lpstr>  How can specialized dictionaries account for variation and the dynamics of understanding?</vt:lpstr>
      <vt:lpstr>The Dictionary of the  Third Millennium? </vt:lpstr>
      <vt:lpstr>The ideal dictionary </vt:lpstr>
      <vt:lpstr>More and better</vt:lpstr>
      <vt:lpstr>A huge web</vt:lpstr>
      <vt:lpstr>Metaphors underlying  present day dictionaries and beyond: NETS and WEBS and CLOUDS </vt:lpstr>
      <vt:lpstr>Dia 7</vt:lpstr>
      <vt:lpstr>WordNet (Fellbaum, 1998)</vt:lpstr>
      <vt:lpstr>Dia 9</vt:lpstr>
      <vt:lpstr>Framenet </vt:lpstr>
      <vt:lpstr>The Semantisch Web</vt:lpstr>
      <vt:lpstr>Towards intelligent agents</vt:lpstr>
      <vt:lpstr>Web 3.0</vt:lpstr>
      <vt:lpstr>Dia 14</vt:lpstr>
      <vt:lpstr>Word clouds</vt:lpstr>
      <vt:lpstr>Wordcloud for  4th WU symposium</vt:lpstr>
      <vt:lpstr>Wordcloud my abstract</vt:lpstr>
      <vt:lpstr>Web 2.0</vt:lpstr>
      <vt:lpstr>Dynamics of cognition  and terminological variation  in special language dictionaries</vt:lpstr>
      <vt:lpstr>Dia 20</vt:lpstr>
      <vt:lpstr>First we need to emphazise that:</vt:lpstr>
      <vt:lpstr>Scope for research has grown</vt:lpstr>
      <vt:lpstr>What corpus linguistics did for research in terminology</vt:lpstr>
      <vt:lpstr>Recent topics in terminology studies</vt:lpstr>
      <vt:lpstr>Enrich dictionaries thanks to corpus research</vt:lpstr>
      <vt:lpstr>Knowledge rich contexts</vt:lpstr>
      <vt:lpstr>Towards  the terminological dictionary  of the third millennium:   dynamicity and variation </vt:lpstr>
      <vt:lpstr>Examples of dynamics  in specialised dictionaries  </vt:lpstr>
      <vt:lpstr>Dynamicity</vt:lpstr>
      <vt:lpstr>Dynamic terminological database</vt:lpstr>
      <vt:lpstr>Objetivo de  una definición</vt:lpstr>
      <vt:lpstr>Dia 32</vt:lpstr>
      <vt:lpstr>Dia 33</vt:lpstr>
      <vt:lpstr>Instrument          Recording instrument           Mariagraph           Float-type mariagraph                </vt:lpstr>
      <vt:lpstr>Dia 35</vt:lpstr>
      <vt:lpstr>Dia 36</vt:lpstr>
      <vt:lpstr>Dia 37</vt:lpstr>
      <vt:lpstr>Dia 38</vt:lpstr>
      <vt:lpstr>Dia 39</vt:lpstr>
      <vt:lpstr>Dynamics of terminology in society</vt:lpstr>
      <vt:lpstr>Dynamics, diversity and context in legal terminology</vt:lpstr>
      <vt:lpstr>Diversity of context and variation</vt:lpstr>
      <vt:lpstr>Research questions in terminology</vt:lpstr>
      <vt:lpstr>Anne Condamines (forthcoming)</vt:lpstr>
      <vt:lpstr>Dancette (forthcoming Meta 2011)</vt:lpstr>
      <vt:lpstr> </vt:lpstr>
      <vt:lpstr>Kristiaensen (2011)</vt:lpstr>
      <vt:lpstr>Dia 48</vt:lpstr>
      <vt:lpstr>Dia 49</vt:lpstr>
      <vt:lpstr>Selection of corpus material </vt:lpstr>
      <vt:lpstr>Standards</vt:lpstr>
      <vt:lpstr>IAS &amp; IFRS</vt:lpstr>
      <vt:lpstr>International communication</vt:lpstr>
      <vt:lpstr>International harmonisation: culture-free concepts</vt:lpstr>
      <vt:lpstr>Complex problem solving in Crisis, Restructuring and Growth </vt:lpstr>
      <vt:lpstr>variation</vt:lpstr>
      <vt:lpstr>Financial crisis: variation</vt:lpstr>
      <vt:lpstr>Subprime &amp; hedge fund</vt:lpstr>
      <vt:lpstr>Culture bound</vt:lpstr>
      <vt:lpstr> </vt:lpstr>
      <vt:lpstr>Pedro A. Fuertes-Olivera and Sandro Nielsen</vt:lpstr>
      <vt:lpstr>Evocative language in translation</vt:lpstr>
      <vt:lpstr>A case study: the translation of English metaphorical terms into Spanish</vt:lpstr>
      <vt:lpstr>Dia 64</vt:lpstr>
      <vt:lpstr>Metaphors in translation</vt:lpstr>
      <vt:lpstr>Dia 66</vt:lpstr>
      <vt:lpstr>Dia 67</vt:lpstr>
      <vt:lpstr>Translate from evocative to neutral?</vt:lpstr>
      <vt:lpstr>In conclusion</vt:lpstr>
    </vt:vector>
  </TitlesOfParts>
  <Company>Erasmushogeschool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specialized dictionaries account for variation and the dynamics of understanding?</dc:title>
  <dc:creator>Rtemmerman</dc:creator>
  <cp:lastModifiedBy>docent</cp:lastModifiedBy>
  <cp:revision>105</cp:revision>
  <dcterms:created xsi:type="dcterms:W3CDTF">2011-04-02T11:08:08Z</dcterms:created>
  <dcterms:modified xsi:type="dcterms:W3CDTF">2011-04-06T22:27:18Z</dcterms:modified>
</cp:coreProperties>
</file>