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handoutMasterIdLst>
    <p:handoutMasterId r:id="rId27"/>
  </p:handoutMasterIdLst>
  <p:sldIdLst>
    <p:sldId id="256" r:id="rId2"/>
    <p:sldId id="284" r:id="rId3"/>
    <p:sldId id="257" r:id="rId4"/>
    <p:sldId id="258" r:id="rId5"/>
    <p:sldId id="264" r:id="rId6"/>
    <p:sldId id="265" r:id="rId7"/>
    <p:sldId id="274" r:id="rId8"/>
    <p:sldId id="276" r:id="rId9"/>
    <p:sldId id="286" r:id="rId10"/>
    <p:sldId id="263" r:id="rId11"/>
    <p:sldId id="261" r:id="rId12"/>
    <p:sldId id="262" r:id="rId13"/>
    <p:sldId id="289" r:id="rId14"/>
    <p:sldId id="268" r:id="rId15"/>
    <p:sldId id="283" r:id="rId16"/>
    <p:sldId id="278" r:id="rId17"/>
    <p:sldId id="280" r:id="rId18"/>
    <p:sldId id="279" r:id="rId19"/>
    <p:sldId id="281" r:id="rId20"/>
    <p:sldId id="270" r:id="rId21"/>
    <p:sldId id="287" r:id="rId22"/>
    <p:sldId id="271" r:id="rId23"/>
    <p:sldId id="282" r:id="rId24"/>
    <p:sldId id="290" r:id="rId25"/>
  </p:sldIdLst>
  <p:sldSz cx="9144000" cy="6858000" type="screen4x3"/>
  <p:notesSz cx="6781800" cy="99187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46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5935"/>
          </a:xfrm>
          <a:prstGeom prst="rect">
            <a:avLst/>
          </a:prstGeom>
        </p:spPr>
        <p:txBody>
          <a:bodyPr vert="horz" lIns="91294" tIns="45647" rIns="91294" bIns="45647" rtlCol="0"/>
          <a:lstStyle>
            <a:lvl1pPr algn="l">
              <a:defRPr sz="1200"/>
            </a:lvl1pPr>
          </a:lstStyle>
          <a:p>
            <a:endParaRPr lang="da-DK"/>
          </a:p>
        </p:txBody>
      </p:sp>
      <p:sp>
        <p:nvSpPr>
          <p:cNvPr id="3" name="Date Placeholder 2"/>
          <p:cNvSpPr>
            <a:spLocks noGrp="1"/>
          </p:cNvSpPr>
          <p:nvPr>
            <p:ph type="dt" sz="quarter" idx="1"/>
          </p:nvPr>
        </p:nvSpPr>
        <p:spPr>
          <a:xfrm>
            <a:off x="3841452" y="0"/>
            <a:ext cx="2938780" cy="495935"/>
          </a:xfrm>
          <a:prstGeom prst="rect">
            <a:avLst/>
          </a:prstGeom>
        </p:spPr>
        <p:txBody>
          <a:bodyPr vert="horz" lIns="91294" tIns="45647" rIns="91294" bIns="45647" rtlCol="0"/>
          <a:lstStyle>
            <a:lvl1pPr algn="r">
              <a:defRPr sz="1200"/>
            </a:lvl1pPr>
          </a:lstStyle>
          <a:p>
            <a:fld id="{E8DF824C-6030-4C0E-9B97-9882C7EE0297}" type="datetimeFigureOut">
              <a:rPr lang="da-DK" smtClean="0"/>
              <a:pPr/>
              <a:t>03-04-2011</a:t>
            </a:fld>
            <a:endParaRPr lang="da-DK"/>
          </a:p>
        </p:txBody>
      </p:sp>
      <p:sp>
        <p:nvSpPr>
          <p:cNvPr id="4" name="Footer Placeholder 3"/>
          <p:cNvSpPr>
            <a:spLocks noGrp="1"/>
          </p:cNvSpPr>
          <p:nvPr>
            <p:ph type="ftr" sz="quarter" idx="2"/>
          </p:nvPr>
        </p:nvSpPr>
        <p:spPr>
          <a:xfrm>
            <a:off x="0" y="9421043"/>
            <a:ext cx="2938780" cy="495935"/>
          </a:xfrm>
          <a:prstGeom prst="rect">
            <a:avLst/>
          </a:prstGeom>
        </p:spPr>
        <p:txBody>
          <a:bodyPr vert="horz" lIns="91294" tIns="45647" rIns="91294" bIns="45647" rtlCol="0" anchor="b"/>
          <a:lstStyle>
            <a:lvl1pPr algn="l">
              <a:defRPr sz="1200"/>
            </a:lvl1pPr>
          </a:lstStyle>
          <a:p>
            <a:r>
              <a:rPr lang="de-DE" smtClean="0"/>
              <a:t>Sandro Nielsen, 8 April 2011</a:t>
            </a:r>
            <a:endParaRPr lang="da-DK"/>
          </a:p>
        </p:txBody>
      </p:sp>
      <p:sp>
        <p:nvSpPr>
          <p:cNvPr id="5" name="Slide Number Placeholder 4"/>
          <p:cNvSpPr>
            <a:spLocks noGrp="1"/>
          </p:cNvSpPr>
          <p:nvPr>
            <p:ph type="sldNum" sz="quarter" idx="3"/>
          </p:nvPr>
        </p:nvSpPr>
        <p:spPr>
          <a:xfrm>
            <a:off x="3841452" y="9421043"/>
            <a:ext cx="2938780" cy="495935"/>
          </a:xfrm>
          <a:prstGeom prst="rect">
            <a:avLst/>
          </a:prstGeom>
        </p:spPr>
        <p:txBody>
          <a:bodyPr vert="horz" lIns="91294" tIns="45647" rIns="91294" bIns="45647" rtlCol="0" anchor="b"/>
          <a:lstStyle>
            <a:lvl1pPr algn="r">
              <a:defRPr sz="1200"/>
            </a:lvl1pPr>
          </a:lstStyle>
          <a:p>
            <a:fld id="{EEFB6E1F-9AAB-4187-9EDD-145A71435838}" type="slidenum">
              <a:rPr lang="da-DK" smtClean="0"/>
              <a:pPr/>
              <a:t>‹#›</a:t>
            </a:fld>
            <a:endParaRPr lang="da-DK"/>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5935"/>
          </a:xfrm>
          <a:prstGeom prst="rect">
            <a:avLst/>
          </a:prstGeom>
        </p:spPr>
        <p:txBody>
          <a:bodyPr vert="horz" lIns="91294" tIns="45647" rIns="91294" bIns="45647" rtlCol="0"/>
          <a:lstStyle>
            <a:lvl1pPr algn="l">
              <a:defRPr sz="1200"/>
            </a:lvl1pPr>
          </a:lstStyle>
          <a:p>
            <a:endParaRPr lang="da-DK"/>
          </a:p>
        </p:txBody>
      </p:sp>
      <p:sp>
        <p:nvSpPr>
          <p:cNvPr id="3" name="Date Placeholder 2"/>
          <p:cNvSpPr>
            <a:spLocks noGrp="1"/>
          </p:cNvSpPr>
          <p:nvPr>
            <p:ph type="dt" idx="1"/>
          </p:nvPr>
        </p:nvSpPr>
        <p:spPr>
          <a:xfrm>
            <a:off x="3841452" y="0"/>
            <a:ext cx="2938780" cy="495935"/>
          </a:xfrm>
          <a:prstGeom prst="rect">
            <a:avLst/>
          </a:prstGeom>
        </p:spPr>
        <p:txBody>
          <a:bodyPr vert="horz" lIns="91294" tIns="45647" rIns="91294" bIns="45647" rtlCol="0"/>
          <a:lstStyle>
            <a:lvl1pPr algn="r">
              <a:defRPr sz="1200"/>
            </a:lvl1pPr>
          </a:lstStyle>
          <a:p>
            <a:fld id="{97E19182-DD13-475B-8004-8F42D0110FA2}" type="datetimeFigureOut">
              <a:rPr lang="da-DK" smtClean="0"/>
              <a:pPr/>
              <a:t>03-04-2011</a:t>
            </a:fld>
            <a:endParaRPr lang="da-DK"/>
          </a:p>
        </p:txBody>
      </p:sp>
      <p:sp>
        <p:nvSpPr>
          <p:cNvPr id="4" name="Slide Image Placeholder 3"/>
          <p:cNvSpPr>
            <a:spLocks noGrp="1" noRot="1" noChangeAspect="1"/>
          </p:cNvSpPr>
          <p:nvPr>
            <p:ph type="sldImg" idx="2"/>
          </p:nvPr>
        </p:nvSpPr>
        <p:spPr>
          <a:xfrm>
            <a:off x="911225" y="742950"/>
            <a:ext cx="4959350" cy="3719513"/>
          </a:xfrm>
          <a:prstGeom prst="rect">
            <a:avLst/>
          </a:prstGeom>
          <a:noFill/>
          <a:ln w="12700">
            <a:solidFill>
              <a:prstClr val="black"/>
            </a:solidFill>
          </a:ln>
        </p:spPr>
        <p:txBody>
          <a:bodyPr vert="horz" lIns="91294" tIns="45647" rIns="91294" bIns="45647" rtlCol="0" anchor="ctr"/>
          <a:lstStyle/>
          <a:p>
            <a:endParaRPr lang="da-DK"/>
          </a:p>
        </p:txBody>
      </p:sp>
      <p:sp>
        <p:nvSpPr>
          <p:cNvPr id="5" name="Notes Placeholder 4"/>
          <p:cNvSpPr>
            <a:spLocks noGrp="1"/>
          </p:cNvSpPr>
          <p:nvPr>
            <p:ph type="body" sz="quarter" idx="3"/>
          </p:nvPr>
        </p:nvSpPr>
        <p:spPr>
          <a:xfrm>
            <a:off x="678180" y="4711383"/>
            <a:ext cx="5425440" cy="4463415"/>
          </a:xfrm>
          <a:prstGeom prst="rect">
            <a:avLst/>
          </a:prstGeom>
        </p:spPr>
        <p:txBody>
          <a:bodyPr vert="horz" lIns="91294" tIns="45647" rIns="91294" bIns="4564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9421043"/>
            <a:ext cx="2938780" cy="495935"/>
          </a:xfrm>
          <a:prstGeom prst="rect">
            <a:avLst/>
          </a:prstGeom>
        </p:spPr>
        <p:txBody>
          <a:bodyPr vert="horz" lIns="91294" tIns="45647" rIns="91294" bIns="45647" rtlCol="0" anchor="b"/>
          <a:lstStyle>
            <a:lvl1pPr algn="l">
              <a:defRPr sz="1200"/>
            </a:lvl1pPr>
          </a:lstStyle>
          <a:p>
            <a:r>
              <a:rPr lang="de-DE" smtClean="0"/>
              <a:t>Sandro Nielsen, 8 April 2011</a:t>
            </a:r>
            <a:endParaRPr lang="da-DK"/>
          </a:p>
        </p:txBody>
      </p:sp>
      <p:sp>
        <p:nvSpPr>
          <p:cNvPr id="7" name="Slide Number Placeholder 6"/>
          <p:cNvSpPr>
            <a:spLocks noGrp="1"/>
          </p:cNvSpPr>
          <p:nvPr>
            <p:ph type="sldNum" sz="quarter" idx="5"/>
          </p:nvPr>
        </p:nvSpPr>
        <p:spPr>
          <a:xfrm>
            <a:off x="3841452" y="9421043"/>
            <a:ext cx="2938780" cy="495935"/>
          </a:xfrm>
          <a:prstGeom prst="rect">
            <a:avLst/>
          </a:prstGeom>
        </p:spPr>
        <p:txBody>
          <a:bodyPr vert="horz" lIns="91294" tIns="45647" rIns="91294" bIns="45647" rtlCol="0" anchor="b"/>
          <a:lstStyle>
            <a:lvl1pPr algn="r">
              <a:defRPr sz="1200"/>
            </a:lvl1pPr>
          </a:lstStyle>
          <a:p>
            <a:fld id="{D34B9ABC-2484-41DE-B268-0656CE32076E}" type="slidenum">
              <a:rPr lang="da-DK" smtClean="0"/>
              <a:pPr/>
              <a:t>‹#›</a:t>
            </a:fld>
            <a:endParaRPr lang="da-DK"/>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a:p>
        </p:txBody>
      </p:sp>
      <p:sp>
        <p:nvSpPr>
          <p:cNvPr id="4" name="Slide Number Placeholder 3"/>
          <p:cNvSpPr>
            <a:spLocks noGrp="1"/>
          </p:cNvSpPr>
          <p:nvPr>
            <p:ph type="sldNum" sz="quarter" idx="10"/>
          </p:nvPr>
        </p:nvSpPr>
        <p:spPr/>
        <p:txBody>
          <a:bodyPr/>
          <a:lstStyle/>
          <a:p>
            <a:fld id="{D34B9ABC-2484-41DE-B268-0656CE32076E}" type="slidenum">
              <a:rPr lang="da-DK" smtClean="0"/>
              <a:pPr/>
              <a:t>3</a:t>
            </a:fld>
            <a:endParaRPr lang="da-DK"/>
          </a:p>
        </p:txBody>
      </p:sp>
      <p:sp>
        <p:nvSpPr>
          <p:cNvPr id="5" name="Footer Placeholder 4"/>
          <p:cNvSpPr>
            <a:spLocks noGrp="1"/>
          </p:cNvSpPr>
          <p:nvPr>
            <p:ph type="ftr" sz="quarter" idx="11"/>
          </p:nvPr>
        </p:nvSpPr>
        <p:spPr/>
        <p:txBody>
          <a:bodyPr/>
          <a:lstStyle/>
          <a:p>
            <a:r>
              <a:rPr lang="de-DE" smtClean="0"/>
              <a:t>Sandro Nielsen, 8 April 2011</a:t>
            </a:r>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0BFFFF-5662-4D60-B990-8C62254CD349}" type="datetime1">
              <a:rPr lang="da-DK" smtClean="0"/>
              <a:pPr/>
              <a:t>03-04-2011</a:t>
            </a:fld>
            <a:endParaRPr lang="da-DK"/>
          </a:p>
        </p:txBody>
      </p:sp>
      <p:sp>
        <p:nvSpPr>
          <p:cNvPr id="19" name="Footer Placeholder 18"/>
          <p:cNvSpPr>
            <a:spLocks noGrp="1"/>
          </p:cNvSpPr>
          <p:nvPr>
            <p:ph type="ftr" sz="quarter" idx="11"/>
          </p:nvPr>
        </p:nvSpPr>
        <p:spPr/>
        <p:txBody>
          <a:bodyPr/>
          <a:lstStyle/>
          <a:p>
            <a:r>
              <a:rPr lang="de-DE" smtClean="0"/>
              <a:t>Sandro Nielsen, 8 April 2011</a:t>
            </a:r>
            <a:endParaRPr lang="da-DK"/>
          </a:p>
        </p:txBody>
      </p:sp>
      <p:sp>
        <p:nvSpPr>
          <p:cNvPr id="27" name="Slide Number Placeholder 26"/>
          <p:cNvSpPr>
            <a:spLocks noGrp="1"/>
          </p:cNvSpPr>
          <p:nvPr>
            <p:ph type="sldNum" sz="quarter" idx="12"/>
          </p:nvPr>
        </p:nvSpPr>
        <p:spPr/>
        <p:txBody>
          <a:bodyPr/>
          <a:lstStyle/>
          <a:p>
            <a:fld id="{58F1CAA4-F596-4CB3-BD65-6DD53A2EF28C}" type="slidenum">
              <a:rPr lang="da-DK" smtClean="0"/>
              <a:pPr/>
              <a:t>‹#›</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AE4664-F422-4E81-9059-31741B8EEE1E}" type="datetime1">
              <a:rPr lang="da-DK" smtClean="0"/>
              <a:pPr/>
              <a:t>03-04-2011</a:t>
            </a:fld>
            <a:endParaRPr lang="da-DK"/>
          </a:p>
        </p:txBody>
      </p:sp>
      <p:sp>
        <p:nvSpPr>
          <p:cNvPr id="5" name="Footer Placeholder 4"/>
          <p:cNvSpPr>
            <a:spLocks noGrp="1"/>
          </p:cNvSpPr>
          <p:nvPr>
            <p:ph type="ftr" sz="quarter" idx="11"/>
          </p:nvPr>
        </p:nvSpPr>
        <p:spPr/>
        <p:txBody>
          <a:bodyPr/>
          <a:lstStyle/>
          <a:p>
            <a:r>
              <a:rPr lang="de-DE" smtClean="0"/>
              <a:t>Sandro Nielsen, 8 April 2011</a:t>
            </a:r>
            <a:endParaRPr lang="da-DK"/>
          </a:p>
        </p:txBody>
      </p:sp>
      <p:sp>
        <p:nvSpPr>
          <p:cNvPr id="6" name="Slide Number Placeholder 5"/>
          <p:cNvSpPr>
            <a:spLocks noGrp="1"/>
          </p:cNvSpPr>
          <p:nvPr>
            <p:ph type="sldNum" sz="quarter" idx="12"/>
          </p:nvPr>
        </p:nvSpPr>
        <p:spPr/>
        <p:txBody>
          <a:bodyPr/>
          <a:lstStyle/>
          <a:p>
            <a:fld id="{58F1CAA4-F596-4CB3-BD65-6DD53A2EF28C}" type="slidenum">
              <a:rPr lang="da-DK" smtClean="0"/>
              <a:pPr/>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F18925-6061-4CF2-B52C-FB5EF4E63FC3}" type="datetime1">
              <a:rPr lang="da-DK" smtClean="0"/>
              <a:pPr/>
              <a:t>03-04-2011</a:t>
            </a:fld>
            <a:endParaRPr lang="da-DK"/>
          </a:p>
        </p:txBody>
      </p:sp>
      <p:sp>
        <p:nvSpPr>
          <p:cNvPr id="5" name="Footer Placeholder 4"/>
          <p:cNvSpPr>
            <a:spLocks noGrp="1"/>
          </p:cNvSpPr>
          <p:nvPr>
            <p:ph type="ftr" sz="quarter" idx="11"/>
          </p:nvPr>
        </p:nvSpPr>
        <p:spPr/>
        <p:txBody>
          <a:bodyPr/>
          <a:lstStyle/>
          <a:p>
            <a:r>
              <a:rPr lang="de-DE" smtClean="0"/>
              <a:t>Sandro Nielsen, 8 April 2011</a:t>
            </a:r>
            <a:endParaRPr lang="da-DK"/>
          </a:p>
        </p:txBody>
      </p:sp>
      <p:sp>
        <p:nvSpPr>
          <p:cNvPr id="6" name="Slide Number Placeholder 5"/>
          <p:cNvSpPr>
            <a:spLocks noGrp="1"/>
          </p:cNvSpPr>
          <p:nvPr>
            <p:ph type="sldNum" sz="quarter" idx="12"/>
          </p:nvPr>
        </p:nvSpPr>
        <p:spPr/>
        <p:txBody>
          <a:bodyPr/>
          <a:lstStyle/>
          <a:p>
            <a:fld id="{58F1CAA4-F596-4CB3-BD65-6DD53A2EF28C}" type="slidenum">
              <a:rPr lang="da-DK" smtClean="0"/>
              <a:pPr/>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F06974-B5D0-478F-A63E-75666B8A7E24}" type="datetime1">
              <a:rPr lang="da-DK" smtClean="0"/>
              <a:pPr/>
              <a:t>03-04-2011</a:t>
            </a:fld>
            <a:endParaRPr lang="da-DK"/>
          </a:p>
        </p:txBody>
      </p:sp>
      <p:sp>
        <p:nvSpPr>
          <p:cNvPr id="5" name="Footer Placeholder 4"/>
          <p:cNvSpPr>
            <a:spLocks noGrp="1"/>
          </p:cNvSpPr>
          <p:nvPr>
            <p:ph type="ftr" sz="quarter" idx="11"/>
          </p:nvPr>
        </p:nvSpPr>
        <p:spPr/>
        <p:txBody>
          <a:bodyPr/>
          <a:lstStyle/>
          <a:p>
            <a:r>
              <a:rPr lang="de-DE" smtClean="0"/>
              <a:t>Sandro Nielsen, 8 April 2011</a:t>
            </a:r>
            <a:endParaRPr lang="da-DK"/>
          </a:p>
        </p:txBody>
      </p:sp>
      <p:sp>
        <p:nvSpPr>
          <p:cNvPr id="6" name="Slide Number Placeholder 5"/>
          <p:cNvSpPr>
            <a:spLocks noGrp="1"/>
          </p:cNvSpPr>
          <p:nvPr>
            <p:ph type="sldNum" sz="quarter" idx="12"/>
          </p:nvPr>
        </p:nvSpPr>
        <p:spPr/>
        <p:txBody>
          <a:bodyPr/>
          <a:lstStyle/>
          <a:p>
            <a:fld id="{58F1CAA4-F596-4CB3-BD65-6DD53A2EF28C}" type="slidenum">
              <a:rPr lang="da-DK" smtClean="0"/>
              <a:pPr/>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03E51D-6BD5-4898-8E30-2125BBDAB7F8}" type="datetime1">
              <a:rPr lang="da-DK" smtClean="0"/>
              <a:pPr/>
              <a:t>03-04-2011</a:t>
            </a:fld>
            <a:endParaRPr lang="da-DK"/>
          </a:p>
        </p:txBody>
      </p:sp>
      <p:sp>
        <p:nvSpPr>
          <p:cNvPr id="5" name="Footer Placeholder 4"/>
          <p:cNvSpPr>
            <a:spLocks noGrp="1"/>
          </p:cNvSpPr>
          <p:nvPr>
            <p:ph type="ftr" sz="quarter" idx="11"/>
          </p:nvPr>
        </p:nvSpPr>
        <p:spPr/>
        <p:txBody>
          <a:bodyPr/>
          <a:lstStyle/>
          <a:p>
            <a:r>
              <a:rPr lang="de-DE" smtClean="0"/>
              <a:t>Sandro Nielsen, 8 April 2011</a:t>
            </a:r>
            <a:endParaRPr lang="da-DK"/>
          </a:p>
        </p:txBody>
      </p:sp>
      <p:sp>
        <p:nvSpPr>
          <p:cNvPr id="6" name="Slide Number Placeholder 5"/>
          <p:cNvSpPr>
            <a:spLocks noGrp="1"/>
          </p:cNvSpPr>
          <p:nvPr>
            <p:ph type="sldNum" sz="quarter" idx="12"/>
          </p:nvPr>
        </p:nvSpPr>
        <p:spPr/>
        <p:txBody>
          <a:bodyPr/>
          <a:lstStyle/>
          <a:p>
            <a:fld id="{58F1CAA4-F596-4CB3-BD65-6DD53A2EF28C}" type="slidenum">
              <a:rPr lang="da-DK" smtClean="0"/>
              <a:pPr/>
              <a:t>‹#›</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7051A5-F2F9-4DC4-AE30-A826A5FDF7FA}" type="datetime1">
              <a:rPr lang="da-DK" smtClean="0"/>
              <a:pPr/>
              <a:t>03-04-2011</a:t>
            </a:fld>
            <a:endParaRPr lang="da-DK"/>
          </a:p>
        </p:txBody>
      </p:sp>
      <p:sp>
        <p:nvSpPr>
          <p:cNvPr id="6" name="Footer Placeholder 5"/>
          <p:cNvSpPr>
            <a:spLocks noGrp="1"/>
          </p:cNvSpPr>
          <p:nvPr>
            <p:ph type="ftr" sz="quarter" idx="11"/>
          </p:nvPr>
        </p:nvSpPr>
        <p:spPr/>
        <p:txBody>
          <a:bodyPr/>
          <a:lstStyle/>
          <a:p>
            <a:r>
              <a:rPr lang="de-DE" smtClean="0"/>
              <a:t>Sandro Nielsen, 8 April 2011</a:t>
            </a:r>
            <a:endParaRPr lang="da-DK"/>
          </a:p>
        </p:txBody>
      </p:sp>
      <p:sp>
        <p:nvSpPr>
          <p:cNvPr id="7" name="Slide Number Placeholder 6"/>
          <p:cNvSpPr>
            <a:spLocks noGrp="1"/>
          </p:cNvSpPr>
          <p:nvPr>
            <p:ph type="sldNum" sz="quarter" idx="12"/>
          </p:nvPr>
        </p:nvSpPr>
        <p:spPr/>
        <p:txBody>
          <a:bodyPr/>
          <a:lstStyle/>
          <a:p>
            <a:fld id="{58F1CAA4-F596-4CB3-BD65-6DD53A2EF28C}" type="slidenum">
              <a:rPr lang="da-DK" smtClean="0"/>
              <a:pPr/>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D99A93-576E-4393-A522-A64DFD9F7124}" type="datetime1">
              <a:rPr lang="da-DK" smtClean="0"/>
              <a:pPr/>
              <a:t>03-04-2011</a:t>
            </a:fld>
            <a:endParaRPr lang="da-DK"/>
          </a:p>
        </p:txBody>
      </p:sp>
      <p:sp>
        <p:nvSpPr>
          <p:cNvPr id="8" name="Footer Placeholder 7"/>
          <p:cNvSpPr>
            <a:spLocks noGrp="1"/>
          </p:cNvSpPr>
          <p:nvPr>
            <p:ph type="ftr" sz="quarter" idx="11"/>
          </p:nvPr>
        </p:nvSpPr>
        <p:spPr/>
        <p:txBody>
          <a:bodyPr/>
          <a:lstStyle/>
          <a:p>
            <a:r>
              <a:rPr lang="de-DE" smtClean="0"/>
              <a:t>Sandro Nielsen, 8 April 2011</a:t>
            </a:r>
            <a:endParaRPr lang="da-DK"/>
          </a:p>
        </p:txBody>
      </p:sp>
      <p:sp>
        <p:nvSpPr>
          <p:cNvPr id="9" name="Slide Number Placeholder 8"/>
          <p:cNvSpPr>
            <a:spLocks noGrp="1"/>
          </p:cNvSpPr>
          <p:nvPr>
            <p:ph type="sldNum" sz="quarter" idx="12"/>
          </p:nvPr>
        </p:nvSpPr>
        <p:spPr/>
        <p:txBody>
          <a:bodyPr/>
          <a:lstStyle/>
          <a:p>
            <a:fld id="{58F1CAA4-F596-4CB3-BD65-6DD53A2EF28C}" type="slidenum">
              <a:rPr lang="da-DK" smtClean="0"/>
              <a:pPr/>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5ADCC6-3603-4F85-BDD8-C0BDA8D40BEE}" type="datetime1">
              <a:rPr lang="da-DK" smtClean="0"/>
              <a:pPr/>
              <a:t>03-04-2011</a:t>
            </a:fld>
            <a:endParaRPr lang="da-DK"/>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
        <p:nvSpPr>
          <p:cNvPr id="5" name="Slide Number Placeholder 4"/>
          <p:cNvSpPr>
            <a:spLocks noGrp="1"/>
          </p:cNvSpPr>
          <p:nvPr>
            <p:ph type="sldNum" sz="quarter" idx="12"/>
          </p:nvPr>
        </p:nvSpPr>
        <p:spPr/>
        <p:txBody>
          <a:bodyPr/>
          <a:lstStyle/>
          <a:p>
            <a:fld id="{58F1CAA4-F596-4CB3-BD65-6DD53A2EF28C}" type="slidenum">
              <a:rPr lang="da-DK" smtClean="0"/>
              <a:pPr/>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2DF6B-9A1D-44CF-AEB3-6CCC9553F546}" type="datetime1">
              <a:rPr lang="da-DK" smtClean="0"/>
              <a:pPr/>
              <a:t>03-04-2011</a:t>
            </a:fld>
            <a:endParaRPr lang="da-DK"/>
          </a:p>
        </p:txBody>
      </p:sp>
      <p:sp>
        <p:nvSpPr>
          <p:cNvPr id="3" name="Footer Placeholder 2"/>
          <p:cNvSpPr>
            <a:spLocks noGrp="1"/>
          </p:cNvSpPr>
          <p:nvPr>
            <p:ph type="ftr" sz="quarter" idx="11"/>
          </p:nvPr>
        </p:nvSpPr>
        <p:spPr/>
        <p:txBody>
          <a:bodyPr/>
          <a:lstStyle/>
          <a:p>
            <a:r>
              <a:rPr lang="de-DE" smtClean="0"/>
              <a:t>Sandro Nielsen, 8 April 2011</a:t>
            </a:r>
            <a:endParaRPr lang="da-DK"/>
          </a:p>
        </p:txBody>
      </p:sp>
      <p:sp>
        <p:nvSpPr>
          <p:cNvPr id="4" name="Slide Number Placeholder 3"/>
          <p:cNvSpPr>
            <a:spLocks noGrp="1"/>
          </p:cNvSpPr>
          <p:nvPr>
            <p:ph type="sldNum" sz="quarter" idx="12"/>
          </p:nvPr>
        </p:nvSpPr>
        <p:spPr/>
        <p:txBody>
          <a:bodyPr/>
          <a:lstStyle/>
          <a:p>
            <a:fld id="{58F1CAA4-F596-4CB3-BD65-6DD53A2EF28C}" type="slidenum">
              <a:rPr lang="da-DK" smtClean="0"/>
              <a:pPr/>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77A2C0-9E7B-4A8B-97AC-C00ED4BBE58E}" type="datetime1">
              <a:rPr lang="da-DK" smtClean="0"/>
              <a:pPr/>
              <a:t>03-04-2011</a:t>
            </a:fld>
            <a:endParaRPr lang="da-DK"/>
          </a:p>
        </p:txBody>
      </p:sp>
      <p:sp>
        <p:nvSpPr>
          <p:cNvPr id="6" name="Footer Placeholder 5"/>
          <p:cNvSpPr>
            <a:spLocks noGrp="1"/>
          </p:cNvSpPr>
          <p:nvPr>
            <p:ph type="ftr" sz="quarter" idx="11"/>
          </p:nvPr>
        </p:nvSpPr>
        <p:spPr/>
        <p:txBody>
          <a:bodyPr/>
          <a:lstStyle/>
          <a:p>
            <a:r>
              <a:rPr lang="de-DE" smtClean="0"/>
              <a:t>Sandro Nielsen, 8 April 2011</a:t>
            </a:r>
            <a:endParaRPr lang="da-DK"/>
          </a:p>
        </p:txBody>
      </p:sp>
      <p:sp>
        <p:nvSpPr>
          <p:cNvPr id="7" name="Slide Number Placeholder 6"/>
          <p:cNvSpPr>
            <a:spLocks noGrp="1"/>
          </p:cNvSpPr>
          <p:nvPr>
            <p:ph type="sldNum" sz="quarter" idx="12"/>
          </p:nvPr>
        </p:nvSpPr>
        <p:spPr/>
        <p:txBody>
          <a:bodyPr/>
          <a:lstStyle/>
          <a:p>
            <a:fld id="{58F1CAA4-F596-4CB3-BD65-6DD53A2EF28C}" type="slidenum">
              <a:rPr lang="da-DK" smtClean="0"/>
              <a:pPr/>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F860AC-2BFA-4CD5-8ACD-13A699EE1CF1}" type="datetime1">
              <a:rPr lang="da-DK" smtClean="0"/>
              <a:pPr/>
              <a:t>03-04-2011</a:t>
            </a:fld>
            <a:endParaRPr lang="da-DK"/>
          </a:p>
        </p:txBody>
      </p:sp>
      <p:sp>
        <p:nvSpPr>
          <p:cNvPr id="6" name="Footer Placeholder 5"/>
          <p:cNvSpPr>
            <a:spLocks noGrp="1"/>
          </p:cNvSpPr>
          <p:nvPr>
            <p:ph type="ftr" sz="quarter" idx="11"/>
          </p:nvPr>
        </p:nvSpPr>
        <p:spPr/>
        <p:txBody>
          <a:bodyPr/>
          <a:lstStyle/>
          <a:p>
            <a:r>
              <a:rPr lang="de-DE" smtClean="0"/>
              <a:t>Sandro Nielsen, 8 April 2011</a:t>
            </a:r>
            <a:endParaRPr lang="da-DK"/>
          </a:p>
        </p:txBody>
      </p:sp>
      <p:sp>
        <p:nvSpPr>
          <p:cNvPr id="7" name="Slide Number Placeholder 6"/>
          <p:cNvSpPr>
            <a:spLocks noGrp="1"/>
          </p:cNvSpPr>
          <p:nvPr>
            <p:ph type="sldNum" sz="quarter" idx="12"/>
          </p:nvPr>
        </p:nvSpPr>
        <p:spPr>
          <a:xfrm>
            <a:off x="8077200" y="6356350"/>
            <a:ext cx="609600" cy="365125"/>
          </a:xfrm>
        </p:spPr>
        <p:txBody>
          <a:bodyPr/>
          <a:lstStyle/>
          <a:p>
            <a:fld id="{58F1CAA4-F596-4CB3-BD65-6DD53A2EF28C}" type="slidenum">
              <a:rPr lang="da-DK" smtClean="0"/>
              <a:pPr/>
              <a:t>‹#›</a:t>
            </a:fld>
            <a:endParaRPr lang="da-DK"/>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2670C83-0156-41D2-8F88-66E291D65DE4}" type="datetime1">
              <a:rPr lang="da-DK" smtClean="0"/>
              <a:pPr/>
              <a:t>03-04-2011</a:t>
            </a:fld>
            <a:endParaRPr lang="da-DK"/>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de-DE" smtClean="0"/>
              <a:t>Sandro Nielsen, 8 April 2011</a:t>
            </a:r>
            <a:endParaRPr lang="da-DK"/>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F1CAA4-F596-4CB3-BD65-6DD53A2EF28C}" type="slidenum">
              <a:rPr lang="da-DK" smtClean="0"/>
              <a:pPr/>
              <a:t>‹#›</a:t>
            </a:fld>
            <a:endParaRPr lang="da-DK"/>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EFL Text Production Dictionaries for Law Students</a:t>
            </a:r>
            <a:endParaRPr lang="da-DK" dirty="0"/>
          </a:p>
        </p:txBody>
      </p:sp>
      <p:sp>
        <p:nvSpPr>
          <p:cNvPr id="3" name="Subtitle 2"/>
          <p:cNvSpPr>
            <a:spLocks noGrp="1"/>
          </p:cNvSpPr>
          <p:nvPr>
            <p:ph type="subTitle" idx="1"/>
          </p:nvPr>
        </p:nvSpPr>
        <p:spPr>
          <a:xfrm>
            <a:off x="611560" y="4149080"/>
            <a:ext cx="7854696" cy="1752600"/>
          </a:xfrm>
        </p:spPr>
        <p:txBody>
          <a:bodyPr>
            <a:normAutofit fontScale="92500" lnSpcReduction="10000"/>
          </a:bodyPr>
          <a:lstStyle/>
          <a:p>
            <a:pPr algn="ctr"/>
            <a:r>
              <a:rPr lang="da-DK" dirty="0" smtClean="0"/>
              <a:t>Sandro Nielsen</a:t>
            </a:r>
          </a:p>
          <a:p>
            <a:pPr algn="ctr"/>
            <a:r>
              <a:rPr lang="da-DK" dirty="0" smtClean="0"/>
              <a:t>Aarhus </a:t>
            </a:r>
            <a:r>
              <a:rPr lang="da-DK" dirty="0" err="1" smtClean="0"/>
              <a:t>University</a:t>
            </a:r>
            <a:endParaRPr lang="da-DK" dirty="0" smtClean="0"/>
          </a:p>
          <a:p>
            <a:pPr algn="ctr"/>
            <a:r>
              <a:rPr lang="da-DK" dirty="0" smtClean="0"/>
              <a:t>Business and Social Sciences</a:t>
            </a:r>
          </a:p>
          <a:p>
            <a:pPr algn="ctr"/>
            <a:r>
              <a:rPr lang="da-DK" dirty="0" smtClean="0"/>
              <a:t>Centre for </a:t>
            </a:r>
            <a:r>
              <a:rPr lang="da-DK" dirty="0" err="1" smtClean="0"/>
              <a:t>Lexicography</a:t>
            </a:r>
            <a:endParaRPr lang="da-DK"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err="1" smtClean="0">
                <a:solidFill>
                  <a:schemeClr val="tx1"/>
                </a:solidFill>
              </a:rPr>
              <a:t>Surface</a:t>
            </a:r>
            <a:r>
              <a:rPr lang="da-DK" dirty="0" smtClean="0">
                <a:solidFill>
                  <a:schemeClr val="tx1"/>
                </a:solidFill>
              </a:rPr>
              <a:t> features</a:t>
            </a:r>
            <a:endParaRPr lang="da-DK" dirty="0">
              <a:solidFill>
                <a:schemeClr val="tx1"/>
              </a:solidFill>
            </a:endParaRPr>
          </a:p>
        </p:txBody>
      </p:sp>
      <p:sp>
        <p:nvSpPr>
          <p:cNvPr id="3" name="Content Placeholder 2"/>
          <p:cNvSpPr>
            <a:spLocks noGrp="1"/>
          </p:cNvSpPr>
          <p:nvPr>
            <p:ph idx="1"/>
          </p:nvPr>
        </p:nvSpPr>
        <p:spPr/>
        <p:txBody>
          <a:bodyPr>
            <a:normAutofit fontScale="85000" lnSpcReduction="20000"/>
          </a:bodyPr>
          <a:lstStyle/>
          <a:p>
            <a:r>
              <a:rPr lang="da-DK" dirty="0" err="1" smtClean="0"/>
              <a:t>Homepage</a:t>
            </a:r>
            <a:endParaRPr lang="da-DK" dirty="0" smtClean="0"/>
          </a:p>
          <a:p>
            <a:endParaRPr lang="da-DK" dirty="0" smtClean="0"/>
          </a:p>
          <a:p>
            <a:r>
              <a:rPr lang="da-DK" dirty="0" err="1" smtClean="0"/>
              <a:t>Welcome</a:t>
            </a:r>
            <a:r>
              <a:rPr lang="da-DK" dirty="0" smtClean="0"/>
              <a:t> </a:t>
            </a:r>
            <a:r>
              <a:rPr lang="da-DK" dirty="0" err="1" smtClean="0"/>
              <a:t>text</a:t>
            </a:r>
            <a:endParaRPr lang="da-DK" dirty="0" smtClean="0"/>
          </a:p>
          <a:p>
            <a:endParaRPr lang="da-DK" dirty="0" smtClean="0"/>
          </a:p>
          <a:p>
            <a:r>
              <a:rPr lang="da-DK" dirty="0" err="1" smtClean="0"/>
              <a:t>Search</a:t>
            </a:r>
            <a:r>
              <a:rPr lang="da-DK" dirty="0" smtClean="0"/>
              <a:t> page – </a:t>
            </a:r>
            <a:r>
              <a:rPr lang="da-DK" dirty="0" err="1" smtClean="0"/>
              <a:t>entry</a:t>
            </a:r>
            <a:r>
              <a:rPr lang="da-DK" dirty="0" smtClean="0"/>
              <a:t> </a:t>
            </a:r>
            <a:r>
              <a:rPr lang="da-DK" dirty="0" err="1" smtClean="0"/>
              <a:t>word</a:t>
            </a:r>
            <a:endParaRPr lang="da-DK" dirty="0" smtClean="0"/>
          </a:p>
          <a:p>
            <a:endParaRPr lang="da-DK" dirty="0" smtClean="0"/>
          </a:p>
          <a:p>
            <a:r>
              <a:rPr lang="da-DK" dirty="0" err="1" smtClean="0"/>
              <a:t>Advanced</a:t>
            </a:r>
            <a:r>
              <a:rPr lang="da-DK" dirty="0" smtClean="0"/>
              <a:t> </a:t>
            </a:r>
            <a:r>
              <a:rPr lang="da-DK" dirty="0" err="1" smtClean="0"/>
              <a:t>search</a:t>
            </a:r>
            <a:r>
              <a:rPr lang="da-DK" dirty="0" smtClean="0"/>
              <a:t> – </a:t>
            </a:r>
            <a:r>
              <a:rPr lang="da-DK" dirty="0" err="1" smtClean="0"/>
              <a:t>strings</a:t>
            </a:r>
            <a:r>
              <a:rPr lang="da-DK" dirty="0" smtClean="0"/>
              <a:t> of </a:t>
            </a:r>
            <a:r>
              <a:rPr lang="da-DK" dirty="0" err="1" smtClean="0"/>
              <a:t>words</a:t>
            </a:r>
            <a:endParaRPr lang="da-DK" dirty="0" smtClean="0"/>
          </a:p>
          <a:p>
            <a:endParaRPr lang="da-DK" dirty="0" smtClean="0"/>
          </a:p>
          <a:p>
            <a:r>
              <a:rPr lang="da-DK" dirty="0" smtClean="0"/>
              <a:t>List of all </a:t>
            </a:r>
            <a:r>
              <a:rPr lang="da-DK" dirty="0" err="1" smtClean="0"/>
              <a:t>entry</a:t>
            </a:r>
            <a:r>
              <a:rPr lang="da-DK" dirty="0" smtClean="0"/>
              <a:t> </a:t>
            </a:r>
            <a:r>
              <a:rPr lang="da-DK" dirty="0" err="1" smtClean="0"/>
              <a:t>words</a:t>
            </a:r>
            <a:endParaRPr lang="da-DK" dirty="0" smtClean="0"/>
          </a:p>
          <a:p>
            <a:endParaRPr lang="da-DK" dirty="0" smtClean="0"/>
          </a:p>
          <a:p>
            <a:r>
              <a:rPr lang="da-DK" dirty="0" err="1" smtClean="0"/>
              <a:t>User</a:t>
            </a:r>
            <a:r>
              <a:rPr lang="da-DK" dirty="0" smtClean="0"/>
              <a:t> guide</a:t>
            </a:r>
          </a:p>
          <a:p>
            <a:endParaRPr lang="da-DK" dirty="0" smtClean="0"/>
          </a:p>
          <a:p>
            <a:r>
              <a:rPr lang="da-DK" dirty="0" smtClean="0"/>
              <a:t>Links to relevant </a:t>
            </a:r>
            <a:r>
              <a:rPr lang="da-DK" dirty="0" err="1" smtClean="0"/>
              <a:t>texts</a:t>
            </a:r>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solidFill>
                  <a:schemeClr val="tx1"/>
                </a:solidFill>
              </a:rPr>
              <a:t>Data </a:t>
            </a:r>
            <a:r>
              <a:rPr lang="da-DK" dirty="0" err="1" smtClean="0">
                <a:solidFill>
                  <a:schemeClr val="tx1"/>
                </a:solidFill>
              </a:rPr>
              <a:t>fields</a:t>
            </a:r>
            <a:r>
              <a:rPr lang="da-DK" dirty="0" smtClean="0">
                <a:solidFill>
                  <a:schemeClr val="tx1"/>
                </a:solidFill>
              </a:rPr>
              <a:t>: lemma + </a:t>
            </a:r>
            <a:r>
              <a:rPr lang="da-DK" dirty="0" err="1" smtClean="0">
                <a:solidFill>
                  <a:schemeClr val="tx1"/>
                </a:solidFill>
              </a:rPr>
              <a:t>equivalent</a:t>
            </a:r>
            <a:endParaRPr lang="da-DK" dirty="0">
              <a:solidFill>
                <a:schemeClr val="tx1"/>
              </a:solidFill>
            </a:endParaRPr>
          </a:p>
        </p:txBody>
      </p:sp>
      <p:sp>
        <p:nvSpPr>
          <p:cNvPr id="3" name="Content Placeholder 2"/>
          <p:cNvSpPr>
            <a:spLocks noGrp="1"/>
          </p:cNvSpPr>
          <p:nvPr>
            <p:ph idx="1"/>
          </p:nvPr>
        </p:nvSpPr>
        <p:spPr/>
        <p:txBody>
          <a:bodyPr/>
          <a:lstStyle/>
          <a:p>
            <a:endParaRPr lang="da-DK" dirty="0" smtClean="0"/>
          </a:p>
          <a:p>
            <a:r>
              <a:rPr lang="da-DK" dirty="0" smtClean="0"/>
              <a:t>Danish lemma</a:t>
            </a:r>
          </a:p>
          <a:p>
            <a:r>
              <a:rPr lang="da-DK" dirty="0" err="1" smtClean="0"/>
              <a:t>Grammar</a:t>
            </a:r>
            <a:r>
              <a:rPr lang="da-DK" dirty="0" smtClean="0"/>
              <a:t> note - Danish lemma</a:t>
            </a:r>
          </a:p>
          <a:p>
            <a:r>
              <a:rPr lang="da-DK" dirty="0" smtClean="0"/>
              <a:t>Word </a:t>
            </a:r>
            <a:r>
              <a:rPr lang="da-DK" dirty="0" err="1" smtClean="0"/>
              <a:t>class</a:t>
            </a:r>
            <a:r>
              <a:rPr lang="da-DK" dirty="0" smtClean="0"/>
              <a:t> </a:t>
            </a:r>
            <a:r>
              <a:rPr lang="da-DK" dirty="0" err="1" smtClean="0"/>
              <a:t>indication</a:t>
            </a:r>
            <a:r>
              <a:rPr lang="da-DK" dirty="0" smtClean="0"/>
              <a:t> - Danish lemma</a:t>
            </a:r>
          </a:p>
          <a:p>
            <a:r>
              <a:rPr lang="da-DK" dirty="0" err="1" smtClean="0"/>
              <a:t>Meaning</a:t>
            </a:r>
            <a:r>
              <a:rPr lang="da-DK" dirty="0" smtClean="0"/>
              <a:t> </a:t>
            </a:r>
            <a:r>
              <a:rPr lang="da-DK" dirty="0" err="1" smtClean="0"/>
              <a:t>discrimination</a:t>
            </a:r>
            <a:r>
              <a:rPr lang="da-DK" dirty="0" smtClean="0"/>
              <a:t> – Danish lemma</a:t>
            </a:r>
          </a:p>
          <a:p>
            <a:r>
              <a:rPr lang="da-DK" dirty="0" smtClean="0"/>
              <a:t>English </a:t>
            </a:r>
            <a:r>
              <a:rPr lang="da-DK" dirty="0" err="1" smtClean="0"/>
              <a:t>equivalent</a:t>
            </a:r>
            <a:endParaRPr lang="da-DK" dirty="0" smtClean="0"/>
          </a:p>
          <a:p>
            <a:r>
              <a:rPr lang="da-DK" dirty="0" err="1" smtClean="0"/>
              <a:t>Grammar</a:t>
            </a:r>
            <a:r>
              <a:rPr lang="da-DK" dirty="0" smtClean="0"/>
              <a:t> note – English </a:t>
            </a:r>
            <a:r>
              <a:rPr lang="da-DK" dirty="0" err="1" smtClean="0"/>
              <a:t>equivalent</a:t>
            </a:r>
            <a:endParaRPr lang="da-DK" dirty="0" smtClean="0"/>
          </a:p>
          <a:p>
            <a:r>
              <a:rPr lang="da-DK" dirty="0" err="1" smtClean="0"/>
              <a:t>Contrastive</a:t>
            </a:r>
            <a:r>
              <a:rPr lang="da-DK" dirty="0" smtClean="0"/>
              <a:t> note – Danish lemma and English </a:t>
            </a:r>
            <a:r>
              <a:rPr lang="da-DK" dirty="0" err="1" smtClean="0"/>
              <a:t>equivalent</a:t>
            </a:r>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solidFill>
                  <a:schemeClr val="tx1"/>
                </a:solidFill>
              </a:rPr>
              <a:t>Data </a:t>
            </a:r>
            <a:r>
              <a:rPr lang="da-DK" dirty="0" err="1" smtClean="0">
                <a:solidFill>
                  <a:schemeClr val="tx1"/>
                </a:solidFill>
              </a:rPr>
              <a:t>fields</a:t>
            </a:r>
            <a:r>
              <a:rPr lang="da-DK" dirty="0" smtClean="0">
                <a:solidFill>
                  <a:schemeClr val="tx1"/>
                </a:solidFill>
              </a:rPr>
              <a:t>: </a:t>
            </a:r>
            <a:r>
              <a:rPr lang="da-DK" dirty="0" err="1" smtClean="0">
                <a:solidFill>
                  <a:schemeClr val="tx1"/>
                </a:solidFill>
              </a:rPr>
              <a:t>strings</a:t>
            </a:r>
            <a:r>
              <a:rPr lang="da-DK" dirty="0" smtClean="0">
                <a:solidFill>
                  <a:schemeClr val="tx1"/>
                </a:solidFill>
              </a:rPr>
              <a:t> of </a:t>
            </a:r>
            <a:r>
              <a:rPr lang="da-DK" dirty="0" err="1" smtClean="0">
                <a:solidFill>
                  <a:schemeClr val="tx1"/>
                </a:solidFill>
              </a:rPr>
              <a:t>words</a:t>
            </a:r>
            <a:endParaRPr lang="da-DK" dirty="0">
              <a:solidFill>
                <a:schemeClr val="tx1"/>
              </a:solidFill>
            </a:endParaRPr>
          </a:p>
        </p:txBody>
      </p:sp>
      <p:sp>
        <p:nvSpPr>
          <p:cNvPr id="3" name="Content Placeholder 2"/>
          <p:cNvSpPr>
            <a:spLocks noGrp="1"/>
          </p:cNvSpPr>
          <p:nvPr>
            <p:ph idx="1"/>
          </p:nvPr>
        </p:nvSpPr>
        <p:spPr/>
        <p:txBody>
          <a:bodyPr/>
          <a:lstStyle/>
          <a:p>
            <a:endParaRPr lang="da-DK" dirty="0" smtClean="0"/>
          </a:p>
          <a:p>
            <a:r>
              <a:rPr lang="da-DK" dirty="0" smtClean="0"/>
              <a:t>Danish </a:t>
            </a:r>
            <a:r>
              <a:rPr lang="da-DK" dirty="0" err="1" smtClean="0"/>
              <a:t>collocations</a:t>
            </a:r>
            <a:endParaRPr lang="da-DK" dirty="0" smtClean="0"/>
          </a:p>
          <a:p>
            <a:r>
              <a:rPr lang="da-DK" dirty="0" smtClean="0"/>
              <a:t>English translations of Danish </a:t>
            </a:r>
            <a:r>
              <a:rPr lang="da-DK" dirty="0" err="1" smtClean="0"/>
              <a:t>collocations</a:t>
            </a:r>
            <a:endParaRPr lang="da-DK" dirty="0" smtClean="0"/>
          </a:p>
          <a:p>
            <a:endParaRPr lang="da-DK" dirty="0" smtClean="0"/>
          </a:p>
          <a:p>
            <a:r>
              <a:rPr lang="da-DK" dirty="0" smtClean="0"/>
              <a:t>Danish short </a:t>
            </a:r>
            <a:r>
              <a:rPr lang="da-DK" dirty="0" err="1" smtClean="0"/>
              <a:t>phrases</a:t>
            </a:r>
            <a:endParaRPr lang="da-DK" dirty="0" smtClean="0"/>
          </a:p>
          <a:p>
            <a:r>
              <a:rPr lang="da-DK" dirty="0" smtClean="0"/>
              <a:t>English translations of Danish short </a:t>
            </a:r>
            <a:r>
              <a:rPr lang="da-DK" dirty="0" err="1" smtClean="0"/>
              <a:t>phrases</a:t>
            </a:r>
            <a:endParaRPr lang="da-DK" dirty="0" smtClean="0"/>
          </a:p>
          <a:p>
            <a:endParaRPr lang="da-DK" dirty="0" smtClean="0"/>
          </a:p>
          <a:p>
            <a:r>
              <a:rPr lang="da-DK" dirty="0" smtClean="0"/>
              <a:t>Danish long </a:t>
            </a:r>
            <a:r>
              <a:rPr lang="da-DK" dirty="0" err="1" smtClean="0"/>
              <a:t>phrases</a:t>
            </a:r>
            <a:endParaRPr lang="da-DK" dirty="0" smtClean="0"/>
          </a:p>
          <a:p>
            <a:r>
              <a:rPr lang="da-DK" dirty="0" smtClean="0"/>
              <a:t>English translations of Danish long </a:t>
            </a:r>
            <a:r>
              <a:rPr lang="da-DK" dirty="0" err="1" smtClean="0"/>
              <a:t>phrases</a:t>
            </a:r>
            <a:endParaRPr lang="da-DK" dirty="0" smtClean="0"/>
          </a:p>
          <a:p>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solidFill>
                  <a:schemeClr val="tx1"/>
                </a:solidFill>
              </a:rPr>
              <a:t>Basis for data </a:t>
            </a:r>
            <a:r>
              <a:rPr lang="da-DK" dirty="0" err="1" smtClean="0">
                <a:solidFill>
                  <a:schemeClr val="tx1"/>
                </a:solidFill>
              </a:rPr>
              <a:t>selection</a:t>
            </a:r>
            <a:endParaRPr lang="da-DK" dirty="0">
              <a:solidFill>
                <a:schemeClr val="tx1"/>
              </a:solidFill>
            </a:endParaRPr>
          </a:p>
        </p:txBody>
      </p:sp>
      <p:sp>
        <p:nvSpPr>
          <p:cNvPr id="3" name="Content Placeholder 2"/>
          <p:cNvSpPr>
            <a:spLocks noGrp="1"/>
          </p:cNvSpPr>
          <p:nvPr>
            <p:ph idx="1"/>
          </p:nvPr>
        </p:nvSpPr>
        <p:spPr/>
        <p:txBody>
          <a:bodyPr/>
          <a:lstStyle/>
          <a:p>
            <a:endParaRPr lang="en-GB" dirty="0" smtClean="0"/>
          </a:p>
          <a:p>
            <a:r>
              <a:rPr lang="en-GB" dirty="0" smtClean="0"/>
              <a:t>The selection of data in online production dictionaries</a:t>
            </a:r>
            <a:r>
              <a:rPr lang="en-GB" i="1" dirty="0" smtClean="0"/>
              <a:t> </a:t>
            </a:r>
            <a:r>
              <a:rPr lang="en-GB" dirty="0" smtClean="0"/>
              <a:t>should be based on the concept of relevance.</a:t>
            </a:r>
          </a:p>
          <a:p>
            <a:endParaRPr lang="en-GB" dirty="0" smtClean="0"/>
          </a:p>
          <a:p>
            <a:r>
              <a:rPr lang="en-GB" dirty="0" smtClean="0"/>
              <a:t>Relevance is defined as the quality of being directly connected with the subject field in question, the production function of the dictionary, and the production situation in which the dictionary is intended to be used.</a:t>
            </a:r>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36104"/>
          </a:xfrm>
        </p:spPr>
        <p:txBody>
          <a:bodyPr>
            <a:normAutofit/>
          </a:bodyPr>
          <a:lstStyle/>
          <a:p>
            <a:pPr algn="ctr"/>
            <a:r>
              <a:rPr lang="da-DK" dirty="0" err="1" smtClean="0">
                <a:solidFill>
                  <a:schemeClr val="tx1"/>
                </a:solidFill>
              </a:rPr>
              <a:t>Search</a:t>
            </a:r>
            <a:r>
              <a:rPr lang="da-DK" dirty="0" smtClean="0">
                <a:solidFill>
                  <a:schemeClr val="tx1"/>
                </a:solidFill>
              </a:rPr>
              <a:t> option 1: Show all</a:t>
            </a:r>
            <a:endParaRPr lang="da-DK" dirty="0">
              <a:solidFill>
                <a:schemeClr val="tx1"/>
              </a:solidFill>
            </a:endParaRPr>
          </a:p>
        </p:txBody>
      </p:sp>
      <p:graphicFrame>
        <p:nvGraphicFramePr>
          <p:cNvPr id="5" name="Content Placeholder 4"/>
          <p:cNvGraphicFramePr>
            <a:graphicFrameLocks noGrp="1"/>
          </p:cNvGraphicFramePr>
          <p:nvPr>
            <p:ph idx="1"/>
          </p:nvPr>
        </p:nvGraphicFramePr>
        <p:xfrm>
          <a:off x="467544" y="2420888"/>
          <a:ext cx="8229600" cy="3240360"/>
        </p:xfrm>
        <a:graphic>
          <a:graphicData uri="http://schemas.openxmlformats.org/drawingml/2006/table">
            <a:tbl>
              <a:tblPr firstRow="1" bandRow="1">
                <a:tableStyleId>{5940675A-B579-460E-94D1-54222C63F5DA}</a:tableStyleId>
              </a:tblPr>
              <a:tblGrid>
                <a:gridCol w="2160240"/>
                <a:gridCol w="2520280"/>
                <a:gridCol w="2304256"/>
                <a:gridCol w="1244824"/>
              </a:tblGrid>
              <a:tr h="405045">
                <a:tc>
                  <a:txBody>
                    <a:bodyPr/>
                    <a:lstStyle/>
                    <a:p>
                      <a:r>
                        <a:rPr lang="da-DK" dirty="0" smtClean="0">
                          <a:latin typeface="Arial Black" pitchFamily="34" charset="0"/>
                          <a:cs typeface="Arial" pitchFamily="34" charset="0"/>
                        </a:rPr>
                        <a:t>Dansk</a:t>
                      </a:r>
                      <a:endParaRPr lang="da-DK" dirty="0">
                        <a:latin typeface="Arial Black" pitchFamily="34" charset="0"/>
                        <a:cs typeface="Arial" pitchFamily="34" charset="0"/>
                      </a:endParaRPr>
                    </a:p>
                  </a:txBody>
                  <a:tcPr>
                    <a:solidFill>
                      <a:schemeClr val="bg1">
                        <a:lumMod val="85000"/>
                      </a:schemeClr>
                    </a:solidFill>
                  </a:tcPr>
                </a:tc>
                <a:tc>
                  <a:txBody>
                    <a:bodyPr/>
                    <a:lstStyle/>
                    <a:p>
                      <a:r>
                        <a:rPr lang="da-DK" dirty="0" smtClean="0">
                          <a:latin typeface="Arial Black" pitchFamily="34" charset="0"/>
                        </a:rPr>
                        <a:t>Engelsk</a:t>
                      </a:r>
                      <a:endParaRPr lang="da-DK" dirty="0">
                        <a:latin typeface="Arial Black" pitchFamily="34" charset="0"/>
                      </a:endParaRPr>
                    </a:p>
                  </a:txBody>
                  <a:tcPr>
                    <a:solidFill>
                      <a:schemeClr val="bg1">
                        <a:lumMod val="85000"/>
                      </a:schemeClr>
                    </a:solidFill>
                  </a:tcPr>
                </a:tc>
                <a:tc>
                  <a:txBody>
                    <a:bodyPr/>
                    <a:lstStyle/>
                    <a:p>
                      <a:r>
                        <a:rPr lang="da-DK" dirty="0" smtClean="0">
                          <a:latin typeface="Arial Black" pitchFamily="34" charset="0"/>
                        </a:rPr>
                        <a:t>Faglig markering</a:t>
                      </a:r>
                      <a:endParaRPr lang="da-DK" dirty="0">
                        <a:latin typeface="Arial Black" pitchFamily="34" charset="0"/>
                      </a:endParaRPr>
                    </a:p>
                  </a:txBody>
                  <a:tcPr>
                    <a:solidFill>
                      <a:schemeClr val="bg1">
                        <a:lumMod val="85000"/>
                      </a:schemeClr>
                    </a:solidFill>
                  </a:tcPr>
                </a:tc>
                <a:tc>
                  <a:txBody>
                    <a:bodyPr/>
                    <a:lstStyle/>
                    <a:p>
                      <a:r>
                        <a:rPr lang="da-DK" dirty="0" smtClean="0">
                          <a:latin typeface="Arial Black" pitchFamily="34" charset="0"/>
                        </a:rPr>
                        <a:t>Detaljer</a:t>
                      </a:r>
                      <a:endParaRPr lang="da-DK" dirty="0">
                        <a:latin typeface="Arial Black" pitchFamily="34" charset="0"/>
                      </a:endParaRPr>
                    </a:p>
                  </a:txBody>
                  <a:tcPr>
                    <a:solidFill>
                      <a:schemeClr val="bg1">
                        <a:lumMod val="85000"/>
                      </a:schemeClr>
                    </a:solidFill>
                  </a:tcPr>
                </a:tc>
              </a:tr>
              <a:tr h="405045">
                <a:tc>
                  <a:txBody>
                    <a:bodyPr/>
                    <a:lstStyle/>
                    <a:p>
                      <a:r>
                        <a:rPr lang="da-DK" dirty="0" smtClean="0"/>
                        <a:t>accept</a:t>
                      </a:r>
                      <a:endParaRPr lang="da-DK" dirty="0"/>
                    </a:p>
                  </a:txBody>
                  <a:tcPr/>
                </a:tc>
                <a:tc>
                  <a:txBody>
                    <a:bodyPr/>
                    <a:lstStyle/>
                    <a:p>
                      <a:r>
                        <a:rPr lang="da-DK" dirty="0" err="1" smtClean="0">
                          <a:solidFill>
                            <a:srgbClr val="FF0000"/>
                          </a:solidFill>
                        </a:rPr>
                        <a:t>acceptance</a:t>
                      </a:r>
                      <a:endParaRPr lang="da-DK" dirty="0">
                        <a:solidFill>
                          <a:srgbClr val="FF0000"/>
                        </a:solidFill>
                      </a:endParaRPr>
                    </a:p>
                  </a:txBody>
                  <a:tcPr/>
                </a:tc>
                <a:tc>
                  <a:txBody>
                    <a:bodyPr/>
                    <a:lstStyle/>
                    <a:p>
                      <a:endParaRPr lang="da-DK" dirty="0"/>
                    </a:p>
                  </a:txBody>
                  <a:tcPr/>
                </a:tc>
                <a:tc>
                  <a:txBody>
                    <a:bodyPr/>
                    <a:lstStyle/>
                    <a:p>
                      <a:r>
                        <a:rPr lang="da-DK" u="sng" dirty="0" smtClean="0"/>
                        <a:t>Klik her</a:t>
                      </a:r>
                      <a:endParaRPr lang="da-DK" u="sng" dirty="0"/>
                    </a:p>
                  </a:txBody>
                  <a:tcPr/>
                </a:tc>
              </a:tr>
              <a:tr h="405045">
                <a:tc>
                  <a:txBody>
                    <a:bodyPr/>
                    <a:lstStyle/>
                    <a:p>
                      <a:r>
                        <a:rPr lang="da-DK" dirty="0" smtClean="0"/>
                        <a:t>acceptere</a:t>
                      </a:r>
                      <a:endParaRPr lang="da-DK" dirty="0"/>
                    </a:p>
                  </a:txBody>
                  <a:tcPr/>
                </a:tc>
                <a:tc>
                  <a:txBody>
                    <a:bodyPr/>
                    <a:lstStyle/>
                    <a:p>
                      <a:r>
                        <a:rPr lang="da-DK" dirty="0" smtClean="0">
                          <a:solidFill>
                            <a:srgbClr val="FF0000"/>
                          </a:solidFill>
                        </a:rPr>
                        <a:t>accept</a:t>
                      </a:r>
                      <a:endParaRPr lang="da-DK" dirty="0">
                        <a:solidFill>
                          <a:srgbClr val="FF0000"/>
                        </a:solidFill>
                      </a:endParaRPr>
                    </a:p>
                  </a:txBody>
                  <a:tcPr/>
                </a:tc>
                <a:tc>
                  <a:txBody>
                    <a:bodyPr/>
                    <a:lstStyle/>
                    <a:p>
                      <a:endParaRPr lang="da-DK" dirty="0"/>
                    </a:p>
                  </a:txBody>
                  <a:tcPr/>
                </a:tc>
                <a:tc>
                  <a:txBody>
                    <a:bodyPr/>
                    <a:lstStyle/>
                    <a:p>
                      <a:r>
                        <a:rPr lang="da-DK" u="sng" dirty="0" smtClean="0"/>
                        <a:t>Klik her</a:t>
                      </a:r>
                      <a:endParaRPr lang="da-DK" u="sng" dirty="0"/>
                    </a:p>
                  </a:txBody>
                  <a:tcPr/>
                </a:tc>
              </a:tr>
              <a:tr h="405045">
                <a:tc>
                  <a:txBody>
                    <a:bodyPr/>
                    <a:lstStyle/>
                    <a:p>
                      <a:r>
                        <a:rPr lang="da-DK" dirty="0" smtClean="0"/>
                        <a:t>acceptfrist</a:t>
                      </a:r>
                      <a:endParaRPr lang="da-DK" dirty="0"/>
                    </a:p>
                  </a:txBody>
                  <a:tcPr/>
                </a:tc>
                <a:tc>
                  <a:txBody>
                    <a:bodyPr/>
                    <a:lstStyle/>
                    <a:p>
                      <a:r>
                        <a:rPr lang="da-DK" dirty="0" err="1" smtClean="0">
                          <a:solidFill>
                            <a:srgbClr val="FF0000"/>
                          </a:solidFill>
                        </a:rPr>
                        <a:t>period</a:t>
                      </a:r>
                      <a:r>
                        <a:rPr lang="da-DK" dirty="0" smtClean="0">
                          <a:solidFill>
                            <a:srgbClr val="FF0000"/>
                          </a:solidFill>
                        </a:rPr>
                        <a:t> for </a:t>
                      </a:r>
                      <a:r>
                        <a:rPr lang="da-DK" dirty="0" err="1" smtClean="0">
                          <a:solidFill>
                            <a:srgbClr val="FF0000"/>
                          </a:solidFill>
                        </a:rPr>
                        <a:t>acceptance</a:t>
                      </a:r>
                      <a:endParaRPr lang="da-DK" dirty="0">
                        <a:solidFill>
                          <a:srgbClr val="FF0000"/>
                        </a:solidFill>
                      </a:endParaRPr>
                    </a:p>
                  </a:txBody>
                  <a:tcPr/>
                </a:tc>
                <a:tc>
                  <a:txBody>
                    <a:bodyPr/>
                    <a:lstStyle/>
                    <a:p>
                      <a:endParaRPr lang="da-DK"/>
                    </a:p>
                  </a:txBody>
                  <a:tcPr/>
                </a:tc>
                <a:tc>
                  <a:txBody>
                    <a:bodyPr/>
                    <a:lstStyle/>
                    <a:p>
                      <a:r>
                        <a:rPr lang="da-DK" u="sng" dirty="0" smtClean="0"/>
                        <a:t>Klik her</a:t>
                      </a:r>
                      <a:endParaRPr lang="da-DK" u="sng" dirty="0"/>
                    </a:p>
                  </a:txBody>
                  <a:tcPr/>
                </a:tc>
              </a:tr>
              <a:tr h="405045">
                <a:tc>
                  <a:txBody>
                    <a:bodyPr/>
                    <a:lstStyle/>
                    <a:p>
                      <a:r>
                        <a:rPr lang="da-DK" dirty="0" smtClean="0"/>
                        <a:t>acceptmeddelelse</a:t>
                      </a:r>
                      <a:endParaRPr lang="da-DK" dirty="0"/>
                    </a:p>
                  </a:txBody>
                  <a:tcPr/>
                </a:tc>
                <a:tc>
                  <a:txBody>
                    <a:bodyPr/>
                    <a:lstStyle/>
                    <a:p>
                      <a:r>
                        <a:rPr lang="da-DK" dirty="0" err="1" smtClean="0">
                          <a:solidFill>
                            <a:srgbClr val="FF0000"/>
                          </a:solidFill>
                        </a:rPr>
                        <a:t>notice</a:t>
                      </a:r>
                      <a:r>
                        <a:rPr lang="da-DK" dirty="0" smtClean="0">
                          <a:solidFill>
                            <a:srgbClr val="FF0000"/>
                          </a:solidFill>
                        </a:rPr>
                        <a:t> of </a:t>
                      </a:r>
                      <a:r>
                        <a:rPr lang="da-DK" dirty="0" err="1" smtClean="0">
                          <a:solidFill>
                            <a:srgbClr val="FF0000"/>
                          </a:solidFill>
                        </a:rPr>
                        <a:t>acceptance</a:t>
                      </a:r>
                      <a:endParaRPr lang="da-DK" dirty="0">
                        <a:solidFill>
                          <a:srgbClr val="FF0000"/>
                        </a:solidFill>
                      </a:endParaRPr>
                    </a:p>
                  </a:txBody>
                  <a:tcPr/>
                </a:tc>
                <a:tc>
                  <a:txBody>
                    <a:bodyPr/>
                    <a:lstStyle/>
                    <a:p>
                      <a:endParaRPr lang="da-DK"/>
                    </a:p>
                  </a:txBody>
                  <a:tcPr/>
                </a:tc>
                <a:tc>
                  <a:txBody>
                    <a:bodyPr/>
                    <a:lstStyle/>
                    <a:p>
                      <a:r>
                        <a:rPr lang="da-DK" u="sng" dirty="0" smtClean="0"/>
                        <a:t>Klik her</a:t>
                      </a:r>
                      <a:endParaRPr lang="da-DK" u="sng" dirty="0"/>
                    </a:p>
                  </a:txBody>
                  <a:tcPr/>
                </a:tc>
              </a:tr>
              <a:tr h="405045">
                <a:tc>
                  <a:txBody>
                    <a:bodyPr/>
                    <a:lstStyle/>
                    <a:p>
                      <a:r>
                        <a:rPr lang="da-DK" dirty="0" smtClean="0"/>
                        <a:t>adfærd</a:t>
                      </a:r>
                      <a:endParaRPr lang="da-DK" dirty="0"/>
                    </a:p>
                  </a:txBody>
                  <a:tcPr/>
                </a:tc>
                <a:tc>
                  <a:txBody>
                    <a:bodyPr/>
                    <a:lstStyle/>
                    <a:p>
                      <a:r>
                        <a:rPr lang="da-DK" dirty="0" err="1" smtClean="0">
                          <a:solidFill>
                            <a:srgbClr val="FF0000"/>
                          </a:solidFill>
                        </a:rPr>
                        <a:t>conduct</a:t>
                      </a:r>
                      <a:endParaRPr lang="da-DK" dirty="0">
                        <a:solidFill>
                          <a:srgbClr val="FF0000"/>
                        </a:solidFill>
                      </a:endParaRPr>
                    </a:p>
                  </a:txBody>
                  <a:tcPr/>
                </a:tc>
                <a:tc>
                  <a:txBody>
                    <a:bodyPr/>
                    <a:lstStyle/>
                    <a:p>
                      <a:endParaRPr lang="da-DK"/>
                    </a:p>
                  </a:txBody>
                  <a:tcPr/>
                </a:tc>
                <a:tc>
                  <a:txBody>
                    <a:bodyPr/>
                    <a:lstStyle/>
                    <a:p>
                      <a:r>
                        <a:rPr lang="da-DK" u="sng" dirty="0" smtClean="0"/>
                        <a:t>Klik her</a:t>
                      </a:r>
                      <a:endParaRPr lang="da-DK" dirty="0"/>
                    </a:p>
                  </a:txBody>
                  <a:tcPr/>
                </a:tc>
              </a:tr>
              <a:tr h="405045">
                <a:tc>
                  <a:txBody>
                    <a:bodyPr/>
                    <a:lstStyle/>
                    <a:p>
                      <a:r>
                        <a:rPr lang="da-DK" dirty="0" smtClean="0"/>
                        <a:t>adgang</a:t>
                      </a:r>
                      <a:endParaRPr lang="da-DK" dirty="0"/>
                    </a:p>
                  </a:txBody>
                  <a:tcPr/>
                </a:tc>
                <a:tc>
                  <a:txBody>
                    <a:bodyPr/>
                    <a:lstStyle/>
                    <a:p>
                      <a:r>
                        <a:rPr lang="da-DK" dirty="0" err="1" smtClean="0">
                          <a:solidFill>
                            <a:srgbClr val="FF0000"/>
                          </a:solidFill>
                        </a:rPr>
                        <a:t>opportunity</a:t>
                      </a:r>
                      <a:endParaRPr lang="da-DK" dirty="0">
                        <a:solidFill>
                          <a:srgbClr val="FF0000"/>
                        </a:solidFill>
                      </a:endParaRPr>
                    </a:p>
                  </a:txBody>
                  <a:tcPr/>
                </a:tc>
                <a:tc>
                  <a:txBody>
                    <a:bodyPr/>
                    <a:lstStyle/>
                    <a:p>
                      <a:r>
                        <a:rPr lang="da-DK" dirty="0" smtClean="0"/>
                        <a:t>mulighed</a:t>
                      </a:r>
                      <a:endParaRPr lang="da-DK" dirty="0"/>
                    </a:p>
                  </a:txBody>
                  <a:tcPr/>
                </a:tc>
                <a:tc>
                  <a:txBody>
                    <a:bodyPr/>
                    <a:lstStyle/>
                    <a:p>
                      <a:r>
                        <a:rPr lang="da-DK" u="sng" dirty="0" smtClean="0"/>
                        <a:t>Klik her</a:t>
                      </a:r>
                      <a:endParaRPr lang="da-DK" dirty="0"/>
                    </a:p>
                  </a:txBody>
                  <a:tcPr/>
                </a:tc>
              </a:tr>
              <a:tr h="405045">
                <a:tc>
                  <a:txBody>
                    <a:bodyPr/>
                    <a:lstStyle/>
                    <a:p>
                      <a:r>
                        <a:rPr lang="da-DK" dirty="0" smtClean="0"/>
                        <a:t>adgang</a:t>
                      </a:r>
                      <a:endParaRPr lang="da-DK" dirty="0"/>
                    </a:p>
                  </a:txBody>
                  <a:tcPr/>
                </a:tc>
                <a:tc>
                  <a:txBody>
                    <a:bodyPr/>
                    <a:lstStyle/>
                    <a:p>
                      <a:r>
                        <a:rPr lang="da-DK" dirty="0" smtClean="0">
                          <a:solidFill>
                            <a:srgbClr val="FF0000"/>
                          </a:solidFill>
                        </a:rPr>
                        <a:t>right</a:t>
                      </a:r>
                      <a:endParaRPr lang="da-DK" dirty="0">
                        <a:solidFill>
                          <a:srgbClr val="FF0000"/>
                        </a:solidFill>
                      </a:endParaRPr>
                    </a:p>
                  </a:txBody>
                  <a:tcPr/>
                </a:tc>
                <a:tc>
                  <a:txBody>
                    <a:bodyPr/>
                    <a:lstStyle/>
                    <a:p>
                      <a:r>
                        <a:rPr lang="da-DK" dirty="0" smtClean="0"/>
                        <a:t>rettighed</a:t>
                      </a:r>
                      <a:endParaRPr lang="da-DK" dirty="0"/>
                    </a:p>
                  </a:txBody>
                  <a:tcPr/>
                </a:tc>
                <a:tc>
                  <a:txBody>
                    <a:bodyPr/>
                    <a:lstStyle/>
                    <a:p>
                      <a:r>
                        <a:rPr lang="da-DK" u="sng" dirty="0" smtClean="0"/>
                        <a:t>Klik her</a:t>
                      </a:r>
                      <a:endParaRPr lang="da-DK" dirty="0"/>
                    </a:p>
                  </a:txBody>
                  <a:tcPr/>
                </a:tc>
              </a:tr>
            </a:tbl>
          </a:graphicData>
        </a:graphic>
      </p:graphicFrame>
      <p:sp>
        <p:nvSpPr>
          <p:cNvPr id="4" name="Footer Placeholder 3"/>
          <p:cNvSpPr>
            <a:spLocks noGrp="1"/>
          </p:cNvSpPr>
          <p:nvPr>
            <p:ph type="ftr" sz="quarter" idx="11"/>
          </p:nvPr>
        </p:nvSpPr>
        <p:spPr/>
        <p:txBody>
          <a:bodyPr/>
          <a:lstStyle/>
          <a:p>
            <a:r>
              <a:rPr lang="de-DE" smtClean="0"/>
              <a:t>Sandro Nielsen, 8 April 2011</a:t>
            </a:r>
            <a:endParaRPr lang="da-DK"/>
          </a:p>
        </p:txBody>
      </p:sp>
      <p:sp>
        <p:nvSpPr>
          <p:cNvPr id="7" name="Rounded Rectangular Callout 6"/>
          <p:cNvSpPr/>
          <p:nvPr/>
        </p:nvSpPr>
        <p:spPr>
          <a:xfrm>
            <a:off x="5364088" y="1340768"/>
            <a:ext cx="2736304"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err="1" smtClean="0"/>
              <a:t>Meaning</a:t>
            </a:r>
            <a:r>
              <a:rPr lang="da-DK" sz="2400" dirty="0" smtClean="0"/>
              <a:t> </a:t>
            </a:r>
            <a:r>
              <a:rPr lang="da-DK" sz="2400" dirty="0" err="1" smtClean="0"/>
              <a:t>discrimination</a:t>
            </a:r>
            <a:endParaRPr lang="da-DK" sz="2400" dirty="0"/>
          </a:p>
        </p:txBody>
      </p:sp>
      <p:sp>
        <p:nvSpPr>
          <p:cNvPr id="8" name="Up Arrow Callout 7"/>
          <p:cNvSpPr/>
          <p:nvPr/>
        </p:nvSpPr>
        <p:spPr>
          <a:xfrm>
            <a:off x="7596336" y="5661248"/>
            <a:ext cx="1080120" cy="1008112"/>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dirty="0" err="1" smtClean="0"/>
              <a:t>Click</a:t>
            </a:r>
            <a:r>
              <a:rPr lang="da-DK" sz="2400" dirty="0" smtClean="0"/>
              <a:t> </a:t>
            </a:r>
            <a:r>
              <a:rPr lang="da-DK" sz="2400" dirty="0" err="1" smtClean="0"/>
              <a:t>here</a:t>
            </a:r>
            <a:endParaRPr lang="da-DK"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err="1" smtClean="0">
                <a:solidFill>
                  <a:schemeClr val="tx1"/>
                </a:solidFill>
              </a:rPr>
              <a:t>Full</a:t>
            </a:r>
            <a:r>
              <a:rPr lang="da-DK" dirty="0" smtClean="0">
                <a:solidFill>
                  <a:schemeClr val="tx1"/>
                </a:solidFill>
              </a:rPr>
              <a:t> </a:t>
            </a:r>
            <a:r>
              <a:rPr lang="da-DK" dirty="0" err="1" smtClean="0">
                <a:solidFill>
                  <a:schemeClr val="tx1"/>
                </a:solidFill>
              </a:rPr>
              <a:t>article</a:t>
            </a:r>
            <a:endParaRPr lang="da-DK" dirty="0">
              <a:solidFill>
                <a:schemeClr val="tx1"/>
              </a:solidFill>
            </a:endParaRPr>
          </a:p>
        </p:txBody>
      </p:sp>
      <p:graphicFrame>
        <p:nvGraphicFramePr>
          <p:cNvPr id="5" name="Content Placeholder 4"/>
          <p:cNvGraphicFramePr>
            <a:graphicFrameLocks noGrp="1"/>
          </p:cNvGraphicFramePr>
          <p:nvPr>
            <p:ph idx="1"/>
          </p:nvPr>
        </p:nvGraphicFramePr>
        <p:xfrm>
          <a:off x="467544" y="2492896"/>
          <a:ext cx="8229600" cy="119888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da-DK" sz="2400" dirty="0" smtClean="0">
                          <a:latin typeface="Arial Black" pitchFamily="34" charset="0"/>
                        </a:rPr>
                        <a:t>adgang</a:t>
                      </a:r>
                      <a:endParaRPr lang="da-DK" sz="2400" dirty="0">
                        <a:latin typeface="Arial Black" pitchFamily="34" charset="0"/>
                      </a:endParaRPr>
                    </a:p>
                  </a:txBody>
                  <a:tcPr>
                    <a:solidFill>
                      <a:schemeClr val="bg1">
                        <a:lumMod val="85000"/>
                      </a:schemeClr>
                    </a:solidFill>
                  </a:tcPr>
                </a:tc>
                <a:tc>
                  <a:txBody>
                    <a:bodyPr/>
                    <a:lstStyle/>
                    <a:p>
                      <a:r>
                        <a:rPr lang="da-DK" sz="2400" dirty="0" smtClean="0">
                          <a:solidFill>
                            <a:srgbClr val="FF0000"/>
                          </a:solidFill>
                          <a:latin typeface="Arial Black" pitchFamily="34" charset="0"/>
                        </a:rPr>
                        <a:t>right</a:t>
                      </a:r>
                      <a:endParaRPr lang="da-DK" sz="2400" dirty="0">
                        <a:solidFill>
                          <a:srgbClr val="FF0000"/>
                        </a:solidFill>
                        <a:latin typeface="Arial Black" pitchFamily="34" charset="0"/>
                      </a:endParaRPr>
                    </a:p>
                  </a:txBody>
                  <a:tcPr>
                    <a:solidFill>
                      <a:schemeClr val="bg1">
                        <a:lumMod val="85000"/>
                      </a:schemeClr>
                    </a:solidFill>
                  </a:tcPr>
                </a:tc>
              </a:tr>
              <a:tr h="370840">
                <a:tc>
                  <a:txBody>
                    <a:bodyPr/>
                    <a:lstStyle/>
                    <a:p>
                      <a:r>
                        <a:rPr lang="da-DK" dirty="0" err="1" smtClean="0">
                          <a:latin typeface="Arial Black" pitchFamily="34" charset="0"/>
                        </a:rPr>
                        <a:t>Discrimination</a:t>
                      </a:r>
                      <a:r>
                        <a:rPr lang="da-DK" dirty="0" smtClean="0">
                          <a:latin typeface="Arial Black" pitchFamily="34" charset="0"/>
                        </a:rPr>
                        <a:t>: </a:t>
                      </a:r>
                      <a:r>
                        <a:rPr lang="da-DK" dirty="0" smtClean="0">
                          <a:latin typeface="Arial" pitchFamily="34" charset="0"/>
                          <a:cs typeface="Arial" pitchFamily="34" charset="0"/>
                        </a:rPr>
                        <a:t>rettighed</a:t>
                      </a:r>
                      <a:endParaRPr lang="da-DK" dirty="0">
                        <a:latin typeface="Arial" pitchFamily="34" charset="0"/>
                        <a:cs typeface="Arial" pitchFamily="34" charset="0"/>
                      </a:endParaRPr>
                    </a:p>
                  </a:txBody>
                  <a:tcPr>
                    <a:solidFill>
                      <a:schemeClr val="bg1"/>
                    </a:solidFill>
                  </a:tcPr>
                </a:tc>
                <a:tc>
                  <a:txBody>
                    <a:bodyPr/>
                    <a:lstStyle/>
                    <a:p>
                      <a:r>
                        <a:rPr lang="da-DK" dirty="0" smtClean="0">
                          <a:solidFill>
                            <a:schemeClr val="tx1"/>
                          </a:solidFill>
                          <a:latin typeface="Arial Black" pitchFamily="34" charset="0"/>
                        </a:rPr>
                        <a:t>Date: </a:t>
                      </a:r>
                      <a:r>
                        <a:rPr lang="da-DK" dirty="0" smtClean="0">
                          <a:solidFill>
                            <a:schemeClr val="tx1"/>
                          </a:solidFill>
                          <a:latin typeface="Arial" pitchFamily="34" charset="0"/>
                          <a:cs typeface="Arial" pitchFamily="34" charset="0"/>
                        </a:rPr>
                        <a:t>16-06-2003</a:t>
                      </a:r>
                      <a:endParaRPr lang="da-DK" dirty="0">
                        <a:solidFill>
                          <a:schemeClr val="tx1"/>
                        </a:solidFill>
                        <a:latin typeface="Arial" pitchFamily="34" charset="0"/>
                        <a:cs typeface="Arial" pitchFamily="34" charset="0"/>
                      </a:endParaRPr>
                    </a:p>
                  </a:txBody>
                  <a:tcPr>
                    <a:solidFill>
                      <a:schemeClr val="bg1"/>
                    </a:solidFill>
                  </a:tcPr>
                </a:tc>
              </a:tr>
              <a:tr h="370840">
                <a:tc gridSpan="2">
                  <a:txBody>
                    <a:bodyPr/>
                    <a:lstStyle/>
                    <a:p>
                      <a:r>
                        <a:rPr lang="da-DK" dirty="0" smtClean="0">
                          <a:latin typeface="Arial Black" pitchFamily="34" charset="0"/>
                        </a:rPr>
                        <a:t>Note:</a:t>
                      </a:r>
                      <a:endParaRPr lang="da-DK" dirty="0">
                        <a:latin typeface="Arial Black" pitchFamily="34" charset="0"/>
                      </a:endParaRPr>
                    </a:p>
                  </a:txBody>
                  <a:tcPr>
                    <a:solidFill>
                      <a:schemeClr val="bg1"/>
                    </a:solidFill>
                  </a:tcPr>
                </a:tc>
                <a:tc hMerge="1">
                  <a:txBody>
                    <a:bodyPr/>
                    <a:lstStyle/>
                    <a:p>
                      <a:endParaRPr lang="da-DK" dirty="0">
                        <a:solidFill>
                          <a:schemeClr val="tx1"/>
                        </a:solidFill>
                        <a:latin typeface="Arial Black" pitchFamily="34" charset="0"/>
                      </a:endParaRPr>
                    </a:p>
                  </a:txBody>
                  <a:tcPr>
                    <a:solidFill>
                      <a:schemeClr val="bg1"/>
                    </a:solidFill>
                  </a:tcPr>
                </a:tc>
              </a:tr>
            </a:tbl>
          </a:graphicData>
        </a:graphic>
      </p:graphicFrame>
      <p:sp>
        <p:nvSpPr>
          <p:cNvPr id="4" name="Footer Placeholder 3"/>
          <p:cNvSpPr>
            <a:spLocks noGrp="1"/>
          </p:cNvSpPr>
          <p:nvPr>
            <p:ph type="ftr" sz="quarter" idx="11"/>
          </p:nvPr>
        </p:nvSpPr>
        <p:spPr/>
        <p:txBody>
          <a:bodyPr/>
          <a:lstStyle/>
          <a:p>
            <a:r>
              <a:rPr lang="de-DE" smtClean="0"/>
              <a:t>Sandro Nielsen, 8 April 2011</a:t>
            </a:r>
            <a:endParaRPr lang="da-DK"/>
          </a:p>
        </p:txBody>
      </p:sp>
      <p:graphicFrame>
        <p:nvGraphicFramePr>
          <p:cNvPr id="6" name="Table 5"/>
          <p:cNvGraphicFramePr>
            <a:graphicFrameLocks noGrp="1"/>
          </p:cNvGraphicFramePr>
          <p:nvPr/>
        </p:nvGraphicFramePr>
        <p:xfrm>
          <a:off x="467544" y="3933056"/>
          <a:ext cx="8208912" cy="2194560"/>
        </p:xfrm>
        <a:graphic>
          <a:graphicData uri="http://schemas.openxmlformats.org/drawingml/2006/table">
            <a:tbl>
              <a:tblPr firstRow="1" bandRow="1">
                <a:tableStyleId>{5940675A-B579-460E-94D1-54222C63F5DA}</a:tableStyleId>
              </a:tblPr>
              <a:tblGrid>
                <a:gridCol w="1961421"/>
                <a:gridCol w="6247491"/>
              </a:tblGrid>
              <a:tr h="370840">
                <a:tc>
                  <a:txBody>
                    <a:bodyPr/>
                    <a:lstStyle/>
                    <a:p>
                      <a:r>
                        <a:rPr lang="da-DK" dirty="0" err="1" smtClean="0">
                          <a:latin typeface="Arial Black" pitchFamily="34" charset="0"/>
                        </a:rPr>
                        <a:t>Collocations</a:t>
                      </a:r>
                      <a:endParaRPr lang="da-DK" dirty="0">
                        <a:latin typeface="Arial Black" pitchFamily="34" charset="0"/>
                      </a:endParaRPr>
                    </a:p>
                  </a:txBody>
                  <a:tcPr/>
                </a:tc>
                <a:tc>
                  <a:txBody>
                    <a:bodyPr/>
                    <a:lstStyle/>
                    <a:p>
                      <a:r>
                        <a:rPr lang="da-DK" dirty="0" smtClean="0">
                          <a:latin typeface="Arial" pitchFamily="34" charset="0"/>
                          <a:cs typeface="Arial" pitchFamily="34" charset="0"/>
                        </a:rPr>
                        <a:t>adgang til at modregne: </a:t>
                      </a:r>
                      <a:r>
                        <a:rPr lang="da-DK" dirty="0" smtClean="0">
                          <a:solidFill>
                            <a:srgbClr val="FF0000"/>
                          </a:solidFill>
                          <a:latin typeface="Arial" pitchFamily="34" charset="0"/>
                          <a:cs typeface="Arial" pitchFamily="34" charset="0"/>
                        </a:rPr>
                        <a:t>right to </a:t>
                      </a:r>
                      <a:r>
                        <a:rPr lang="da-DK" dirty="0" err="1" smtClean="0">
                          <a:solidFill>
                            <a:srgbClr val="FF0000"/>
                          </a:solidFill>
                          <a:latin typeface="Arial" pitchFamily="34" charset="0"/>
                          <a:cs typeface="Arial" pitchFamily="34" charset="0"/>
                        </a:rPr>
                        <a:t>set-off</a:t>
                      </a:r>
                      <a:r>
                        <a:rPr lang="da-DK" dirty="0" smtClean="0">
                          <a:solidFill>
                            <a:srgbClr val="FF0000"/>
                          </a:solidFill>
                          <a:latin typeface="Arial" pitchFamily="34" charset="0"/>
                          <a:cs typeface="Arial" pitchFamily="34" charset="0"/>
                        </a:rPr>
                        <a:t>; </a:t>
                      </a:r>
                      <a:r>
                        <a:rPr lang="da-DK" dirty="0" smtClean="0">
                          <a:solidFill>
                            <a:schemeClr val="tx1"/>
                          </a:solidFill>
                          <a:latin typeface="Arial" pitchFamily="34" charset="0"/>
                          <a:cs typeface="Arial" pitchFamily="34" charset="0"/>
                        </a:rPr>
                        <a:t>adgang til modregning: </a:t>
                      </a:r>
                      <a:r>
                        <a:rPr lang="da-DK" dirty="0" smtClean="0">
                          <a:solidFill>
                            <a:srgbClr val="FF0000"/>
                          </a:solidFill>
                          <a:latin typeface="Arial" pitchFamily="34" charset="0"/>
                          <a:cs typeface="Arial" pitchFamily="34" charset="0"/>
                        </a:rPr>
                        <a:t>right of</a:t>
                      </a:r>
                      <a:r>
                        <a:rPr lang="da-DK" baseline="0" dirty="0" smtClean="0">
                          <a:solidFill>
                            <a:srgbClr val="FF0000"/>
                          </a:solidFill>
                          <a:latin typeface="Arial" pitchFamily="34" charset="0"/>
                          <a:cs typeface="Arial" pitchFamily="34" charset="0"/>
                        </a:rPr>
                        <a:t> </a:t>
                      </a:r>
                      <a:r>
                        <a:rPr lang="da-DK" baseline="0" dirty="0" err="1" smtClean="0">
                          <a:solidFill>
                            <a:srgbClr val="FF0000"/>
                          </a:solidFill>
                          <a:latin typeface="Arial" pitchFamily="34" charset="0"/>
                          <a:cs typeface="Arial" pitchFamily="34" charset="0"/>
                        </a:rPr>
                        <a:t>set-off</a:t>
                      </a:r>
                      <a:r>
                        <a:rPr lang="da-DK" baseline="0" dirty="0" smtClean="0">
                          <a:latin typeface="Arial" pitchFamily="34" charset="0"/>
                          <a:cs typeface="Arial" pitchFamily="34" charset="0"/>
                        </a:rPr>
                        <a:t>;</a:t>
                      </a:r>
                      <a:endParaRPr lang="da-DK" dirty="0">
                        <a:latin typeface="Arial" pitchFamily="34" charset="0"/>
                        <a:cs typeface="Arial" pitchFamily="34" charset="0"/>
                      </a:endParaRPr>
                    </a:p>
                  </a:txBody>
                  <a:tcPr/>
                </a:tc>
              </a:tr>
              <a:tr h="370840">
                <a:tc>
                  <a:txBody>
                    <a:bodyPr/>
                    <a:lstStyle/>
                    <a:p>
                      <a:r>
                        <a:rPr lang="da-DK" dirty="0" smtClean="0">
                          <a:latin typeface="Arial Black" pitchFamily="34" charset="0"/>
                        </a:rPr>
                        <a:t>Short </a:t>
                      </a:r>
                      <a:r>
                        <a:rPr lang="da-DK" dirty="0" err="1" smtClean="0">
                          <a:latin typeface="Arial Black" pitchFamily="34" charset="0"/>
                        </a:rPr>
                        <a:t>phrases</a:t>
                      </a:r>
                      <a:endParaRPr lang="da-DK" dirty="0">
                        <a:latin typeface="Arial Black" pitchFamily="34" charset="0"/>
                      </a:endParaRPr>
                    </a:p>
                  </a:txBody>
                  <a:tcPr/>
                </a:tc>
                <a:tc>
                  <a:txBody>
                    <a:bodyPr/>
                    <a:lstStyle/>
                    <a:p>
                      <a:r>
                        <a:rPr lang="da-DK" dirty="0" smtClean="0">
                          <a:latin typeface="Arial" pitchFamily="34" charset="0"/>
                          <a:cs typeface="Arial" pitchFamily="34" charset="0"/>
                        </a:rPr>
                        <a:t>miste adgangen til at hæve købet: </a:t>
                      </a:r>
                      <a:r>
                        <a:rPr lang="da-DK" dirty="0" err="1" smtClean="0">
                          <a:solidFill>
                            <a:srgbClr val="FF0000"/>
                          </a:solidFill>
                          <a:latin typeface="Arial" pitchFamily="34" charset="0"/>
                          <a:cs typeface="Arial" pitchFamily="34" charset="0"/>
                        </a:rPr>
                        <a:t>lose</a:t>
                      </a:r>
                      <a:r>
                        <a:rPr lang="da-DK" dirty="0" smtClean="0">
                          <a:solidFill>
                            <a:srgbClr val="FF0000"/>
                          </a:solidFill>
                          <a:latin typeface="Arial" pitchFamily="34" charset="0"/>
                          <a:cs typeface="Arial" pitchFamily="34" charset="0"/>
                        </a:rPr>
                        <a:t> the right to </a:t>
                      </a:r>
                      <a:r>
                        <a:rPr lang="da-DK" dirty="0" err="1" smtClean="0">
                          <a:solidFill>
                            <a:srgbClr val="FF0000"/>
                          </a:solidFill>
                          <a:latin typeface="Arial" pitchFamily="34" charset="0"/>
                          <a:cs typeface="Arial" pitchFamily="34" charset="0"/>
                        </a:rPr>
                        <a:t>declare</a:t>
                      </a:r>
                      <a:r>
                        <a:rPr lang="da-DK" dirty="0" smtClean="0">
                          <a:solidFill>
                            <a:srgbClr val="FF0000"/>
                          </a:solidFill>
                          <a:latin typeface="Arial" pitchFamily="34" charset="0"/>
                          <a:cs typeface="Arial" pitchFamily="34" charset="0"/>
                        </a:rPr>
                        <a:t> the </a:t>
                      </a:r>
                      <a:r>
                        <a:rPr lang="da-DK" dirty="0" err="1" smtClean="0">
                          <a:solidFill>
                            <a:srgbClr val="FF0000"/>
                          </a:solidFill>
                          <a:latin typeface="Arial" pitchFamily="34" charset="0"/>
                          <a:cs typeface="Arial" pitchFamily="34" charset="0"/>
                        </a:rPr>
                        <a:t>contract</a:t>
                      </a:r>
                      <a:r>
                        <a:rPr lang="da-DK" dirty="0" smtClean="0">
                          <a:solidFill>
                            <a:srgbClr val="FF0000"/>
                          </a:solidFill>
                          <a:latin typeface="Arial" pitchFamily="34" charset="0"/>
                          <a:cs typeface="Arial" pitchFamily="34" charset="0"/>
                        </a:rPr>
                        <a:t> </a:t>
                      </a:r>
                      <a:r>
                        <a:rPr lang="da-DK" dirty="0" err="1" smtClean="0">
                          <a:solidFill>
                            <a:srgbClr val="FF0000"/>
                          </a:solidFill>
                          <a:latin typeface="Arial" pitchFamily="34" charset="0"/>
                          <a:cs typeface="Arial" pitchFamily="34" charset="0"/>
                        </a:rPr>
                        <a:t>avoided</a:t>
                      </a:r>
                      <a:r>
                        <a:rPr lang="da-DK" dirty="0" smtClean="0">
                          <a:latin typeface="Arial" pitchFamily="34" charset="0"/>
                          <a:cs typeface="Arial" pitchFamily="34" charset="0"/>
                        </a:rPr>
                        <a:t>; </a:t>
                      </a:r>
                      <a:endParaRPr lang="da-DK" dirty="0">
                        <a:latin typeface="Arial" pitchFamily="34" charset="0"/>
                        <a:cs typeface="Arial" pitchFamily="34" charset="0"/>
                      </a:endParaRPr>
                    </a:p>
                  </a:txBody>
                  <a:tcPr/>
                </a:tc>
              </a:tr>
              <a:tr h="370840">
                <a:tc>
                  <a:txBody>
                    <a:bodyPr/>
                    <a:lstStyle/>
                    <a:p>
                      <a:r>
                        <a:rPr lang="da-DK" dirty="0" smtClean="0">
                          <a:latin typeface="Arial Black" pitchFamily="34" charset="0"/>
                        </a:rPr>
                        <a:t>Long </a:t>
                      </a:r>
                      <a:r>
                        <a:rPr lang="da-DK" dirty="0" err="1" smtClean="0">
                          <a:latin typeface="Arial Black" pitchFamily="34" charset="0"/>
                        </a:rPr>
                        <a:t>phrases</a:t>
                      </a:r>
                      <a:endParaRPr lang="da-DK" dirty="0">
                        <a:latin typeface="Arial Black" pitchFamily="34" charset="0"/>
                      </a:endParaRPr>
                    </a:p>
                  </a:txBody>
                  <a:tcPr/>
                </a:tc>
                <a:tc>
                  <a:txBody>
                    <a:bodyPr/>
                    <a:lstStyle/>
                    <a:p>
                      <a:r>
                        <a:rPr lang="en-US" dirty="0" err="1" smtClean="0">
                          <a:latin typeface="Arial" pitchFamily="34" charset="0"/>
                          <a:cs typeface="Arial" pitchFamily="34" charset="0"/>
                        </a:rPr>
                        <a:t>køber</a:t>
                      </a:r>
                      <a:r>
                        <a:rPr lang="en-US" dirty="0" smtClean="0">
                          <a:latin typeface="Arial" pitchFamily="34" charset="0"/>
                          <a:cs typeface="Arial" pitchFamily="34" charset="0"/>
                        </a:rPr>
                        <a:t> mister </a:t>
                      </a:r>
                      <a:r>
                        <a:rPr lang="en-US" dirty="0" err="1" smtClean="0">
                          <a:latin typeface="Arial" pitchFamily="34" charset="0"/>
                          <a:cs typeface="Arial" pitchFamily="34" charset="0"/>
                        </a:rPr>
                        <a:t>adgangen</a:t>
                      </a:r>
                      <a:r>
                        <a:rPr lang="en-US" dirty="0" smtClean="0">
                          <a:latin typeface="Arial" pitchFamily="34" charset="0"/>
                          <a:cs typeface="Arial" pitchFamily="34" charset="0"/>
                        </a:rPr>
                        <a:t> </a:t>
                      </a:r>
                      <a:r>
                        <a:rPr lang="en-US" dirty="0" err="1" smtClean="0">
                          <a:latin typeface="Arial" pitchFamily="34" charset="0"/>
                          <a:cs typeface="Arial" pitchFamily="34" charset="0"/>
                        </a:rPr>
                        <a:t>til</a:t>
                      </a:r>
                      <a:r>
                        <a:rPr lang="en-US" dirty="0" smtClean="0">
                          <a:latin typeface="Arial" pitchFamily="34" charset="0"/>
                          <a:cs typeface="Arial" pitchFamily="34" charset="0"/>
                        </a:rPr>
                        <a:t> at </a:t>
                      </a:r>
                      <a:r>
                        <a:rPr lang="en-US" dirty="0" err="1" smtClean="0">
                          <a:latin typeface="Arial" pitchFamily="34" charset="0"/>
                          <a:cs typeface="Arial" pitchFamily="34" charset="0"/>
                        </a:rPr>
                        <a:t>påberåbe</a:t>
                      </a:r>
                      <a:r>
                        <a:rPr lang="en-US" dirty="0" smtClean="0">
                          <a:latin typeface="Arial" pitchFamily="34" charset="0"/>
                          <a:cs typeface="Arial" pitchFamily="34" charset="0"/>
                        </a:rPr>
                        <a:t> sig </a:t>
                      </a:r>
                      <a:r>
                        <a:rPr lang="en-US" dirty="0" err="1" smtClean="0">
                          <a:latin typeface="Arial" pitchFamily="34" charset="0"/>
                          <a:cs typeface="Arial" pitchFamily="34" charset="0"/>
                        </a:rPr>
                        <a:t>manglen</a:t>
                      </a:r>
                      <a:r>
                        <a:rPr lang="en-US" dirty="0" smtClean="0">
                          <a:latin typeface="Arial" pitchFamily="34" charset="0"/>
                          <a:cs typeface="Arial" pitchFamily="34" charset="0"/>
                        </a:rPr>
                        <a:t> </a:t>
                      </a:r>
                      <a:r>
                        <a:rPr lang="en-US" dirty="0" err="1" smtClean="0">
                          <a:latin typeface="Arial" pitchFamily="34" charset="0"/>
                          <a:cs typeface="Arial" pitchFamily="34" charset="0"/>
                        </a:rPr>
                        <a:t>ved</a:t>
                      </a:r>
                      <a:r>
                        <a:rPr lang="en-US" dirty="0" smtClean="0">
                          <a:latin typeface="Arial" pitchFamily="34" charset="0"/>
                          <a:cs typeface="Arial" pitchFamily="34" charset="0"/>
                        </a:rPr>
                        <a:t> </a:t>
                      </a:r>
                      <a:r>
                        <a:rPr lang="en-US" dirty="0" err="1" smtClean="0">
                          <a:latin typeface="Arial" pitchFamily="34" charset="0"/>
                          <a:cs typeface="Arial" pitchFamily="34" charset="0"/>
                        </a:rPr>
                        <a:t>varen</a:t>
                      </a:r>
                      <a:r>
                        <a:rPr lang="en-US" dirty="0" smtClean="0">
                          <a:latin typeface="Arial" pitchFamily="34" charset="0"/>
                          <a:cs typeface="Arial" pitchFamily="34" charset="0"/>
                        </a:rPr>
                        <a:t>: </a:t>
                      </a:r>
                      <a:r>
                        <a:rPr lang="en-US" dirty="0" smtClean="0">
                          <a:solidFill>
                            <a:srgbClr val="FF0000"/>
                          </a:solidFill>
                          <a:latin typeface="Arial" pitchFamily="34" charset="0"/>
                          <a:cs typeface="Arial" pitchFamily="34" charset="0"/>
                        </a:rPr>
                        <a:t>the buyer loses his right to rely on a lack of conformity of the goods</a:t>
                      </a:r>
                      <a:r>
                        <a:rPr lang="en-US" dirty="0" smtClean="0">
                          <a:latin typeface="Arial" pitchFamily="34" charset="0"/>
                          <a:cs typeface="Arial" pitchFamily="34" charset="0"/>
                        </a:rPr>
                        <a:t>;</a:t>
                      </a:r>
                      <a:r>
                        <a:rPr lang="en-US" dirty="0" smtClean="0">
                          <a:latin typeface="Arial Black" pitchFamily="34" charset="0"/>
                        </a:rPr>
                        <a:t> </a:t>
                      </a:r>
                      <a:endParaRPr lang="da-DK" dirty="0">
                        <a:latin typeface="Arial Black"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err="1" smtClean="0">
                <a:solidFill>
                  <a:schemeClr val="tx1"/>
                </a:solidFill>
              </a:rPr>
              <a:t>Search</a:t>
            </a:r>
            <a:r>
              <a:rPr lang="da-DK" dirty="0" smtClean="0">
                <a:solidFill>
                  <a:schemeClr val="tx1"/>
                </a:solidFill>
              </a:rPr>
              <a:t> option 2: </a:t>
            </a:r>
            <a:r>
              <a:rPr lang="da-DK" dirty="0" err="1" smtClean="0">
                <a:solidFill>
                  <a:schemeClr val="tx1"/>
                </a:solidFill>
              </a:rPr>
              <a:t>headword</a:t>
            </a:r>
            <a:endParaRPr lang="da-DK" dirty="0">
              <a:solidFill>
                <a:schemeClr val="tx1"/>
              </a:solidFill>
            </a:endParaRPr>
          </a:p>
        </p:txBody>
      </p:sp>
      <p:sp>
        <p:nvSpPr>
          <p:cNvPr id="3" name="Content Placeholder 2"/>
          <p:cNvSpPr>
            <a:spLocks noGrp="1"/>
          </p:cNvSpPr>
          <p:nvPr>
            <p:ph idx="1"/>
          </p:nvPr>
        </p:nvSpPr>
        <p:spPr/>
        <p:txBody>
          <a:bodyPr>
            <a:normAutofit/>
          </a:bodyPr>
          <a:lstStyle/>
          <a:p>
            <a:endParaRPr lang="da-DK" dirty="0" smtClean="0"/>
          </a:p>
          <a:p>
            <a:pPr>
              <a:buNone/>
            </a:pPr>
            <a:r>
              <a:rPr lang="da-DK" sz="3200" dirty="0" err="1" smtClean="0"/>
              <a:t>Search</a:t>
            </a:r>
            <a:r>
              <a:rPr lang="da-DK" sz="3200" dirty="0" smtClean="0"/>
              <a:t> for </a:t>
            </a:r>
            <a:r>
              <a:rPr lang="da-DK" sz="3200" dirty="0" err="1" smtClean="0"/>
              <a:t>headword</a:t>
            </a:r>
            <a:endParaRPr lang="da-DK" sz="3200" dirty="0" smtClean="0"/>
          </a:p>
          <a:p>
            <a:pPr>
              <a:buNone/>
            </a:pPr>
            <a:endParaRPr lang="da-DK" sz="2800" dirty="0" smtClean="0"/>
          </a:p>
          <a:p>
            <a:pPr>
              <a:buNone/>
            </a:pPr>
            <a:r>
              <a:rPr lang="da-DK" sz="2400" b="1" dirty="0" smtClean="0">
                <a:latin typeface="Arial" pitchFamily="34" charset="0"/>
                <a:cs typeface="Arial" pitchFamily="34" charset="0"/>
              </a:rPr>
              <a:t>Danish &gt; English</a:t>
            </a:r>
          </a:p>
          <a:p>
            <a:pPr>
              <a:buNone/>
            </a:pPr>
            <a:r>
              <a:rPr lang="da-DK" sz="2200" dirty="0" smtClean="0">
                <a:latin typeface="Arial" pitchFamily="34" charset="0"/>
                <a:cs typeface="Arial" pitchFamily="34" charset="0"/>
              </a:rPr>
              <a:t>Type Danish </a:t>
            </a:r>
            <a:r>
              <a:rPr lang="da-DK" sz="2200" dirty="0" err="1" smtClean="0">
                <a:latin typeface="Arial" pitchFamily="34" charset="0"/>
                <a:cs typeface="Arial" pitchFamily="34" charset="0"/>
              </a:rPr>
              <a:t>word</a:t>
            </a:r>
            <a:r>
              <a:rPr lang="da-DK" sz="2200" dirty="0" smtClean="0">
                <a:latin typeface="Arial" pitchFamily="34" charset="0"/>
                <a:cs typeface="Arial" pitchFamily="34" charset="0"/>
              </a:rPr>
              <a:t> and </a:t>
            </a:r>
            <a:r>
              <a:rPr lang="da-DK" sz="2200" dirty="0" err="1" smtClean="0">
                <a:latin typeface="Arial" pitchFamily="34" charset="0"/>
                <a:cs typeface="Arial" pitchFamily="34" charset="0"/>
              </a:rPr>
              <a:t>click</a:t>
            </a:r>
            <a:r>
              <a:rPr lang="da-DK" sz="2200" dirty="0" smtClean="0">
                <a:latin typeface="Arial" pitchFamily="34" charset="0"/>
                <a:cs typeface="Arial" pitchFamily="34" charset="0"/>
              </a:rPr>
              <a:t> </a:t>
            </a:r>
            <a:r>
              <a:rPr lang="da-DK" sz="2200" b="1" dirty="0" err="1" smtClean="0">
                <a:latin typeface="Arial" pitchFamily="34" charset="0"/>
                <a:cs typeface="Arial" pitchFamily="34" charset="0"/>
              </a:rPr>
              <a:t>search</a:t>
            </a:r>
            <a:endParaRPr lang="da-DK" sz="2200" b="1" dirty="0" smtClean="0">
              <a:latin typeface="Arial" pitchFamily="34" charset="0"/>
              <a:cs typeface="Arial" pitchFamily="34" charset="0"/>
            </a:endParaRPr>
          </a:p>
          <a:p>
            <a:pPr>
              <a:buNone/>
            </a:pPr>
            <a:endParaRPr lang="da-DK" sz="2200" b="1"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
        <p:nvSpPr>
          <p:cNvPr id="5" name="Rectangle 4"/>
          <p:cNvSpPr/>
          <p:nvPr/>
        </p:nvSpPr>
        <p:spPr>
          <a:xfrm>
            <a:off x="5004048" y="4005064"/>
            <a:ext cx="2520280"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dirty="0" smtClean="0">
                <a:solidFill>
                  <a:schemeClr val="tx1"/>
                </a:solidFill>
                <a:latin typeface="Arial" pitchFamily="34" charset="0"/>
                <a:cs typeface="Arial" pitchFamily="34" charset="0"/>
              </a:rPr>
              <a:t>sælger</a:t>
            </a:r>
            <a:endParaRPr lang="da-DK" dirty="0">
              <a:solidFill>
                <a:schemeClr val="tx1"/>
              </a:solidFill>
              <a:latin typeface="Arial" pitchFamily="34" charset="0"/>
              <a:cs typeface="Arial" pitchFamily="34" charset="0"/>
            </a:endParaRPr>
          </a:p>
        </p:txBody>
      </p:sp>
      <p:sp>
        <p:nvSpPr>
          <p:cNvPr id="6" name="Rounded Rectangle 5"/>
          <p:cNvSpPr/>
          <p:nvPr/>
        </p:nvSpPr>
        <p:spPr>
          <a:xfrm>
            <a:off x="7668344" y="4005064"/>
            <a:ext cx="864096" cy="2880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err="1" smtClean="0">
                <a:solidFill>
                  <a:schemeClr val="tx1"/>
                </a:solidFill>
              </a:rPr>
              <a:t>search</a:t>
            </a:r>
            <a:endParaRPr lang="da-DK"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err="1" smtClean="0">
                <a:solidFill>
                  <a:schemeClr val="tx1"/>
                </a:solidFill>
              </a:rPr>
              <a:t>Search</a:t>
            </a:r>
            <a:r>
              <a:rPr lang="da-DK" dirty="0" smtClean="0">
                <a:solidFill>
                  <a:schemeClr val="tx1"/>
                </a:solidFill>
              </a:rPr>
              <a:t> </a:t>
            </a:r>
            <a:r>
              <a:rPr lang="da-DK" dirty="0" err="1" smtClean="0">
                <a:solidFill>
                  <a:schemeClr val="tx1"/>
                </a:solidFill>
              </a:rPr>
              <a:t>headword</a:t>
            </a:r>
            <a:r>
              <a:rPr lang="da-DK" dirty="0" smtClean="0">
                <a:solidFill>
                  <a:schemeClr val="tx1"/>
                </a:solidFill>
              </a:rPr>
              <a:t>: </a:t>
            </a:r>
            <a:r>
              <a:rPr lang="da-DK" dirty="0" err="1" smtClean="0">
                <a:solidFill>
                  <a:schemeClr val="tx1"/>
                </a:solidFill>
              </a:rPr>
              <a:t>example</a:t>
            </a:r>
            <a:endParaRPr lang="da-DK" dirty="0">
              <a:solidFill>
                <a:schemeClr val="tx1"/>
              </a:solidFill>
            </a:endParaRPr>
          </a:p>
        </p:txBody>
      </p:sp>
      <p:sp>
        <p:nvSpPr>
          <p:cNvPr id="3" name="Content Placeholder 2"/>
          <p:cNvSpPr>
            <a:spLocks noGrp="1"/>
          </p:cNvSpPr>
          <p:nvPr>
            <p:ph idx="1"/>
          </p:nvPr>
        </p:nvSpPr>
        <p:spPr/>
        <p:txBody>
          <a:bodyPr/>
          <a:lstStyle/>
          <a:p>
            <a:pPr>
              <a:buNone/>
            </a:pPr>
            <a:endParaRPr lang="da-DK" dirty="0" smtClean="0"/>
          </a:p>
          <a:p>
            <a:pPr>
              <a:buNone/>
            </a:pPr>
            <a:r>
              <a:rPr lang="da-DK" dirty="0" err="1" smtClean="0"/>
              <a:t>Search</a:t>
            </a:r>
            <a:r>
              <a:rPr lang="da-DK" dirty="0" smtClean="0"/>
              <a:t> </a:t>
            </a:r>
            <a:r>
              <a:rPr lang="da-DK" dirty="0" err="1" smtClean="0"/>
              <a:t>result</a:t>
            </a:r>
            <a:endParaRPr lang="da-DK" dirty="0" smtClean="0"/>
          </a:p>
          <a:p>
            <a:endParaRPr lang="da-DK" dirty="0" smtClean="0"/>
          </a:p>
          <a:p>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graphicFrame>
        <p:nvGraphicFramePr>
          <p:cNvPr id="5" name="Table 4"/>
          <p:cNvGraphicFramePr>
            <a:graphicFrameLocks noGrp="1"/>
          </p:cNvGraphicFramePr>
          <p:nvPr/>
        </p:nvGraphicFramePr>
        <p:xfrm>
          <a:off x="539552" y="3356992"/>
          <a:ext cx="8136904" cy="1483360"/>
        </p:xfrm>
        <a:graphic>
          <a:graphicData uri="http://schemas.openxmlformats.org/drawingml/2006/table">
            <a:tbl>
              <a:tblPr firstRow="1" bandRow="1">
                <a:tableStyleId>{5940675A-B579-460E-94D1-54222C63F5DA}</a:tableStyleId>
              </a:tblPr>
              <a:tblGrid>
                <a:gridCol w="2034226"/>
                <a:gridCol w="2934326"/>
                <a:gridCol w="2088232"/>
                <a:gridCol w="1080120"/>
              </a:tblGrid>
              <a:tr h="370840">
                <a:tc>
                  <a:txBody>
                    <a:bodyPr/>
                    <a:lstStyle/>
                    <a:p>
                      <a:r>
                        <a:rPr lang="da-DK" b="1" dirty="0" smtClean="0"/>
                        <a:t>Dansk</a:t>
                      </a:r>
                      <a:endParaRPr lang="da-DK" b="1" dirty="0"/>
                    </a:p>
                  </a:txBody>
                  <a:tcPr/>
                </a:tc>
                <a:tc>
                  <a:txBody>
                    <a:bodyPr/>
                    <a:lstStyle/>
                    <a:p>
                      <a:r>
                        <a:rPr lang="da-DK" b="1" dirty="0" smtClean="0"/>
                        <a:t>Engelsk</a:t>
                      </a:r>
                      <a:endParaRPr lang="da-DK" b="1" dirty="0"/>
                    </a:p>
                  </a:txBody>
                  <a:tcPr/>
                </a:tc>
                <a:tc>
                  <a:txBody>
                    <a:bodyPr/>
                    <a:lstStyle/>
                    <a:p>
                      <a:r>
                        <a:rPr lang="da-DK" b="1" dirty="0" smtClean="0"/>
                        <a:t>Faglig markering</a:t>
                      </a:r>
                      <a:endParaRPr lang="da-DK" b="1" dirty="0"/>
                    </a:p>
                  </a:txBody>
                  <a:tcPr/>
                </a:tc>
                <a:tc>
                  <a:txBody>
                    <a:bodyPr/>
                    <a:lstStyle/>
                    <a:p>
                      <a:r>
                        <a:rPr lang="da-DK" b="1" dirty="0" smtClean="0"/>
                        <a:t>Detaljer</a:t>
                      </a:r>
                      <a:endParaRPr lang="da-DK" b="1" dirty="0"/>
                    </a:p>
                  </a:txBody>
                  <a:tcPr/>
                </a:tc>
              </a:tr>
              <a:tr h="370840">
                <a:tc>
                  <a:txBody>
                    <a:bodyPr/>
                    <a:lstStyle/>
                    <a:p>
                      <a:r>
                        <a:rPr lang="da-DK" dirty="0" smtClean="0"/>
                        <a:t>genussælger</a:t>
                      </a:r>
                      <a:endParaRPr lang="da-DK" dirty="0"/>
                    </a:p>
                  </a:txBody>
                  <a:tcPr/>
                </a:tc>
                <a:tc>
                  <a:txBody>
                    <a:bodyPr/>
                    <a:lstStyle/>
                    <a:p>
                      <a:r>
                        <a:rPr lang="da-DK" dirty="0" err="1" smtClean="0">
                          <a:solidFill>
                            <a:srgbClr val="FF0000"/>
                          </a:solidFill>
                        </a:rPr>
                        <a:t>seller</a:t>
                      </a:r>
                      <a:r>
                        <a:rPr lang="da-DK" baseline="0" dirty="0" smtClean="0">
                          <a:solidFill>
                            <a:srgbClr val="FF0000"/>
                          </a:solidFill>
                        </a:rPr>
                        <a:t> of </a:t>
                      </a:r>
                      <a:r>
                        <a:rPr lang="da-DK" baseline="0" dirty="0" err="1" smtClean="0">
                          <a:solidFill>
                            <a:srgbClr val="FF0000"/>
                          </a:solidFill>
                        </a:rPr>
                        <a:t>generic</a:t>
                      </a:r>
                      <a:r>
                        <a:rPr lang="da-DK" baseline="0" dirty="0" smtClean="0">
                          <a:solidFill>
                            <a:srgbClr val="FF0000"/>
                          </a:solidFill>
                        </a:rPr>
                        <a:t> </a:t>
                      </a:r>
                      <a:r>
                        <a:rPr lang="da-DK" baseline="0" dirty="0" err="1" smtClean="0">
                          <a:solidFill>
                            <a:srgbClr val="FF0000"/>
                          </a:solidFill>
                        </a:rPr>
                        <a:t>goods</a:t>
                      </a:r>
                      <a:endParaRPr lang="da-DK" dirty="0">
                        <a:solidFill>
                          <a:srgbClr val="FF0000"/>
                        </a:solidFill>
                      </a:endParaRPr>
                    </a:p>
                  </a:txBody>
                  <a:tcPr/>
                </a:tc>
                <a:tc>
                  <a:txBody>
                    <a:bodyPr/>
                    <a:lstStyle/>
                    <a:p>
                      <a:endParaRPr lang="da-DK"/>
                    </a:p>
                  </a:txBody>
                  <a:tcPr/>
                </a:tc>
                <a:tc>
                  <a:txBody>
                    <a:bodyPr/>
                    <a:lstStyle/>
                    <a:p>
                      <a:r>
                        <a:rPr lang="da-DK" u="sng" dirty="0" smtClean="0"/>
                        <a:t>Klik her</a:t>
                      </a:r>
                      <a:endParaRPr lang="da-DK" u="sng" dirty="0"/>
                    </a:p>
                  </a:txBody>
                  <a:tcPr/>
                </a:tc>
              </a:tr>
              <a:tr h="370840">
                <a:tc>
                  <a:txBody>
                    <a:bodyPr/>
                    <a:lstStyle/>
                    <a:p>
                      <a:r>
                        <a:rPr lang="da-DK" dirty="0" smtClean="0"/>
                        <a:t>speciessælger</a:t>
                      </a:r>
                      <a:endParaRPr lang="da-DK" dirty="0"/>
                    </a:p>
                  </a:txBody>
                  <a:tcPr/>
                </a:tc>
                <a:tc>
                  <a:txBody>
                    <a:bodyPr/>
                    <a:lstStyle/>
                    <a:p>
                      <a:r>
                        <a:rPr lang="da-DK" dirty="0" err="1" smtClean="0">
                          <a:solidFill>
                            <a:srgbClr val="FF0000"/>
                          </a:solidFill>
                        </a:rPr>
                        <a:t>seller</a:t>
                      </a:r>
                      <a:r>
                        <a:rPr lang="da-DK" baseline="0" dirty="0" smtClean="0">
                          <a:solidFill>
                            <a:srgbClr val="FF0000"/>
                          </a:solidFill>
                        </a:rPr>
                        <a:t> of </a:t>
                      </a:r>
                      <a:r>
                        <a:rPr lang="da-DK" baseline="0" dirty="0" err="1" smtClean="0">
                          <a:solidFill>
                            <a:srgbClr val="FF0000"/>
                          </a:solidFill>
                        </a:rPr>
                        <a:t>specific</a:t>
                      </a:r>
                      <a:r>
                        <a:rPr lang="da-DK" baseline="0" dirty="0" smtClean="0">
                          <a:solidFill>
                            <a:srgbClr val="FF0000"/>
                          </a:solidFill>
                        </a:rPr>
                        <a:t> </a:t>
                      </a:r>
                      <a:r>
                        <a:rPr lang="da-DK" baseline="0" dirty="0" err="1" smtClean="0">
                          <a:solidFill>
                            <a:srgbClr val="FF0000"/>
                          </a:solidFill>
                        </a:rPr>
                        <a:t>goods</a:t>
                      </a:r>
                      <a:endParaRPr lang="da-DK" dirty="0">
                        <a:solidFill>
                          <a:srgbClr val="FF0000"/>
                        </a:solidFill>
                      </a:endParaRPr>
                    </a:p>
                  </a:txBody>
                  <a:tcPr/>
                </a:tc>
                <a:tc>
                  <a:txBody>
                    <a:bodyPr/>
                    <a:lstStyle/>
                    <a:p>
                      <a:endParaRPr lang="da-DK"/>
                    </a:p>
                  </a:txBody>
                  <a:tcPr/>
                </a:tc>
                <a:tc>
                  <a:txBody>
                    <a:bodyPr/>
                    <a:lstStyle/>
                    <a:p>
                      <a:r>
                        <a:rPr lang="da-DK" u="sng" dirty="0" smtClean="0"/>
                        <a:t>Klik her</a:t>
                      </a:r>
                      <a:endParaRPr lang="da-DK" u="sng" dirty="0"/>
                    </a:p>
                  </a:txBody>
                  <a:tcPr/>
                </a:tc>
              </a:tr>
              <a:tr h="370840">
                <a:tc>
                  <a:txBody>
                    <a:bodyPr/>
                    <a:lstStyle/>
                    <a:p>
                      <a:r>
                        <a:rPr lang="da-DK" dirty="0" smtClean="0"/>
                        <a:t>sælger</a:t>
                      </a:r>
                      <a:endParaRPr lang="da-DK" dirty="0"/>
                    </a:p>
                  </a:txBody>
                  <a:tcPr/>
                </a:tc>
                <a:tc>
                  <a:txBody>
                    <a:bodyPr/>
                    <a:lstStyle/>
                    <a:p>
                      <a:r>
                        <a:rPr lang="da-DK" dirty="0" err="1" smtClean="0">
                          <a:solidFill>
                            <a:srgbClr val="FF0000"/>
                          </a:solidFill>
                        </a:rPr>
                        <a:t>seller</a:t>
                      </a:r>
                      <a:endParaRPr lang="da-DK" dirty="0">
                        <a:solidFill>
                          <a:srgbClr val="FF0000"/>
                        </a:solidFill>
                      </a:endParaRPr>
                    </a:p>
                  </a:txBody>
                  <a:tcPr/>
                </a:tc>
                <a:tc>
                  <a:txBody>
                    <a:bodyPr/>
                    <a:lstStyle/>
                    <a:p>
                      <a:endParaRPr lang="da-DK" dirty="0"/>
                    </a:p>
                  </a:txBody>
                  <a:tcPr/>
                </a:tc>
                <a:tc>
                  <a:txBody>
                    <a:bodyPr/>
                    <a:lstStyle/>
                    <a:p>
                      <a:r>
                        <a:rPr lang="da-DK" u="sng" dirty="0" smtClean="0"/>
                        <a:t>Klik her</a:t>
                      </a:r>
                      <a:endParaRPr lang="da-DK" u="sng"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err="1" smtClean="0">
                <a:solidFill>
                  <a:schemeClr val="tx1"/>
                </a:solidFill>
              </a:rPr>
              <a:t>Search</a:t>
            </a:r>
            <a:r>
              <a:rPr lang="da-DK" dirty="0" smtClean="0">
                <a:solidFill>
                  <a:schemeClr val="tx1"/>
                </a:solidFill>
              </a:rPr>
              <a:t> option 3: </a:t>
            </a:r>
            <a:r>
              <a:rPr lang="da-DK" dirty="0" err="1" smtClean="0">
                <a:solidFill>
                  <a:schemeClr val="tx1"/>
                </a:solidFill>
              </a:rPr>
              <a:t>advanced</a:t>
            </a:r>
            <a:endParaRPr lang="da-DK" dirty="0">
              <a:solidFill>
                <a:schemeClr val="tx1"/>
              </a:solidFill>
            </a:endParaRPr>
          </a:p>
        </p:txBody>
      </p:sp>
      <p:sp>
        <p:nvSpPr>
          <p:cNvPr id="3" name="Content Placeholder 2"/>
          <p:cNvSpPr>
            <a:spLocks noGrp="1"/>
          </p:cNvSpPr>
          <p:nvPr>
            <p:ph idx="1"/>
          </p:nvPr>
        </p:nvSpPr>
        <p:spPr/>
        <p:txBody>
          <a:bodyPr/>
          <a:lstStyle/>
          <a:p>
            <a:pPr>
              <a:buNone/>
            </a:pPr>
            <a:r>
              <a:rPr lang="da-DK" dirty="0" err="1" smtClean="0"/>
              <a:t>Advanced</a:t>
            </a:r>
            <a:r>
              <a:rPr lang="da-DK" dirty="0" smtClean="0"/>
              <a:t> </a:t>
            </a:r>
            <a:r>
              <a:rPr lang="da-DK" dirty="0" err="1" smtClean="0"/>
              <a:t>search</a:t>
            </a:r>
            <a:endParaRPr lang="da-DK" dirty="0" smtClean="0"/>
          </a:p>
          <a:p>
            <a:pPr>
              <a:buNone/>
            </a:pPr>
            <a:endParaRPr lang="da-DK" dirty="0" smtClean="0"/>
          </a:p>
          <a:p>
            <a:pPr>
              <a:buNone/>
            </a:pPr>
            <a:r>
              <a:rPr lang="da-DK" sz="2200" b="1" dirty="0" err="1" smtClean="0">
                <a:latin typeface="Arial" pitchFamily="34" charset="0"/>
                <a:cs typeface="Arial" pitchFamily="34" charset="0"/>
              </a:rPr>
              <a:t>Search</a:t>
            </a:r>
            <a:r>
              <a:rPr lang="da-DK" sz="2200" b="1" dirty="0" smtClean="0">
                <a:latin typeface="Arial" pitchFamily="34" charset="0"/>
                <a:cs typeface="Arial" pitchFamily="34" charset="0"/>
              </a:rPr>
              <a:t> </a:t>
            </a:r>
            <a:r>
              <a:rPr lang="da-DK" sz="2200" b="1" dirty="0" err="1" smtClean="0">
                <a:latin typeface="Arial" pitchFamily="34" charset="0"/>
                <a:cs typeface="Arial" pitchFamily="34" charset="0"/>
              </a:rPr>
              <a:t>collocations</a:t>
            </a:r>
            <a:endParaRPr lang="da-DK" sz="2200" b="1" dirty="0" smtClean="0">
              <a:latin typeface="Arial" pitchFamily="34" charset="0"/>
              <a:cs typeface="Arial" pitchFamily="34" charset="0"/>
            </a:endParaRPr>
          </a:p>
          <a:p>
            <a:pPr>
              <a:buNone/>
            </a:pPr>
            <a:r>
              <a:rPr lang="da-DK" sz="2200" dirty="0" smtClean="0">
                <a:latin typeface="Arial" pitchFamily="34" charset="0"/>
                <a:cs typeface="Arial" pitchFamily="34" charset="0"/>
              </a:rPr>
              <a:t>Type Danish </a:t>
            </a:r>
            <a:r>
              <a:rPr lang="da-DK" sz="2200" dirty="0" err="1" smtClean="0">
                <a:latin typeface="Arial" pitchFamily="34" charset="0"/>
                <a:cs typeface="Arial" pitchFamily="34" charset="0"/>
              </a:rPr>
              <a:t>word</a:t>
            </a:r>
            <a:r>
              <a:rPr lang="da-DK" sz="2200" dirty="0" smtClean="0">
                <a:latin typeface="Arial" pitchFamily="34" charset="0"/>
                <a:cs typeface="Arial" pitchFamily="34" charset="0"/>
              </a:rPr>
              <a:t> and </a:t>
            </a:r>
            <a:r>
              <a:rPr lang="da-DK" sz="2200" dirty="0" err="1" smtClean="0">
                <a:latin typeface="Arial" pitchFamily="34" charset="0"/>
                <a:cs typeface="Arial" pitchFamily="34" charset="0"/>
              </a:rPr>
              <a:t>click</a:t>
            </a:r>
            <a:r>
              <a:rPr lang="da-DK" sz="2200" dirty="0" smtClean="0">
                <a:latin typeface="Arial" pitchFamily="34" charset="0"/>
                <a:cs typeface="Arial" pitchFamily="34" charset="0"/>
              </a:rPr>
              <a:t> </a:t>
            </a:r>
            <a:r>
              <a:rPr lang="da-DK" sz="2200" b="1" dirty="0" err="1" smtClean="0">
                <a:latin typeface="Arial" pitchFamily="34" charset="0"/>
                <a:cs typeface="Arial" pitchFamily="34" charset="0"/>
              </a:rPr>
              <a:t>search</a:t>
            </a:r>
            <a:endParaRPr lang="da-DK" sz="2200" b="1" dirty="0" smtClean="0">
              <a:latin typeface="Arial" pitchFamily="34" charset="0"/>
              <a:cs typeface="Arial" pitchFamily="34" charset="0"/>
            </a:endParaRPr>
          </a:p>
          <a:p>
            <a:pPr>
              <a:buNone/>
            </a:pPr>
            <a:endParaRPr lang="da-DK" sz="2200" b="1" dirty="0" smtClean="0">
              <a:latin typeface="Arial" pitchFamily="34" charset="0"/>
              <a:cs typeface="Arial" pitchFamily="34" charset="0"/>
            </a:endParaRPr>
          </a:p>
          <a:p>
            <a:pPr>
              <a:buNone/>
            </a:pPr>
            <a:r>
              <a:rPr lang="da-DK" sz="2200" b="1" dirty="0" err="1" smtClean="0">
                <a:latin typeface="Arial" pitchFamily="34" charset="0"/>
                <a:cs typeface="Arial" pitchFamily="34" charset="0"/>
              </a:rPr>
              <a:t>Search</a:t>
            </a:r>
            <a:r>
              <a:rPr lang="da-DK" sz="2200" b="1" dirty="0" smtClean="0">
                <a:latin typeface="Arial" pitchFamily="34" charset="0"/>
                <a:cs typeface="Arial" pitchFamily="34" charset="0"/>
              </a:rPr>
              <a:t> short </a:t>
            </a:r>
            <a:r>
              <a:rPr lang="da-DK" sz="2200" b="1" dirty="0" err="1" smtClean="0">
                <a:latin typeface="Arial" pitchFamily="34" charset="0"/>
                <a:cs typeface="Arial" pitchFamily="34" charset="0"/>
              </a:rPr>
              <a:t>phrases</a:t>
            </a:r>
            <a:endParaRPr lang="da-DK" sz="2200" b="1" dirty="0" smtClean="0">
              <a:latin typeface="Arial" pitchFamily="34" charset="0"/>
              <a:cs typeface="Arial" pitchFamily="34" charset="0"/>
            </a:endParaRPr>
          </a:p>
          <a:p>
            <a:pPr>
              <a:buNone/>
            </a:pPr>
            <a:r>
              <a:rPr lang="da-DK" sz="2200" dirty="0" smtClean="0">
                <a:latin typeface="Arial" pitchFamily="34" charset="0"/>
                <a:cs typeface="Arial" pitchFamily="34" charset="0"/>
              </a:rPr>
              <a:t>Type Danish </a:t>
            </a:r>
            <a:r>
              <a:rPr lang="da-DK" sz="2200" dirty="0" err="1" smtClean="0">
                <a:latin typeface="Arial" pitchFamily="34" charset="0"/>
                <a:cs typeface="Arial" pitchFamily="34" charset="0"/>
              </a:rPr>
              <a:t>word</a:t>
            </a:r>
            <a:r>
              <a:rPr lang="da-DK" sz="2200" dirty="0" smtClean="0">
                <a:latin typeface="Arial" pitchFamily="34" charset="0"/>
                <a:cs typeface="Arial" pitchFamily="34" charset="0"/>
              </a:rPr>
              <a:t> and </a:t>
            </a:r>
            <a:r>
              <a:rPr lang="da-DK" sz="2200" dirty="0" err="1" smtClean="0">
                <a:latin typeface="Arial" pitchFamily="34" charset="0"/>
                <a:cs typeface="Arial" pitchFamily="34" charset="0"/>
              </a:rPr>
              <a:t>click</a:t>
            </a:r>
            <a:r>
              <a:rPr lang="da-DK" sz="2200" dirty="0" smtClean="0">
                <a:latin typeface="Arial" pitchFamily="34" charset="0"/>
                <a:cs typeface="Arial" pitchFamily="34" charset="0"/>
              </a:rPr>
              <a:t> </a:t>
            </a:r>
            <a:r>
              <a:rPr lang="da-DK" sz="2200" b="1" dirty="0" err="1" smtClean="0">
                <a:latin typeface="Arial" pitchFamily="34" charset="0"/>
                <a:cs typeface="Arial" pitchFamily="34" charset="0"/>
              </a:rPr>
              <a:t>search</a:t>
            </a:r>
            <a:endParaRPr lang="da-DK" sz="2200" b="1" dirty="0" smtClean="0">
              <a:latin typeface="Arial" pitchFamily="34" charset="0"/>
              <a:cs typeface="Arial" pitchFamily="34" charset="0"/>
            </a:endParaRPr>
          </a:p>
          <a:p>
            <a:pPr>
              <a:buNone/>
            </a:pPr>
            <a:endParaRPr lang="da-DK" sz="2200" b="1" dirty="0" smtClean="0">
              <a:latin typeface="Arial" pitchFamily="34" charset="0"/>
              <a:cs typeface="Arial" pitchFamily="34" charset="0"/>
            </a:endParaRPr>
          </a:p>
          <a:p>
            <a:pPr>
              <a:buNone/>
            </a:pPr>
            <a:r>
              <a:rPr lang="da-DK" sz="2200" b="1" dirty="0" err="1" smtClean="0">
                <a:latin typeface="Arial" pitchFamily="34" charset="0"/>
                <a:cs typeface="Arial" pitchFamily="34" charset="0"/>
              </a:rPr>
              <a:t>Search</a:t>
            </a:r>
            <a:r>
              <a:rPr lang="da-DK" sz="2200" b="1" dirty="0" smtClean="0">
                <a:latin typeface="Arial" pitchFamily="34" charset="0"/>
                <a:cs typeface="Arial" pitchFamily="34" charset="0"/>
              </a:rPr>
              <a:t> long </a:t>
            </a:r>
            <a:r>
              <a:rPr lang="da-DK" sz="2200" b="1" dirty="0" err="1" smtClean="0">
                <a:latin typeface="Arial" pitchFamily="34" charset="0"/>
                <a:cs typeface="Arial" pitchFamily="34" charset="0"/>
              </a:rPr>
              <a:t>phrases</a:t>
            </a:r>
            <a:endParaRPr lang="da-DK" sz="2200" b="1" dirty="0" smtClean="0">
              <a:latin typeface="Arial" pitchFamily="34" charset="0"/>
              <a:cs typeface="Arial" pitchFamily="34" charset="0"/>
            </a:endParaRPr>
          </a:p>
          <a:p>
            <a:pPr>
              <a:buNone/>
            </a:pPr>
            <a:r>
              <a:rPr lang="da-DK" sz="2200" dirty="0" smtClean="0">
                <a:latin typeface="Arial" pitchFamily="34" charset="0"/>
                <a:cs typeface="Arial" pitchFamily="34" charset="0"/>
              </a:rPr>
              <a:t>Type Danish </a:t>
            </a:r>
            <a:r>
              <a:rPr lang="da-DK" sz="2200" dirty="0" err="1" smtClean="0">
                <a:latin typeface="Arial" pitchFamily="34" charset="0"/>
                <a:cs typeface="Arial" pitchFamily="34" charset="0"/>
              </a:rPr>
              <a:t>word</a:t>
            </a:r>
            <a:r>
              <a:rPr lang="da-DK" sz="2200" dirty="0" smtClean="0">
                <a:latin typeface="Arial" pitchFamily="34" charset="0"/>
                <a:cs typeface="Arial" pitchFamily="34" charset="0"/>
              </a:rPr>
              <a:t> and </a:t>
            </a:r>
            <a:r>
              <a:rPr lang="da-DK" sz="2200" dirty="0" err="1" smtClean="0">
                <a:latin typeface="Arial" pitchFamily="34" charset="0"/>
                <a:cs typeface="Arial" pitchFamily="34" charset="0"/>
              </a:rPr>
              <a:t>click</a:t>
            </a:r>
            <a:r>
              <a:rPr lang="da-DK" sz="2200" dirty="0" smtClean="0">
                <a:latin typeface="Arial" pitchFamily="34" charset="0"/>
                <a:cs typeface="Arial" pitchFamily="34" charset="0"/>
              </a:rPr>
              <a:t> </a:t>
            </a:r>
            <a:r>
              <a:rPr lang="da-DK" sz="2200" b="1" dirty="0" err="1" smtClean="0">
                <a:latin typeface="Arial" pitchFamily="34" charset="0"/>
                <a:cs typeface="Arial" pitchFamily="34" charset="0"/>
              </a:rPr>
              <a:t>search</a:t>
            </a:r>
            <a:endParaRPr lang="da-DK" sz="2200"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
        <p:nvSpPr>
          <p:cNvPr id="5" name="Rectangle 4"/>
          <p:cNvSpPr/>
          <p:nvPr/>
        </p:nvSpPr>
        <p:spPr>
          <a:xfrm>
            <a:off x="5004048" y="3356992"/>
            <a:ext cx="26642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Rectangle 5"/>
          <p:cNvSpPr/>
          <p:nvPr/>
        </p:nvSpPr>
        <p:spPr>
          <a:xfrm>
            <a:off x="5004048" y="5805264"/>
            <a:ext cx="26642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Rectangle 6"/>
          <p:cNvSpPr/>
          <p:nvPr/>
        </p:nvSpPr>
        <p:spPr>
          <a:xfrm>
            <a:off x="5004048" y="4581128"/>
            <a:ext cx="26642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dirty="0" smtClean="0">
                <a:solidFill>
                  <a:schemeClr val="tx1"/>
                </a:solidFill>
              </a:rPr>
              <a:t>ejendomsret</a:t>
            </a:r>
            <a:endParaRPr lang="da-DK" dirty="0">
              <a:solidFill>
                <a:schemeClr val="tx1"/>
              </a:solidFill>
            </a:endParaRPr>
          </a:p>
        </p:txBody>
      </p:sp>
      <p:sp>
        <p:nvSpPr>
          <p:cNvPr id="8" name="Rounded Rectangle 7"/>
          <p:cNvSpPr/>
          <p:nvPr/>
        </p:nvSpPr>
        <p:spPr>
          <a:xfrm>
            <a:off x="7812360" y="3356992"/>
            <a:ext cx="864096" cy="2880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err="1" smtClean="0">
                <a:solidFill>
                  <a:schemeClr val="tx1"/>
                </a:solidFill>
              </a:rPr>
              <a:t>search</a:t>
            </a:r>
            <a:endParaRPr lang="da-DK" dirty="0">
              <a:solidFill>
                <a:schemeClr val="tx1"/>
              </a:solidFill>
            </a:endParaRPr>
          </a:p>
        </p:txBody>
      </p:sp>
      <p:sp>
        <p:nvSpPr>
          <p:cNvPr id="9" name="Rounded Rectangle 8"/>
          <p:cNvSpPr/>
          <p:nvPr/>
        </p:nvSpPr>
        <p:spPr>
          <a:xfrm>
            <a:off x="7812360" y="5805264"/>
            <a:ext cx="864096" cy="2880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err="1" smtClean="0">
                <a:solidFill>
                  <a:schemeClr val="tx1"/>
                </a:solidFill>
              </a:rPr>
              <a:t>search</a:t>
            </a:r>
            <a:endParaRPr lang="da-DK" dirty="0">
              <a:solidFill>
                <a:schemeClr val="tx1"/>
              </a:solidFill>
            </a:endParaRPr>
          </a:p>
        </p:txBody>
      </p:sp>
      <p:sp>
        <p:nvSpPr>
          <p:cNvPr id="10" name="Rounded Rectangle 9"/>
          <p:cNvSpPr/>
          <p:nvPr/>
        </p:nvSpPr>
        <p:spPr>
          <a:xfrm>
            <a:off x="7812360" y="4581128"/>
            <a:ext cx="864096" cy="2880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err="1" smtClean="0">
                <a:solidFill>
                  <a:schemeClr val="tx1"/>
                </a:solidFill>
              </a:rPr>
              <a:t>seach</a:t>
            </a:r>
            <a:endParaRPr lang="da-DK"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err="1" smtClean="0">
                <a:solidFill>
                  <a:schemeClr val="tx1"/>
                </a:solidFill>
              </a:rPr>
              <a:t>Advanced</a:t>
            </a:r>
            <a:r>
              <a:rPr lang="da-DK" dirty="0" smtClean="0">
                <a:solidFill>
                  <a:schemeClr val="tx1"/>
                </a:solidFill>
              </a:rPr>
              <a:t> </a:t>
            </a:r>
            <a:r>
              <a:rPr lang="da-DK" dirty="0" err="1" smtClean="0">
                <a:solidFill>
                  <a:schemeClr val="tx1"/>
                </a:solidFill>
              </a:rPr>
              <a:t>search</a:t>
            </a:r>
            <a:r>
              <a:rPr lang="da-DK" dirty="0" smtClean="0">
                <a:solidFill>
                  <a:schemeClr val="tx1"/>
                </a:solidFill>
              </a:rPr>
              <a:t>: </a:t>
            </a:r>
            <a:r>
              <a:rPr lang="da-DK" dirty="0" err="1" smtClean="0">
                <a:solidFill>
                  <a:schemeClr val="tx1"/>
                </a:solidFill>
              </a:rPr>
              <a:t>example</a:t>
            </a:r>
            <a:endParaRPr lang="da-DK" dirty="0">
              <a:solidFill>
                <a:schemeClr val="tx1"/>
              </a:solidFill>
            </a:endParaRPr>
          </a:p>
        </p:txBody>
      </p:sp>
      <p:sp>
        <p:nvSpPr>
          <p:cNvPr id="3" name="Content Placeholder 2"/>
          <p:cNvSpPr>
            <a:spLocks noGrp="1"/>
          </p:cNvSpPr>
          <p:nvPr>
            <p:ph idx="1"/>
          </p:nvPr>
        </p:nvSpPr>
        <p:spPr/>
        <p:txBody>
          <a:bodyPr/>
          <a:lstStyle/>
          <a:p>
            <a:endParaRPr lang="da-DK" dirty="0" smtClean="0"/>
          </a:p>
          <a:p>
            <a:pPr>
              <a:buNone/>
            </a:pPr>
            <a:r>
              <a:rPr lang="da-DK" dirty="0" err="1" smtClean="0"/>
              <a:t>Search</a:t>
            </a:r>
            <a:r>
              <a:rPr lang="da-DK" dirty="0" smtClean="0"/>
              <a:t> </a:t>
            </a:r>
            <a:r>
              <a:rPr lang="da-DK" dirty="0" err="1" smtClean="0"/>
              <a:t>result</a:t>
            </a:r>
            <a:endParaRPr lang="da-DK" dirty="0" smtClean="0"/>
          </a:p>
          <a:p>
            <a:pPr>
              <a:buNone/>
            </a:pPr>
            <a:endParaRPr lang="da-DK" dirty="0" smtClean="0"/>
          </a:p>
          <a:p>
            <a:pPr>
              <a:buNone/>
            </a:pPr>
            <a:endParaRPr lang="da-DK" dirty="0" smtClean="0"/>
          </a:p>
          <a:p>
            <a:pPr>
              <a:buNone/>
            </a:pPr>
            <a:endParaRPr lang="da-DK" dirty="0" smtClean="0"/>
          </a:p>
          <a:p>
            <a:pPr>
              <a:buNone/>
            </a:pPr>
            <a:endParaRPr lang="da-DK" dirty="0" smtClean="0"/>
          </a:p>
          <a:p>
            <a:pPr>
              <a:buNone/>
            </a:pPr>
            <a:endParaRPr lang="da-DK" dirty="0" smtClean="0"/>
          </a:p>
          <a:p>
            <a:pPr>
              <a:buNone/>
            </a:pPr>
            <a:endParaRPr lang="da-DK" dirty="0" smtClean="0"/>
          </a:p>
          <a:p>
            <a:pPr>
              <a:buNone/>
            </a:pPr>
            <a:r>
              <a:rPr lang="da-DK" dirty="0" smtClean="0"/>
              <a:t>(</a:t>
            </a:r>
            <a:r>
              <a:rPr lang="da-DK" dirty="0" err="1" smtClean="0"/>
              <a:t>Search</a:t>
            </a:r>
            <a:r>
              <a:rPr lang="da-DK" dirty="0" smtClean="0"/>
              <a:t> in short </a:t>
            </a:r>
            <a:r>
              <a:rPr lang="da-DK" dirty="0" err="1" smtClean="0"/>
              <a:t>phrases</a:t>
            </a:r>
            <a:r>
              <a:rPr lang="da-DK" dirty="0" smtClean="0"/>
              <a:t> + </a:t>
            </a:r>
            <a:r>
              <a:rPr lang="da-DK" dirty="0" err="1" smtClean="0"/>
              <a:t>search</a:t>
            </a:r>
            <a:r>
              <a:rPr lang="da-DK" dirty="0" smtClean="0"/>
              <a:t> </a:t>
            </a:r>
            <a:r>
              <a:rPr lang="da-DK" dirty="0" err="1" smtClean="0"/>
              <a:t>word</a:t>
            </a:r>
            <a:r>
              <a:rPr lang="da-DK" dirty="0" smtClean="0"/>
              <a:t>: </a:t>
            </a:r>
            <a:r>
              <a:rPr lang="da-DK" i="1" dirty="0" smtClean="0"/>
              <a:t>ejendomsret</a:t>
            </a:r>
            <a:r>
              <a:rPr lang="da-DK" dirty="0" smtClean="0"/>
              <a:t>)</a:t>
            </a:r>
          </a:p>
          <a:p>
            <a:pPr>
              <a:buNone/>
            </a:pPr>
            <a:endParaRPr lang="da-DK" dirty="0" smtClean="0"/>
          </a:p>
          <a:p>
            <a:pPr>
              <a:buNone/>
            </a:pPr>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graphicFrame>
        <p:nvGraphicFramePr>
          <p:cNvPr id="5" name="Table 4"/>
          <p:cNvGraphicFramePr>
            <a:graphicFrameLocks noGrp="1"/>
          </p:cNvGraphicFramePr>
          <p:nvPr/>
        </p:nvGraphicFramePr>
        <p:xfrm>
          <a:off x="323528" y="2996952"/>
          <a:ext cx="8640960" cy="2225040"/>
        </p:xfrm>
        <a:graphic>
          <a:graphicData uri="http://schemas.openxmlformats.org/drawingml/2006/table">
            <a:tbl>
              <a:tblPr firstRow="1" bandRow="1">
                <a:tableStyleId>{5940675A-B579-460E-94D1-54222C63F5DA}</a:tableStyleId>
              </a:tblPr>
              <a:tblGrid>
                <a:gridCol w="3672408"/>
                <a:gridCol w="3528392"/>
                <a:gridCol w="1440160"/>
              </a:tblGrid>
              <a:tr h="370840">
                <a:tc>
                  <a:txBody>
                    <a:bodyPr/>
                    <a:lstStyle/>
                    <a:p>
                      <a:r>
                        <a:rPr lang="da-DK" b="1" dirty="0" smtClean="0"/>
                        <a:t>Dansk</a:t>
                      </a:r>
                      <a:endParaRPr lang="da-DK" b="1" dirty="0"/>
                    </a:p>
                  </a:txBody>
                  <a:tcPr/>
                </a:tc>
                <a:tc>
                  <a:txBody>
                    <a:bodyPr/>
                    <a:lstStyle/>
                    <a:p>
                      <a:r>
                        <a:rPr lang="da-DK" b="1" dirty="0" smtClean="0"/>
                        <a:t>Engelsk</a:t>
                      </a:r>
                      <a:endParaRPr lang="da-DK" b="1" dirty="0"/>
                    </a:p>
                  </a:txBody>
                  <a:tcPr/>
                </a:tc>
                <a:tc>
                  <a:txBody>
                    <a:bodyPr/>
                    <a:lstStyle/>
                    <a:p>
                      <a:r>
                        <a:rPr lang="da-DK" b="1" dirty="0" smtClean="0"/>
                        <a:t>Hele opslag</a:t>
                      </a:r>
                      <a:endParaRPr lang="da-DK"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dirty="0" smtClean="0"/>
                        <a:t>ejendomsretten til den solgte vare</a:t>
                      </a:r>
                      <a:endParaRPr lang="da-D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the property in the goods sold</a:t>
                      </a:r>
                      <a:endParaRPr lang="da-DK" dirty="0">
                        <a:solidFill>
                          <a:srgbClr val="FF0000"/>
                        </a:solidFill>
                      </a:endParaRPr>
                    </a:p>
                  </a:txBody>
                  <a:tcPr/>
                </a:tc>
                <a:tc>
                  <a:txBody>
                    <a:bodyPr/>
                    <a:lstStyle/>
                    <a:p>
                      <a:r>
                        <a:rPr lang="da-DK" u="sng" dirty="0" smtClean="0"/>
                        <a:t>Klik her</a:t>
                      </a:r>
                      <a:endParaRPr lang="da-DK" u="sng" dirty="0"/>
                    </a:p>
                  </a:txBody>
                  <a:tcPr/>
                </a:tc>
              </a:tr>
              <a:tr h="370840">
                <a:tc>
                  <a:txBody>
                    <a:bodyPr/>
                    <a:lstStyle/>
                    <a:p>
                      <a:r>
                        <a:rPr lang="nb-NO" dirty="0" smtClean="0"/>
                        <a:t>ejendomsretten til den solgte vare</a:t>
                      </a:r>
                      <a:endParaRPr lang="da-DK" dirty="0"/>
                    </a:p>
                  </a:txBody>
                  <a:tcPr/>
                </a:tc>
                <a:tc>
                  <a:txBody>
                    <a:bodyPr/>
                    <a:lstStyle/>
                    <a:p>
                      <a:r>
                        <a:rPr lang="en-US" dirty="0" smtClean="0">
                          <a:solidFill>
                            <a:srgbClr val="FF0000"/>
                          </a:solidFill>
                        </a:rPr>
                        <a:t>the property in the goods sold</a:t>
                      </a:r>
                      <a:endParaRPr lang="da-DK" dirty="0">
                        <a:solidFill>
                          <a:srgbClr val="FF0000"/>
                        </a:solidFill>
                      </a:endParaRPr>
                    </a:p>
                  </a:txBody>
                  <a:tcPr/>
                </a:tc>
                <a:tc>
                  <a:txBody>
                    <a:bodyPr/>
                    <a:lstStyle/>
                    <a:p>
                      <a:r>
                        <a:rPr lang="da-DK" u="sng" dirty="0" smtClean="0"/>
                        <a:t>Klik her</a:t>
                      </a:r>
                      <a:endParaRPr lang="da-DK" u="sng" dirty="0"/>
                    </a:p>
                  </a:txBody>
                  <a:tcPr/>
                </a:tc>
              </a:tr>
              <a:tr h="370840">
                <a:tc>
                  <a:txBody>
                    <a:bodyPr/>
                    <a:lstStyle/>
                    <a:p>
                      <a:r>
                        <a:rPr lang="da-DK" dirty="0" smtClean="0"/>
                        <a:t>ejendomsretten til varen</a:t>
                      </a:r>
                      <a:endParaRPr lang="da-DK" dirty="0"/>
                    </a:p>
                  </a:txBody>
                  <a:tcPr/>
                </a:tc>
                <a:tc>
                  <a:txBody>
                    <a:bodyPr/>
                    <a:lstStyle/>
                    <a:p>
                      <a:r>
                        <a:rPr lang="en-US" dirty="0" smtClean="0">
                          <a:solidFill>
                            <a:srgbClr val="FF0000"/>
                          </a:solidFill>
                        </a:rPr>
                        <a:t>the property in the goods</a:t>
                      </a:r>
                      <a:endParaRPr lang="da-DK" dirty="0">
                        <a:solidFill>
                          <a:srgbClr val="FF0000"/>
                        </a:solidFill>
                      </a:endParaRPr>
                    </a:p>
                  </a:txBody>
                  <a:tcPr/>
                </a:tc>
                <a:tc>
                  <a:txBody>
                    <a:bodyPr/>
                    <a:lstStyle/>
                    <a:p>
                      <a:r>
                        <a:rPr lang="da-DK" u="sng" dirty="0" smtClean="0"/>
                        <a:t>Klik her</a:t>
                      </a:r>
                      <a:endParaRPr lang="da-DK" u="sng" dirty="0"/>
                    </a:p>
                  </a:txBody>
                  <a:tcPr/>
                </a:tc>
              </a:tr>
              <a:tr h="370840">
                <a:tc>
                  <a:txBody>
                    <a:bodyPr/>
                    <a:lstStyle/>
                    <a:p>
                      <a:r>
                        <a:rPr lang="da-DK" dirty="0" smtClean="0"/>
                        <a:t>forbeholde sig ejendomsretten</a:t>
                      </a:r>
                      <a:endParaRPr lang="da-DK" dirty="0"/>
                    </a:p>
                  </a:txBody>
                  <a:tcPr/>
                </a:tc>
                <a:tc>
                  <a:txBody>
                    <a:bodyPr/>
                    <a:lstStyle/>
                    <a:p>
                      <a:r>
                        <a:rPr lang="da-DK" dirty="0" smtClean="0">
                          <a:solidFill>
                            <a:srgbClr val="FF0000"/>
                          </a:solidFill>
                        </a:rPr>
                        <a:t>reserve (the) </a:t>
                      </a:r>
                      <a:r>
                        <a:rPr lang="da-DK" dirty="0" err="1" smtClean="0">
                          <a:solidFill>
                            <a:srgbClr val="FF0000"/>
                          </a:solidFill>
                        </a:rPr>
                        <a:t>property</a:t>
                      </a:r>
                      <a:endParaRPr lang="da-DK" dirty="0">
                        <a:solidFill>
                          <a:srgbClr val="FF0000"/>
                        </a:solidFill>
                      </a:endParaRPr>
                    </a:p>
                  </a:txBody>
                  <a:tcPr/>
                </a:tc>
                <a:tc>
                  <a:txBody>
                    <a:bodyPr/>
                    <a:lstStyle/>
                    <a:p>
                      <a:r>
                        <a:rPr lang="da-DK" u="sng" dirty="0" smtClean="0"/>
                        <a:t>Klik her</a:t>
                      </a:r>
                      <a:endParaRPr lang="da-DK" u="sng" dirty="0"/>
                    </a:p>
                  </a:txBody>
                  <a:tcPr/>
                </a:tc>
              </a:tr>
              <a:tr h="370840">
                <a:tc>
                  <a:txBody>
                    <a:bodyPr/>
                    <a:lstStyle/>
                    <a:p>
                      <a:r>
                        <a:rPr lang="da-DK" dirty="0" smtClean="0"/>
                        <a:t>overdrage ejendomsretten til varen</a:t>
                      </a:r>
                      <a:endParaRPr lang="da-DK" dirty="0"/>
                    </a:p>
                  </a:txBody>
                  <a:tcPr/>
                </a:tc>
                <a:tc>
                  <a:txBody>
                    <a:bodyPr/>
                    <a:lstStyle/>
                    <a:p>
                      <a:r>
                        <a:rPr lang="en-US" dirty="0" smtClean="0">
                          <a:solidFill>
                            <a:srgbClr val="FF0000"/>
                          </a:solidFill>
                        </a:rPr>
                        <a:t>transfer the property in the goods</a:t>
                      </a:r>
                      <a:endParaRPr lang="da-DK" dirty="0">
                        <a:solidFill>
                          <a:srgbClr val="FF0000"/>
                        </a:solidFill>
                      </a:endParaRPr>
                    </a:p>
                  </a:txBody>
                  <a:tcPr/>
                </a:tc>
                <a:tc>
                  <a:txBody>
                    <a:bodyPr/>
                    <a:lstStyle/>
                    <a:p>
                      <a:r>
                        <a:rPr lang="da-DK" u="sng" dirty="0" smtClean="0"/>
                        <a:t>Klik her</a:t>
                      </a:r>
                      <a:endParaRPr lang="da-DK" u="sng" dirty="0"/>
                    </a:p>
                  </a:txBody>
                  <a:tcPr/>
                </a:tc>
              </a:tr>
            </a:tbl>
          </a:graphicData>
        </a:graphic>
      </p:graphicFrame>
      <p:sp>
        <p:nvSpPr>
          <p:cNvPr id="6" name="Rounded Rectangular Callout 5"/>
          <p:cNvSpPr/>
          <p:nvPr/>
        </p:nvSpPr>
        <p:spPr>
          <a:xfrm>
            <a:off x="7524328" y="2060848"/>
            <a:ext cx="1440160" cy="79208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err="1" smtClean="0"/>
              <a:t>Whole</a:t>
            </a:r>
            <a:r>
              <a:rPr lang="da-DK" dirty="0" smtClean="0"/>
              <a:t> </a:t>
            </a:r>
            <a:r>
              <a:rPr lang="da-DK" dirty="0" err="1" smtClean="0"/>
              <a:t>entry</a:t>
            </a:r>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solidFill>
                  <a:schemeClr val="tx1"/>
                </a:solidFill>
              </a:rPr>
              <a:t>Point of </a:t>
            </a:r>
            <a:r>
              <a:rPr lang="da-DK" dirty="0" err="1" smtClean="0">
                <a:solidFill>
                  <a:schemeClr val="tx1"/>
                </a:solidFill>
              </a:rPr>
              <a:t>departure</a:t>
            </a:r>
            <a:endParaRPr lang="da-DK" dirty="0">
              <a:solidFill>
                <a:schemeClr val="tx1"/>
              </a:solidFill>
            </a:endParaRPr>
          </a:p>
        </p:txBody>
      </p:sp>
      <p:sp>
        <p:nvSpPr>
          <p:cNvPr id="3" name="Content Placeholder 2"/>
          <p:cNvSpPr>
            <a:spLocks noGrp="1"/>
          </p:cNvSpPr>
          <p:nvPr>
            <p:ph idx="1"/>
          </p:nvPr>
        </p:nvSpPr>
        <p:spPr/>
        <p:txBody>
          <a:bodyPr>
            <a:normAutofit lnSpcReduction="10000"/>
          </a:bodyPr>
          <a:lstStyle/>
          <a:p>
            <a:endParaRPr lang="da-DK" dirty="0" smtClean="0"/>
          </a:p>
          <a:p>
            <a:r>
              <a:rPr lang="da-DK" dirty="0" err="1" smtClean="0"/>
              <a:t>Discussion</a:t>
            </a:r>
            <a:r>
              <a:rPr lang="da-DK" dirty="0" smtClean="0"/>
              <a:t> of the </a:t>
            </a:r>
            <a:r>
              <a:rPr lang="da-DK" dirty="0" err="1" smtClean="0"/>
              <a:t>theoretical</a:t>
            </a:r>
            <a:r>
              <a:rPr lang="da-DK" dirty="0" smtClean="0"/>
              <a:t> </a:t>
            </a:r>
            <a:r>
              <a:rPr lang="da-DK" dirty="0" err="1" smtClean="0"/>
              <a:t>foundation</a:t>
            </a:r>
            <a:r>
              <a:rPr lang="da-DK" dirty="0" smtClean="0"/>
              <a:t> of online </a:t>
            </a:r>
            <a:r>
              <a:rPr lang="da-DK" dirty="0" err="1" smtClean="0"/>
              <a:t>dictionaries</a:t>
            </a:r>
            <a:r>
              <a:rPr lang="da-DK" dirty="0" smtClean="0"/>
              <a:t> </a:t>
            </a:r>
            <a:r>
              <a:rPr lang="da-DK" dirty="0" err="1" smtClean="0"/>
              <a:t>on</a:t>
            </a:r>
            <a:r>
              <a:rPr lang="da-DK" dirty="0" smtClean="0"/>
              <a:t> the basis of:</a:t>
            </a:r>
          </a:p>
          <a:p>
            <a:endParaRPr lang="da-DK" dirty="0" smtClean="0"/>
          </a:p>
          <a:p>
            <a:r>
              <a:rPr lang="da-DK" dirty="0" smtClean="0"/>
              <a:t>The </a:t>
            </a:r>
            <a:r>
              <a:rPr lang="da-DK" i="1" dirty="0" err="1" smtClean="0"/>
              <a:t>Danish-English</a:t>
            </a:r>
            <a:r>
              <a:rPr lang="da-DK" i="1" dirty="0" smtClean="0"/>
              <a:t> CISG </a:t>
            </a:r>
            <a:r>
              <a:rPr lang="da-DK" i="1" dirty="0" err="1" smtClean="0"/>
              <a:t>Dictionary</a:t>
            </a:r>
            <a:endParaRPr lang="da-DK" i="1" dirty="0" smtClean="0"/>
          </a:p>
          <a:p>
            <a:pPr lvl="1"/>
            <a:r>
              <a:rPr lang="da-DK" dirty="0" smtClean="0"/>
              <a:t>UN </a:t>
            </a:r>
            <a:r>
              <a:rPr lang="da-DK" sz="2800" b="1" dirty="0" err="1" smtClean="0"/>
              <a:t>C</a:t>
            </a:r>
            <a:r>
              <a:rPr lang="da-DK" dirty="0" err="1" smtClean="0"/>
              <a:t>onvention</a:t>
            </a:r>
            <a:r>
              <a:rPr lang="da-DK" dirty="0" smtClean="0"/>
              <a:t> </a:t>
            </a:r>
            <a:r>
              <a:rPr lang="da-DK" dirty="0" err="1" smtClean="0"/>
              <a:t>on</a:t>
            </a:r>
            <a:r>
              <a:rPr lang="da-DK" dirty="0" smtClean="0"/>
              <a:t> the </a:t>
            </a:r>
            <a:r>
              <a:rPr lang="da-DK" sz="2800" b="1" dirty="0" smtClean="0"/>
              <a:t>I</a:t>
            </a:r>
            <a:r>
              <a:rPr lang="da-DK" dirty="0" smtClean="0"/>
              <a:t>nternational </a:t>
            </a:r>
            <a:r>
              <a:rPr lang="da-DK" sz="2800" b="1" dirty="0" smtClean="0"/>
              <a:t>S</a:t>
            </a:r>
            <a:r>
              <a:rPr lang="da-DK" dirty="0" smtClean="0"/>
              <a:t>ale of </a:t>
            </a:r>
            <a:r>
              <a:rPr lang="da-DK" sz="2800" b="1" dirty="0" err="1" smtClean="0"/>
              <a:t>G</a:t>
            </a:r>
            <a:r>
              <a:rPr lang="da-DK" dirty="0" err="1" smtClean="0"/>
              <a:t>oods</a:t>
            </a:r>
            <a:endParaRPr lang="da-DK" dirty="0" smtClean="0"/>
          </a:p>
          <a:p>
            <a:pPr lvl="1"/>
            <a:r>
              <a:rPr lang="da-DK" dirty="0" err="1" smtClean="0"/>
              <a:t>Danish-English</a:t>
            </a:r>
            <a:r>
              <a:rPr lang="da-DK" dirty="0" smtClean="0"/>
              <a:t> </a:t>
            </a:r>
            <a:r>
              <a:rPr lang="da-DK" dirty="0" err="1" smtClean="0"/>
              <a:t>dictionary</a:t>
            </a:r>
            <a:endParaRPr lang="da-DK" dirty="0" smtClean="0"/>
          </a:p>
          <a:p>
            <a:pPr lvl="1"/>
            <a:r>
              <a:rPr lang="da-DK" dirty="0" err="1" smtClean="0"/>
              <a:t>Sub-field</a:t>
            </a:r>
            <a:r>
              <a:rPr lang="da-DK" dirty="0" smtClean="0"/>
              <a:t> </a:t>
            </a:r>
            <a:r>
              <a:rPr lang="da-DK" dirty="0" err="1" smtClean="0"/>
              <a:t>dictionary</a:t>
            </a:r>
            <a:endParaRPr lang="da-DK" dirty="0" smtClean="0"/>
          </a:p>
          <a:p>
            <a:pPr lvl="1"/>
            <a:r>
              <a:rPr lang="da-DK" dirty="0" smtClean="0"/>
              <a:t>Danish </a:t>
            </a:r>
            <a:r>
              <a:rPr lang="da-DK" dirty="0" err="1" smtClean="0"/>
              <a:t>law</a:t>
            </a:r>
            <a:r>
              <a:rPr lang="da-DK" dirty="0" smtClean="0"/>
              <a:t> students</a:t>
            </a:r>
          </a:p>
          <a:p>
            <a:pPr lvl="1"/>
            <a:r>
              <a:rPr lang="da-DK" dirty="0" err="1" smtClean="0"/>
              <a:t>Writing</a:t>
            </a:r>
            <a:r>
              <a:rPr lang="da-DK" dirty="0" smtClean="0"/>
              <a:t> legal </a:t>
            </a:r>
            <a:r>
              <a:rPr lang="da-DK" dirty="0" err="1" smtClean="0"/>
              <a:t>texts</a:t>
            </a:r>
            <a:r>
              <a:rPr lang="da-DK" dirty="0" smtClean="0"/>
              <a:t> in English as a </a:t>
            </a:r>
            <a:r>
              <a:rPr lang="da-DK" dirty="0" err="1" smtClean="0"/>
              <a:t>foreign</a:t>
            </a:r>
            <a:r>
              <a:rPr lang="da-DK" dirty="0" smtClean="0"/>
              <a:t> </a:t>
            </a:r>
            <a:r>
              <a:rPr lang="da-DK" dirty="0" err="1" smtClean="0"/>
              <a:t>language</a:t>
            </a:r>
            <a:endParaRPr lang="da-DK" dirty="0" smtClean="0"/>
          </a:p>
          <a:p>
            <a:pPr lvl="1"/>
            <a:endParaRPr lang="da-DK" dirty="0" smtClean="0"/>
          </a:p>
          <a:p>
            <a:pPr lvl="1"/>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solidFill>
                  <a:schemeClr val="tx1"/>
                </a:solidFill>
              </a:rPr>
              <a:t>Note </a:t>
            </a:r>
            <a:r>
              <a:rPr lang="da-DK" dirty="0" err="1" smtClean="0">
                <a:solidFill>
                  <a:schemeClr val="tx1"/>
                </a:solidFill>
              </a:rPr>
              <a:t>on</a:t>
            </a:r>
            <a:r>
              <a:rPr lang="da-DK" dirty="0" smtClean="0">
                <a:solidFill>
                  <a:schemeClr val="tx1"/>
                </a:solidFill>
              </a:rPr>
              <a:t> </a:t>
            </a:r>
            <a:r>
              <a:rPr lang="da-DK" dirty="0" err="1" smtClean="0">
                <a:solidFill>
                  <a:schemeClr val="tx1"/>
                </a:solidFill>
              </a:rPr>
              <a:t>grammar</a:t>
            </a:r>
            <a:endParaRPr lang="da-DK" dirty="0">
              <a:solidFill>
                <a:schemeClr val="tx1"/>
              </a:solidFill>
            </a:endParaRPr>
          </a:p>
        </p:txBody>
      </p:sp>
      <p:sp>
        <p:nvSpPr>
          <p:cNvPr id="3" name="Content Placeholder 2"/>
          <p:cNvSpPr>
            <a:spLocks noGrp="1"/>
          </p:cNvSpPr>
          <p:nvPr>
            <p:ph idx="1"/>
          </p:nvPr>
        </p:nvSpPr>
        <p:spPr/>
        <p:txBody>
          <a:bodyPr/>
          <a:lstStyle/>
          <a:p>
            <a:endParaRPr lang="da-DK" dirty="0" smtClean="0"/>
          </a:p>
          <a:p>
            <a:endParaRPr lang="da-DK" dirty="0" smtClean="0"/>
          </a:p>
          <a:p>
            <a:endParaRPr lang="da-DK" dirty="0" smtClean="0"/>
          </a:p>
          <a:p>
            <a:endParaRPr lang="da-DK" dirty="0" smtClean="0"/>
          </a:p>
          <a:p>
            <a:endParaRPr lang="da-DK" dirty="0" smtClean="0"/>
          </a:p>
          <a:p>
            <a:endParaRPr lang="da-DK" dirty="0" smtClean="0"/>
          </a:p>
          <a:p>
            <a:r>
              <a:rPr lang="da-DK" dirty="0" smtClean="0"/>
              <a:t>Danish plural:</a:t>
            </a:r>
          </a:p>
          <a:p>
            <a:pPr>
              <a:buNone/>
            </a:pPr>
            <a:r>
              <a:rPr lang="da-DK" dirty="0" smtClean="0"/>
              <a:t>	leveringsbetingels</a:t>
            </a:r>
            <a:r>
              <a:rPr lang="da-DK" u="sng" dirty="0" smtClean="0"/>
              <a:t>er</a:t>
            </a:r>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graphicFrame>
        <p:nvGraphicFramePr>
          <p:cNvPr id="5" name="Table 4"/>
          <p:cNvGraphicFramePr>
            <a:graphicFrameLocks noGrp="1"/>
          </p:cNvGraphicFramePr>
          <p:nvPr/>
        </p:nvGraphicFramePr>
        <p:xfrm>
          <a:off x="395536" y="2564904"/>
          <a:ext cx="8352928" cy="1090920"/>
        </p:xfrm>
        <a:graphic>
          <a:graphicData uri="http://schemas.openxmlformats.org/drawingml/2006/table">
            <a:tbl>
              <a:tblPr firstRow="1" bandRow="1">
                <a:tableStyleId>{5940675A-B579-460E-94D1-54222C63F5DA}</a:tableStyleId>
              </a:tblPr>
              <a:tblGrid>
                <a:gridCol w="3600400"/>
                <a:gridCol w="4752528"/>
              </a:tblGrid>
              <a:tr h="1090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2400" dirty="0" smtClean="0">
                          <a:solidFill>
                            <a:schemeClr val="tx1"/>
                          </a:solidFill>
                          <a:latin typeface="Arial Black" pitchFamily="34" charset="0"/>
                        </a:rPr>
                        <a:t>leveringsbetingelse</a:t>
                      </a:r>
                    </a:p>
                    <a:p>
                      <a:endParaRPr lang="da-DK" dirty="0"/>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FF0000"/>
                          </a:solidFill>
                          <a:latin typeface="Arial Black" pitchFamily="34" charset="0"/>
                        </a:rPr>
                        <a:t>term of delivery</a:t>
                      </a:r>
                      <a:r>
                        <a:rPr lang="en-US" dirty="0" smtClean="0"/>
                        <a:t/>
                      </a:r>
                      <a:br>
                        <a:rPr lang="en-US" dirty="0" smtClean="0"/>
                      </a:br>
                      <a:r>
                        <a:rPr lang="en-US" dirty="0" smtClean="0"/>
                        <a:t>plural = terms of delivery</a:t>
                      </a:r>
                      <a:endParaRPr lang="da-DK" dirty="0" smtClean="0"/>
                    </a:p>
                    <a:p>
                      <a:endParaRPr lang="da-DK" dirty="0"/>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solidFill>
                  <a:schemeClr val="tx1"/>
                </a:solidFill>
              </a:rPr>
              <a:t>Note </a:t>
            </a:r>
            <a:r>
              <a:rPr lang="da-DK" dirty="0" err="1" smtClean="0">
                <a:solidFill>
                  <a:schemeClr val="tx1"/>
                </a:solidFill>
              </a:rPr>
              <a:t>on</a:t>
            </a:r>
            <a:r>
              <a:rPr lang="da-DK" dirty="0" smtClean="0">
                <a:solidFill>
                  <a:schemeClr val="tx1"/>
                </a:solidFill>
              </a:rPr>
              <a:t> </a:t>
            </a:r>
            <a:r>
              <a:rPr lang="da-DK" dirty="0" err="1" smtClean="0">
                <a:solidFill>
                  <a:schemeClr val="tx1"/>
                </a:solidFill>
              </a:rPr>
              <a:t>grammar</a:t>
            </a:r>
            <a:endParaRPr lang="da-DK" dirty="0">
              <a:solidFill>
                <a:schemeClr val="tx1"/>
              </a:solidFill>
            </a:endParaRPr>
          </a:p>
        </p:txBody>
      </p:sp>
      <p:graphicFrame>
        <p:nvGraphicFramePr>
          <p:cNvPr id="5" name="Content Placeholder 4"/>
          <p:cNvGraphicFramePr>
            <a:graphicFrameLocks noGrp="1"/>
          </p:cNvGraphicFramePr>
          <p:nvPr>
            <p:ph idx="1"/>
          </p:nvPr>
        </p:nvGraphicFramePr>
        <p:xfrm>
          <a:off x="467544" y="2636912"/>
          <a:ext cx="8229600" cy="731520"/>
        </p:xfrm>
        <a:graphic>
          <a:graphicData uri="http://schemas.openxmlformats.org/drawingml/2006/table">
            <a:tbl>
              <a:tblPr firstRow="1" bandRow="1">
                <a:tableStyleId>{5940675A-B579-460E-94D1-54222C63F5DA}</a:tableStyleId>
              </a:tblPr>
              <a:tblGrid>
                <a:gridCol w="4114800"/>
                <a:gridCol w="4114800"/>
              </a:tblGrid>
              <a:tr h="701750">
                <a:tc>
                  <a:txBody>
                    <a:bodyPr/>
                    <a:lstStyle/>
                    <a:p>
                      <a:r>
                        <a:rPr lang="da-DK" sz="2400" dirty="0" err="1" smtClean="0">
                          <a:latin typeface="Arial Black" pitchFamily="34" charset="0"/>
                        </a:rPr>
                        <a:t>retsmiddel</a:t>
                      </a:r>
                      <a:endParaRPr lang="da-DK" sz="2400" dirty="0">
                        <a:latin typeface="Arial Black" pitchFamily="34" charset="0"/>
                      </a:endParaRPr>
                    </a:p>
                  </a:txBody>
                  <a:tcPr>
                    <a:solidFill>
                      <a:schemeClr val="bg1">
                        <a:lumMod val="85000"/>
                      </a:schemeClr>
                    </a:solidFill>
                  </a:tcPr>
                </a:tc>
                <a:tc>
                  <a:txBody>
                    <a:bodyPr/>
                    <a:lstStyle/>
                    <a:p>
                      <a:r>
                        <a:rPr lang="da-DK" sz="2400" dirty="0" err="1" smtClean="0">
                          <a:solidFill>
                            <a:srgbClr val="FF0000"/>
                          </a:solidFill>
                          <a:latin typeface="Arial Black" pitchFamily="34" charset="0"/>
                        </a:rPr>
                        <a:t>remedy</a:t>
                      </a:r>
                      <a:endParaRPr lang="da-DK" sz="2400" dirty="0" smtClean="0">
                        <a:solidFill>
                          <a:srgbClr val="FF0000"/>
                        </a:solidFill>
                        <a:latin typeface="Arial Black" pitchFamily="34" charset="0"/>
                      </a:endParaRPr>
                    </a:p>
                    <a:p>
                      <a:r>
                        <a:rPr lang="da-DK" dirty="0" smtClean="0"/>
                        <a:t>plural = </a:t>
                      </a:r>
                      <a:r>
                        <a:rPr lang="da-DK" dirty="0" err="1" smtClean="0"/>
                        <a:t>remedies</a:t>
                      </a:r>
                      <a:endParaRPr lang="da-DK" dirty="0"/>
                    </a:p>
                  </a:txBody>
                  <a:tcPr>
                    <a:solidFill>
                      <a:schemeClr val="bg1">
                        <a:lumMod val="85000"/>
                      </a:schemeClr>
                    </a:solidFill>
                  </a:tcPr>
                </a:tc>
              </a:tr>
            </a:tbl>
          </a:graphicData>
        </a:graphic>
      </p:graphicFrame>
      <p:sp>
        <p:nvSpPr>
          <p:cNvPr id="4" name="Footer Placeholder 3"/>
          <p:cNvSpPr>
            <a:spLocks noGrp="1"/>
          </p:cNvSpPr>
          <p:nvPr>
            <p:ph type="ftr" sz="quarter" idx="11"/>
          </p:nvPr>
        </p:nvSpPr>
        <p:spPr/>
        <p:txBody>
          <a:bodyPr/>
          <a:lstStyle/>
          <a:p>
            <a:r>
              <a:rPr lang="de-DE" smtClean="0"/>
              <a:t>Sandro Nielsen, 8 April 2011</a:t>
            </a:r>
            <a:endParaRPr lang="da-DK"/>
          </a:p>
        </p:txBody>
      </p:sp>
      <p:graphicFrame>
        <p:nvGraphicFramePr>
          <p:cNvPr id="6" name="Table 5"/>
          <p:cNvGraphicFramePr>
            <a:graphicFrameLocks noGrp="1"/>
          </p:cNvGraphicFramePr>
          <p:nvPr/>
        </p:nvGraphicFramePr>
        <p:xfrm>
          <a:off x="467544" y="3933056"/>
          <a:ext cx="8208912" cy="731520"/>
        </p:xfrm>
        <a:graphic>
          <a:graphicData uri="http://schemas.openxmlformats.org/drawingml/2006/table">
            <a:tbl>
              <a:tblPr firstRow="1" bandRow="1">
                <a:tableStyleId>{5940675A-B579-460E-94D1-54222C63F5DA}</a:tableStyleId>
              </a:tblPr>
              <a:tblGrid>
                <a:gridCol w="4104456"/>
                <a:gridCol w="4104456"/>
              </a:tblGrid>
              <a:tr h="370840">
                <a:tc>
                  <a:txBody>
                    <a:bodyPr/>
                    <a:lstStyle/>
                    <a:p>
                      <a:r>
                        <a:rPr lang="da-DK" sz="2400" dirty="0" smtClean="0">
                          <a:latin typeface="Arial Black" pitchFamily="34" charset="0"/>
                        </a:rPr>
                        <a:t>rente</a:t>
                      </a:r>
                      <a:endParaRPr lang="da-DK" sz="2400" dirty="0">
                        <a:latin typeface="Arial Black" pitchFamily="34" charset="0"/>
                      </a:endParaRPr>
                    </a:p>
                  </a:txBody>
                  <a:tcPr>
                    <a:solidFill>
                      <a:schemeClr val="bg1">
                        <a:lumMod val="85000"/>
                      </a:schemeClr>
                    </a:solidFill>
                  </a:tcPr>
                </a:tc>
                <a:tc>
                  <a:txBody>
                    <a:bodyPr/>
                    <a:lstStyle/>
                    <a:p>
                      <a:r>
                        <a:rPr lang="da-DK" sz="2400" dirty="0" err="1" smtClean="0">
                          <a:solidFill>
                            <a:srgbClr val="FF0000"/>
                          </a:solidFill>
                          <a:latin typeface="Arial Black" pitchFamily="34" charset="0"/>
                        </a:rPr>
                        <a:t>interest</a:t>
                      </a:r>
                      <a:endParaRPr lang="da-DK" sz="2400" dirty="0" smtClean="0">
                        <a:solidFill>
                          <a:srgbClr val="FF0000"/>
                        </a:solidFill>
                        <a:latin typeface="Arial Black" pitchFamily="34" charset="0"/>
                      </a:endParaRPr>
                    </a:p>
                    <a:p>
                      <a:r>
                        <a:rPr lang="da-DK" dirty="0" smtClean="0"/>
                        <a:t>’</a:t>
                      </a:r>
                      <a:r>
                        <a:rPr lang="da-DK" dirty="0" err="1" smtClean="0"/>
                        <a:t>interest</a:t>
                      </a:r>
                      <a:r>
                        <a:rPr lang="da-DK" dirty="0" smtClean="0"/>
                        <a:t>’ is </a:t>
                      </a:r>
                      <a:r>
                        <a:rPr lang="da-DK" dirty="0" err="1" smtClean="0"/>
                        <a:t>always</a:t>
                      </a:r>
                      <a:r>
                        <a:rPr lang="da-DK" dirty="0" smtClean="0"/>
                        <a:t> </a:t>
                      </a:r>
                      <a:r>
                        <a:rPr lang="da-DK" dirty="0" err="1" smtClean="0"/>
                        <a:t>singular</a:t>
                      </a:r>
                      <a:endParaRPr lang="da-DK" dirty="0"/>
                    </a:p>
                  </a:txBody>
                  <a:tcPr>
                    <a:solidFill>
                      <a:schemeClr val="bg1">
                        <a:lumMod val="85000"/>
                      </a:schemeClr>
                    </a:solidFill>
                  </a:tcPr>
                </a:tc>
              </a:tr>
            </a:tbl>
          </a:graphicData>
        </a:graphic>
      </p:graphicFrame>
      <p:graphicFrame>
        <p:nvGraphicFramePr>
          <p:cNvPr id="7" name="Table 6"/>
          <p:cNvGraphicFramePr>
            <a:graphicFrameLocks noGrp="1"/>
          </p:cNvGraphicFramePr>
          <p:nvPr/>
        </p:nvGraphicFramePr>
        <p:xfrm>
          <a:off x="467544" y="5229200"/>
          <a:ext cx="8208912" cy="731520"/>
        </p:xfrm>
        <a:graphic>
          <a:graphicData uri="http://schemas.openxmlformats.org/drawingml/2006/table">
            <a:tbl>
              <a:tblPr firstRow="1" bandRow="1">
                <a:tableStyleId>{5940675A-B579-460E-94D1-54222C63F5DA}</a:tableStyleId>
              </a:tblPr>
              <a:tblGrid>
                <a:gridCol w="4104456"/>
                <a:gridCol w="4104456"/>
              </a:tblGrid>
              <a:tr h="370840">
                <a:tc>
                  <a:txBody>
                    <a:bodyPr/>
                    <a:lstStyle/>
                    <a:p>
                      <a:r>
                        <a:rPr lang="da-DK" sz="2400" dirty="0" smtClean="0">
                          <a:latin typeface="Arial Black" pitchFamily="34" charset="0"/>
                        </a:rPr>
                        <a:t>sælge</a:t>
                      </a:r>
                      <a:endParaRPr lang="da-DK" sz="2400" dirty="0">
                        <a:latin typeface="Arial Black" pitchFamily="34" charset="0"/>
                      </a:endParaRPr>
                    </a:p>
                  </a:txBody>
                  <a:tcPr>
                    <a:solidFill>
                      <a:schemeClr val="bg1">
                        <a:lumMod val="85000"/>
                      </a:schemeClr>
                    </a:solidFill>
                  </a:tcPr>
                </a:tc>
                <a:tc>
                  <a:txBody>
                    <a:bodyPr/>
                    <a:lstStyle/>
                    <a:p>
                      <a:r>
                        <a:rPr lang="da-DK" sz="2400" dirty="0" err="1" smtClean="0">
                          <a:solidFill>
                            <a:srgbClr val="FF0000"/>
                          </a:solidFill>
                          <a:latin typeface="Arial Black" pitchFamily="34" charset="0"/>
                        </a:rPr>
                        <a:t>sell</a:t>
                      </a:r>
                      <a:endParaRPr lang="da-DK" sz="2400" dirty="0" smtClean="0">
                        <a:solidFill>
                          <a:srgbClr val="FF0000"/>
                        </a:solidFill>
                        <a:latin typeface="Arial Black" pitchFamily="34" charset="0"/>
                      </a:endParaRPr>
                    </a:p>
                    <a:p>
                      <a:r>
                        <a:rPr lang="da-DK" dirty="0" err="1" smtClean="0"/>
                        <a:t>past</a:t>
                      </a:r>
                      <a:r>
                        <a:rPr lang="da-DK" dirty="0" smtClean="0"/>
                        <a:t> </a:t>
                      </a:r>
                      <a:r>
                        <a:rPr lang="da-DK" dirty="0" err="1" smtClean="0"/>
                        <a:t>tense</a:t>
                      </a:r>
                      <a:r>
                        <a:rPr lang="da-DK" dirty="0" smtClean="0"/>
                        <a:t> = sold</a:t>
                      </a:r>
                      <a:endParaRPr lang="da-DK" dirty="0"/>
                    </a:p>
                  </a:txBody>
                  <a:tcPr>
                    <a:solidFill>
                      <a:schemeClr val="bg1">
                        <a:lumMod val="85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err="1" smtClean="0">
                <a:solidFill>
                  <a:schemeClr val="tx1"/>
                </a:solidFill>
              </a:rPr>
              <a:t>Contrastive</a:t>
            </a:r>
            <a:r>
              <a:rPr lang="da-DK" dirty="0" smtClean="0">
                <a:solidFill>
                  <a:schemeClr val="tx1"/>
                </a:solidFill>
              </a:rPr>
              <a:t> note</a:t>
            </a:r>
            <a:endParaRPr lang="da-DK" dirty="0">
              <a:solidFill>
                <a:schemeClr val="tx1"/>
              </a:solidFill>
            </a:endParaRPr>
          </a:p>
        </p:txBody>
      </p:sp>
      <p:sp>
        <p:nvSpPr>
          <p:cNvPr id="3" name="Content Placeholder 2"/>
          <p:cNvSpPr>
            <a:spLocks noGrp="1"/>
          </p:cNvSpPr>
          <p:nvPr>
            <p:ph idx="1"/>
          </p:nvPr>
        </p:nvSpPr>
        <p:spPr/>
        <p:txBody>
          <a:bodyPr/>
          <a:lstStyle/>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graphicFrame>
        <p:nvGraphicFramePr>
          <p:cNvPr id="5" name="Table 4"/>
          <p:cNvGraphicFramePr>
            <a:graphicFrameLocks noGrp="1"/>
          </p:cNvGraphicFramePr>
          <p:nvPr/>
        </p:nvGraphicFramePr>
        <p:xfrm>
          <a:off x="395536" y="2420888"/>
          <a:ext cx="8280920" cy="1737360"/>
        </p:xfrm>
        <a:graphic>
          <a:graphicData uri="http://schemas.openxmlformats.org/drawingml/2006/table">
            <a:tbl>
              <a:tblPr firstRow="1" bandRow="1">
                <a:tableStyleId>{5940675A-B579-460E-94D1-54222C63F5DA}</a:tableStyleId>
              </a:tblPr>
              <a:tblGrid>
                <a:gridCol w="3672408"/>
                <a:gridCol w="4608512"/>
              </a:tblGrid>
              <a:tr h="576064">
                <a:tc>
                  <a:txBody>
                    <a:bodyPr/>
                    <a:lstStyle/>
                    <a:p>
                      <a:r>
                        <a:rPr lang="da-DK" sz="2400" dirty="0" err="1" smtClean="0">
                          <a:latin typeface="Arial Black" pitchFamily="34" charset="0"/>
                        </a:rPr>
                        <a:t>debitormora</a:t>
                      </a:r>
                      <a:endParaRPr lang="da-DK" sz="2400" dirty="0">
                        <a:latin typeface="Arial Black" pitchFamily="34" charset="0"/>
                      </a:endParaRPr>
                    </a:p>
                  </a:txBody>
                  <a:tcPr>
                    <a:solidFill>
                      <a:schemeClr val="bg1">
                        <a:lumMod val="85000"/>
                      </a:schemeClr>
                    </a:solidFill>
                  </a:tcPr>
                </a:tc>
                <a:tc>
                  <a:txBody>
                    <a:bodyPr/>
                    <a:lstStyle/>
                    <a:p>
                      <a:r>
                        <a:rPr lang="en-US" sz="2400" b="0" dirty="0" smtClean="0">
                          <a:solidFill>
                            <a:srgbClr val="FF0000"/>
                          </a:solidFill>
                          <a:latin typeface="Arial Black" pitchFamily="34" charset="0"/>
                        </a:rPr>
                        <a:t>failure in the performance of an obligation</a:t>
                      </a:r>
                      <a:endParaRPr lang="da-DK" sz="2400" b="0" dirty="0">
                        <a:solidFill>
                          <a:srgbClr val="FF0000"/>
                        </a:solidFill>
                        <a:latin typeface="Arial Black" pitchFamily="34" charset="0"/>
                      </a:endParaRPr>
                    </a:p>
                  </a:txBody>
                  <a:tcPr>
                    <a:solidFill>
                      <a:schemeClr val="bg1">
                        <a:lumMod val="85000"/>
                      </a:schemeClr>
                    </a:solidFill>
                  </a:tcPr>
                </a:tc>
              </a:tr>
              <a:tr h="576064">
                <a:tc gridSpan="2">
                  <a:txBody>
                    <a:bodyPr/>
                    <a:lstStyle/>
                    <a:p>
                      <a:r>
                        <a:rPr lang="da-DK" b="1" dirty="0" smtClean="0"/>
                        <a:t>Note: </a:t>
                      </a:r>
                      <a:r>
                        <a:rPr lang="da-DK" dirty="0" smtClean="0"/>
                        <a:t>English (UK) and American (US) </a:t>
                      </a:r>
                      <a:r>
                        <a:rPr lang="da-DK" dirty="0" err="1" smtClean="0"/>
                        <a:t>law</a:t>
                      </a:r>
                      <a:r>
                        <a:rPr lang="da-DK" dirty="0" smtClean="0"/>
                        <a:t> have </a:t>
                      </a:r>
                      <a:r>
                        <a:rPr lang="da-DK" dirty="0" err="1" smtClean="0"/>
                        <a:t>no</a:t>
                      </a:r>
                      <a:r>
                        <a:rPr lang="da-DK" dirty="0" smtClean="0"/>
                        <a:t> </a:t>
                      </a:r>
                      <a:r>
                        <a:rPr lang="da-DK" dirty="0" err="1" smtClean="0"/>
                        <a:t>direct</a:t>
                      </a:r>
                      <a:r>
                        <a:rPr lang="da-DK" dirty="0" smtClean="0"/>
                        <a:t> </a:t>
                      </a:r>
                      <a:r>
                        <a:rPr lang="da-DK" dirty="0" err="1" smtClean="0"/>
                        <a:t>equivalent</a:t>
                      </a:r>
                      <a:r>
                        <a:rPr lang="da-DK" dirty="0" smtClean="0"/>
                        <a:t> to the Danish </a:t>
                      </a:r>
                      <a:r>
                        <a:rPr lang="da-DK" dirty="0" err="1" smtClean="0"/>
                        <a:t>concept</a:t>
                      </a:r>
                      <a:r>
                        <a:rPr lang="da-DK" dirty="0" smtClean="0"/>
                        <a:t>. The </a:t>
                      </a:r>
                      <a:r>
                        <a:rPr lang="da-DK" dirty="0" err="1" smtClean="0"/>
                        <a:t>expression</a:t>
                      </a:r>
                      <a:r>
                        <a:rPr lang="da-DK" dirty="0" smtClean="0"/>
                        <a:t> ’</a:t>
                      </a:r>
                      <a:r>
                        <a:rPr lang="da-DK" dirty="0" err="1" smtClean="0"/>
                        <a:t>failure</a:t>
                      </a:r>
                      <a:r>
                        <a:rPr lang="da-DK" dirty="0" smtClean="0"/>
                        <a:t> in the performance of an obligation’ is a </a:t>
                      </a:r>
                      <a:r>
                        <a:rPr lang="da-DK" dirty="0" err="1" smtClean="0"/>
                        <a:t>suggested</a:t>
                      </a:r>
                      <a:r>
                        <a:rPr lang="da-DK" baseline="0" dirty="0" smtClean="0"/>
                        <a:t> translation </a:t>
                      </a:r>
                      <a:r>
                        <a:rPr lang="da-DK" baseline="0" dirty="0" err="1" smtClean="0"/>
                        <a:t>covering</a:t>
                      </a:r>
                      <a:r>
                        <a:rPr lang="da-DK" baseline="0" dirty="0" smtClean="0"/>
                        <a:t> the </a:t>
                      </a:r>
                      <a:r>
                        <a:rPr lang="da-DK" baseline="0" dirty="0" err="1" smtClean="0"/>
                        <a:t>meaning</a:t>
                      </a:r>
                      <a:r>
                        <a:rPr lang="da-DK" baseline="0" dirty="0" smtClean="0"/>
                        <a:t> of the Danish term ’</a:t>
                      </a:r>
                      <a:r>
                        <a:rPr lang="da-DK" dirty="0" err="1" smtClean="0"/>
                        <a:t>debitormora</a:t>
                      </a:r>
                      <a:r>
                        <a:rPr lang="da-DK" dirty="0" smtClean="0"/>
                        <a:t>’.</a:t>
                      </a:r>
                      <a:endParaRPr lang="da-DK" dirty="0"/>
                    </a:p>
                  </a:txBody>
                  <a:tcPr/>
                </a:tc>
                <a:tc hMerge="1">
                  <a:txBody>
                    <a:bodyPr/>
                    <a:lstStyle/>
                    <a:p>
                      <a:endParaRPr lang="da-DK" dirty="0"/>
                    </a:p>
                  </a:txBody>
                  <a:tcPr/>
                </a:tc>
              </a:tr>
            </a:tbl>
          </a:graphicData>
        </a:graphic>
      </p:graphicFrame>
      <p:graphicFrame>
        <p:nvGraphicFramePr>
          <p:cNvPr id="6" name="Table 5"/>
          <p:cNvGraphicFramePr>
            <a:graphicFrameLocks noGrp="1"/>
          </p:cNvGraphicFramePr>
          <p:nvPr/>
        </p:nvGraphicFramePr>
        <p:xfrm>
          <a:off x="395536" y="4581128"/>
          <a:ext cx="8280920" cy="1382504"/>
        </p:xfrm>
        <a:graphic>
          <a:graphicData uri="http://schemas.openxmlformats.org/drawingml/2006/table">
            <a:tbl>
              <a:tblPr firstRow="1" bandRow="1">
                <a:tableStyleId>{5940675A-B579-460E-94D1-54222C63F5DA}</a:tableStyleId>
              </a:tblPr>
              <a:tblGrid>
                <a:gridCol w="3744416"/>
                <a:gridCol w="4536504"/>
              </a:tblGrid>
              <a:tr h="442848">
                <a:tc>
                  <a:txBody>
                    <a:bodyPr/>
                    <a:lstStyle/>
                    <a:p>
                      <a:r>
                        <a:rPr lang="da-DK" sz="2400" dirty="0" smtClean="0">
                          <a:latin typeface="Arial Black" pitchFamily="34" charset="0"/>
                        </a:rPr>
                        <a:t>lov</a:t>
                      </a:r>
                      <a:endParaRPr lang="da-DK" sz="2400" dirty="0">
                        <a:latin typeface="Arial Black" pitchFamily="34" charset="0"/>
                      </a:endParaRPr>
                    </a:p>
                  </a:txBody>
                  <a:tcPr>
                    <a:solidFill>
                      <a:schemeClr val="bg1">
                        <a:lumMod val="85000"/>
                      </a:schemeClr>
                    </a:solidFill>
                  </a:tcPr>
                </a:tc>
                <a:tc>
                  <a:txBody>
                    <a:bodyPr/>
                    <a:lstStyle/>
                    <a:p>
                      <a:r>
                        <a:rPr lang="da-DK" sz="2400" dirty="0" err="1" smtClean="0">
                          <a:solidFill>
                            <a:srgbClr val="FF0000"/>
                          </a:solidFill>
                          <a:latin typeface="Arial Black" pitchFamily="34" charset="0"/>
                        </a:rPr>
                        <a:t>act</a:t>
                      </a:r>
                      <a:r>
                        <a:rPr lang="da-DK" sz="2400" dirty="0" smtClean="0">
                          <a:solidFill>
                            <a:srgbClr val="FF0000"/>
                          </a:solidFill>
                          <a:latin typeface="Arial Black" pitchFamily="34" charset="0"/>
                        </a:rPr>
                        <a:t>; </a:t>
                      </a:r>
                      <a:r>
                        <a:rPr lang="da-DK" sz="2400" dirty="0" err="1" smtClean="0">
                          <a:solidFill>
                            <a:srgbClr val="FF0000"/>
                          </a:solidFill>
                          <a:latin typeface="Arial Black" pitchFamily="34" charset="0"/>
                        </a:rPr>
                        <a:t>statute</a:t>
                      </a:r>
                      <a:endParaRPr lang="da-DK" sz="2400" dirty="0">
                        <a:solidFill>
                          <a:srgbClr val="FF0000"/>
                        </a:solidFill>
                        <a:latin typeface="Arial Black" pitchFamily="34" charset="0"/>
                      </a:endParaRPr>
                    </a:p>
                  </a:txBody>
                  <a:tcPr>
                    <a:solidFill>
                      <a:schemeClr val="bg1">
                        <a:lumMod val="85000"/>
                      </a:schemeClr>
                    </a:solidFill>
                  </a:tcPr>
                </a:tc>
              </a:tr>
              <a:tr h="925304">
                <a:tc gridSpan="2">
                  <a:txBody>
                    <a:bodyPr/>
                    <a:lstStyle/>
                    <a:p>
                      <a:r>
                        <a:rPr lang="da-DK" b="1" dirty="0" smtClean="0"/>
                        <a:t>Note:</a:t>
                      </a:r>
                      <a:r>
                        <a:rPr lang="da-DK" dirty="0" smtClean="0"/>
                        <a:t> The term ’</a:t>
                      </a:r>
                      <a:r>
                        <a:rPr lang="da-DK" dirty="0" err="1" smtClean="0"/>
                        <a:t>act</a:t>
                      </a:r>
                      <a:r>
                        <a:rPr lang="da-DK" dirty="0" smtClean="0"/>
                        <a:t>’ is </a:t>
                      </a:r>
                      <a:r>
                        <a:rPr lang="da-DK" dirty="0" err="1" smtClean="0"/>
                        <a:t>always</a:t>
                      </a:r>
                      <a:r>
                        <a:rPr lang="da-DK" dirty="0" smtClean="0"/>
                        <a:t> </a:t>
                      </a:r>
                      <a:r>
                        <a:rPr lang="da-DK" dirty="0" err="1" smtClean="0"/>
                        <a:t>used</a:t>
                      </a:r>
                      <a:r>
                        <a:rPr lang="da-DK" dirty="0" smtClean="0"/>
                        <a:t> to </a:t>
                      </a:r>
                      <a:r>
                        <a:rPr lang="da-DK" dirty="0" err="1" smtClean="0"/>
                        <a:t>refer</a:t>
                      </a:r>
                      <a:r>
                        <a:rPr lang="da-DK" dirty="0" smtClean="0"/>
                        <a:t> to a </a:t>
                      </a:r>
                      <a:r>
                        <a:rPr lang="da-DK" dirty="0" err="1" smtClean="0"/>
                        <a:t>specific</a:t>
                      </a:r>
                      <a:r>
                        <a:rPr lang="da-DK" dirty="0" smtClean="0"/>
                        <a:t> </a:t>
                      </a:r>
                      <a:r>
                        <a:rPr lang="da-DK" dirty="0" err="1" smtClean="0"/>
                        <a:t>enactment</a:t>
                      </a:r>
                      <a:r>
                        <a:rPr lang="da-DK" dirty="0" smtClean="0"/>
                        <a:t>,</a:t>
                      </a:r>
                      <a:r>
                        <a:rPr lang="da-DK" baseline="0" dirty="0" smtClean="0"/>
                        <a:t> </a:t>
                      </a:r>
                      <a:r>
                        <a:rPr lang="da-DK" baseline="0" dirty="0" err="1" smtClean="0"/>
                        <a:t>while</a:t>
                      </a:r>
                      <a:r>
                        <a:rPr lang="da-DK" baseline="0" dirty="0" smtClean="0"/>
                        <a:t> the term ’</a:t>
                      </a:r>
                      <a:r>
                        <a:rPr lang="da-DK" baseline="0" dirty="0" err="1" smtClean="0"/>
                        <a:t>statute</a:t>
                      </a:r>
                      <a:r>
                        <a:rPr lang="da-DK" baseline="0" dirty="0" smtClean="0"/>
                        <a:t>’ is </a:t>
                      </a:r>
                      <a:r>
                        <a:rPr lang="da-DK" baseline="0" dirty="0" err="1" smtClean="0"/>
                        <a:t>used</a:t>
                      </a:r>
                      <a:r>
                        <a:rPr lang="da-DK" baseline="0" dirty="0" smtClean="0"/>
                        <a:t> in general </a:t>
                      </a:r>
                      <a:r>
                        <a:rPr lang="da-DK" baseline="0" dirty="0" err="1" smtClean="0"/>
                        <a:t>contexts</a:t>
                      </a:r>
                      <a:r>
                        <a:rPr lang="da-DK" baseline="0" dirty="0" smtClean="0"/>
                        <a:t>. In </a:t>
                      </a:r>
                      <a:r>
                        <a:rPr lang="da-DK" baseline="0" dirty="0" err="1" smtClean="0"/>
                        <a:t>titles</a:t>
                      </a:r>
                      <a:r>
                        <a:rPr lang="da-DK" baseline="0" dirty="0" smtClean="0"/>
                        <a:t> and references to a </a:t>
                      </a:r>
                      <a:r>
                        <a:rPr lang="da-DK" baseline="0" dirty="0" err="1" smtClean="0"/>
                        <a:t>specific</a:t>
                      </a:r>
                      <a:r>
                        <a:rPr lang="da-DK" baseline="0" dirty="0" smtClean="0"/>
                        <a:t> </a:t>
                      </a:r>
                      <a:r>
                        <a:rPr lang="da-DK" baseline="0" dirty="0" err="1" smtClean="0"/>
                        <a:t>enactment</a:t>
                      </a:r>
                      <a:r>
                        <a:rPr lang="da-DK" baseline="0" dirty="0" smtClean="0"/>
                        <a:t> a </a:t>
                      </a:r>
                      <a:r>
                        <a:rPr lang="da-DK" baseline="0" dirty="0" err="1" smtClean="0"/>
                        <a:t>capital</a:t>
                      </a:r>
                      <a:r>
                        <a:rPr lang="da-DK" baseline="0" dirty="0" smtClean="0"/>
                        <a:t> initial letter is </a:t>
                      </a:r>
                      <a:r>
                        <a:rPr lang="da-DK" baseline="0" dirty="0" err="1" smtClean="0"/>
                        <a:t>used</a:t>
                      </a:r>
                      <a:r>
                        <a:rPr lang="da-DK" baseline="0" dirty="0" smtClean="0"/>
                        <a:t>: </a:t>
                      </a:r>
                      <a:r>
                        <a:rPr lang="da-DK" baseline="0" dirty="0" err="1" smtClean="0"/>
                        <a:t>Act</a:t>
                      </a:r>
                      <a:r>
                        <a:rPr lang="da-DK" baseline="0" dirty="0" smtClean="0"/>
                        <a:t>.</a:t>
                      </a:r>
                      <a:endParaRPr lang="da-DK" dirty="0"/>
                    </a:p>
                  </a:txBody>
                  <a:tcPr/>
                </a:tc>
                <a:tc hMerge="1">
                  <a:txBody>
                    <a:bodyPr/>
                    <a:lstStyle/>
                    <a:p>
                      <a:endParaRPr lang="da-DK"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err="1" smtClean="0">
                <a:solidFill>
                  <a:schemeClr val="tx1"/>
                </a:solidFill>
              </a:rPr>
              <a:t>Contrastive</a:t>
            </a:r>
            <a:r>
              <a:rPr lang="da-DK" dirty="0" smtClean="0">
                <a:solidFill>
                  <a:schemeClr val="tx1"/>
                </a:solidFill>
              </a:rPr>
              <a:t> note</a:t>
            </a:r>
            <a:endParaRPr lang="da-DK" dirty="0">
              <a:solidFill>
                <a:schemeClr val="tx1"/>
              </a:solidFill>
            </a:endParaRPr>
          </a:p>
        </p:txBody>
      </p:sp>
      <p:graphicFrame>
        <p:nvGraphicFramePr>
          <p:cNvPr id="5" name="Content Placeholder 4"/>
          <p:cNvGraphicFramePr>
            <a:graphicFrameLocks noGrp="1"/>
          </p:cNvGraphicFramePr>
          <p:nvPr>
            <p:ph idx="1"/>
          </p:nvPr>
        </p:nvGraphicFramePr>
        <p:xfrm>
          <a:off x="467544" y="2204864"/>
          <a:ext cx="8229600" cy="164592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da-DK" sz="2400" dirty="0" smtClean="0">
                          <a:latin typeface="Arial Black" pitchFamily="34" charset="0"/>
                        </a:rPr>
                        <a:t>erstatning</a:t>
                      </a:r>
                      <a:endParaRPr lang="da-DK" sz="2400" dirty="0">
                        <a:latin typeface="Arial Black" pitchFamily="34" charset="0"/>
                      </a:endParaRPr>
                    </a:p>
                  </a:txBody>
                  <a:tcPr>
                    <a:solidFill>
                      <a:schemeClr val="bg1">
                        <a:lumMod val="85000"/>
                      </a:schemeClr>
                    </a:solidFill>
                  </a:tcPr>
                </a:tc>
                <a:tc>
                  <a:txBody>
                    <a:bodyPr/>
                    <a:lstStyle/>
                    <a:p>
                      <a:r>
                        <a:rPr lang="da-DK" sz="2400" dirty="0" err="1" smtClean="0">
                          <a:solidFill>
                            <a:srgbClr val="FF0000"/>
                          </a:solidFill>
                          <a:latin typeface="Arial Black" pitchFamily="34" charset="0"/>
                        </a:rPr>
                        <a:t>damages</a:t>
                      </a:r>
                      <a:endParaRPr lang="da-DK" sz="2400" dirty="0" smtClean="0">
                        <a:solidFill>
                          <a:srgbClr val="FF0000"/>
                        </a:solidFill>
                        <a:latin typeface="Arial Black" pitchFamily="34" charset="0"/>
                      </a:endParaRPr>
                    </a:p>
                    <a:p>
                      <a:r>
                        <a:rPr lang="da-DK" dirty="0" smtClean="0">
                          <a:solidFill>
                            <a:schemeClr val="tx1"/>
                          </a:solidFill>
                          <a:latin typeface="Arial" pitchFamily="34" charset="0"/>
                          <a:cs typeface="Arial" pitchFamily="34" charset="0"/>
                        </a:rPr>
                        <a:t>’</a:t>
                      </a:r>
                      <a:r>
                        <a:rPr lang="da-DK" dirty="0" err="1" smtClean="0">
                          <a:solidFill>
                            <a:schemeClr val="tx1"/>
                          </a:solidFill>
                          <a:latin typeface="Arial" pitchFamily="34" charset="0"/>
                          <a:cs typeface="Arial" pitchFamily="34" charset="0"/>
                        </a:rPr>
                        <a:t>damages</a:t>
                      </a:r>
                      <a:r>
                        <a:rPr lang="da-DK" dirty="0" smtClean="0">
                          <a:solidFill>
                            <a:schemeClr val="tx1"/>
                          </a:solidFill>
                          <a:latin typeface="Arial" pitchFamily="34" charset="0"/>
                          <a:cs typeface="Arial" pitchFamily="34" charset="0"/>
                        </a:rPr>
                        <a:t>’ is </a:t>
                      </a:r>
                      <a:r>
                        <a:rPr lang="da-DK" dirty="0" err="1" smtClean="0">
                          <a:solidFill>
                            <a:schemeClr val="tx1"/>
                          </a:solidFill>
                          <a:latin typeface="Arial" pitchFamily="34" charset="0"/>
                          <a:cs typeface="Arial" pitchFamily="34" charset="0"/>
                        </a:rPr>
                        <a:t>always</a:t>
                      </a:r>
                      <a:r>
                        <a:rPr lang="da-DK" dirty="0" smtClean="0">
                          <a:solidFill>
                            <a:schemeClr val="tx1"/>
                          </a:solidFill>
                          <a:latin typeface="Arial" pitchFamily="34" charset="0"/>
                          <a:cs typeface="Arial" pitchFamily="34" charset="0"/>
                        </a:rPr>
                        <a:t> plural</a:t>
                      </a:r>
                      <a:endParaRPr lang="da-DK" dirty="0">
                        <a:solidFill>
                          <a:schemeClr val="tx1"/>
                        </a:solidFill>
                        <a:latin typeface="Arial" pitchFamily="34" charset="0"/>
                        <a:cs typeface="Arial" pitchFamily="34" charset="0"/>
                      </a:endParaRPr>
                    </a:p>
                  </a:txBody>
                  <a:tcPr>
                    <a:solidFill>
                      <a:schemeClr val="bg1">
                        <a:lumMod val="85000"/>
                      </a:schemeClr>
                    </a:solidFill>
                  </a:tcPr>
                </a:tc>
              </a:tr>
              <a:tr h="370840">
                <a:tc gridSpan="2">
                  <a:txBody>
                    <a:bodyPr/>
                    <a:lstStyle/>
                    <a:p>
                      <a:r>
                        <a:rPr lang="da-DK" b="1" dirty="0" smtClean="0"/>
                        <a:t>Note:</a:t>
                      </a:r>
                      <a:r>
                        <a:rPr lang="da-DK" dirty="0" smtClean="0"/>
                        <a:t> </a:t>
                      </a:r>
                      <a:r>
                        <a:rPr lang="da-DK" dirty="0" err="1" smtClean="0"/>
                        <a:t>Unlike</a:t>
                      </a:r>
                      <a:r>
                        <a:rPr lang="da-DK" baseline="0" dirty="0" smtClean="0"/>
                        <a:t> the Danish term ’erstatning’,  the English term ’</a:t>
                      </a:r>
                      <a:r>
                        <a:rPr lang="da-DK" baseline="0" dirty="0" err="1" smtClean="0"/>
                        <a:t>damages</a:t>
                      </a:r>
                      <a:r>
                        <a:rPr lang="da-DK" baseline="0" dirty="0" smtClean="0"/>
                        <a:t>’ is </a:t>
                      </a:r>
                      <a:r>
                        <a:rPr lang="da-DK" baseline="0" dirty="0" err="1" smtClean="0"/>
                        <a:t>always</a:t>
                      </a:r>
                      <a:r>
                        <a:rPr lang="da-DK" baseline="0" dirty="0" smtClean="0"/>
                        <a:t> plural. In US English the term ’</a:t>
                      </a:r>
                      <a:r>
                        <a:rPr lang="da-DK" baseline="0" dirty="0" err="1" smtClean="0"/>
                        <a:t>damages</a:t>
                      </a:r>
                      <a:r>
                        <a:rPr lang="da-DK" baseline="0" dirty="0" smtClean="0"/>
                        <a:t>’ is </a:t>
                      </a:r>
                      <a:r>
                        <a:rPr lang="da-DK" baseline="0" dirty="0" err="1" smtClean="0"/>
                        <a:t>occassionally</a:t>
                      </a:r>
                      <a:r>
                        <a:rPr lang="da-DK" baseline="0" dirty="0" smtClean="0"/>
                        <a:t> </a:t>
                      </a:r>
                      <a:r>
                        <a:rPr lang="da-DK" baseline="0" dirty="0" err="1" smtClean="0"/>
                        <a:t>used</a:t>
                      </a:r>
                      <a:r>
                        <a:rPr lang="da-DK" baseline="0" dirty="0" smtClean="0"/>
                        <a:t> in the </a:t>
                      </a:r>
                      <a:r>
                        <a:rPr lang="da-DK" baseline="0" dirty="0" err="1" smtClean="0"/>
                        <a:t>meaning</a:t>
                      </a:r>
                      <a:r>
                        <a:rPr lang="da-DK" baseline="0" dirty="0" smtClean="0"/>
                        <a:t> ’harm’ [’</a:t>
                      </a:r>
                      <a:r>
                        <a:rPr lang="da-DK" baseline="0" dirty="0" err="1" smtClean="0"/>
                        <a:t>damage</a:t>
                      </a:r>
                      <a:r>
                        <a:rPr lang="da-DK" baseline="0" dirty="0" smtClean="0"/>
                        <a:t>’], </a:t>
                      </a:r>
                      <a:r>
                        <a:rPr lang="da-DK" baseline="0" dirty="0" err="1" smtClean="0"/>
                        <a:t>which</a:t>
                      </a:r>
                      <a:r>
                        <a:rPr lang="da-DK" baseline="0" dirty="0" smtClean="0"/>
                        <a:t> is not </a:t>
                      </a:r>
                      <a:r>
                        <a:rPr lang="da-DK" baseline="0" dirty="0" err="1" smtClean="0"/>
                        <a:t>correct</a:t>
                      </a:r>
                      <a:r>
                        <a:rPr lang="da-DK" baseline="0" dirty="0" smtClean="0"/>
                        <a:t> in UK English.</a:t>
                      </a:r>
                      <a:endParaRPr lang="da-DK" dirty="0"/>
                    </a:p>
                  </a:txBody>
                  <a:tcPr/>
                </a:tc>
                <a:tc hMerge="1">
                  <a:txBody>
                    <a:bodyPr/>
                    <a:lstStyle/>
                    <a:p>
                      <a:endParaRPr lang="da-DK" dirty="0"/>
                    </a:p>
                  </a:txBody>
                  <a:tcPr/>
                </a:tc>
              </a:tr>
            </a:tbl>
          </a:graphicData>
        </a:graphic>
      </p:graphicFrame>
      <p:sp>
        <p:nvSpPr>
          <p:cNvPr id="4" name="Footer Placeholder 3"/>
          <p:cNvSpPr>
            <a:spLocks noGrp="1"/>
          </p:cNvSpPr>
          <p:nvPr>
            <p:ph type="ftr" sz="quarter" idx="11"/>
          </p:nvPr>
        </p:nvSpPr>
        <p:spPr/>
        <p:txBody>
          <a:bodyPr/>
          <a:lstStyle/>
          <a:p>
            <a:r>
              <a:rPr lang="de-DE" smtClean="0"/>
              <a:t>Sandro Nielsen, 8 April 2011</a:t>
            </a:r>
            <a:endParaRPr lang="da-DK"/>
          </a:p>
        </p:txBody>
      </p:sp>
      <p:graphicFrame>
        <p:nvGraphicFramePr>
          <p:cNvPr id="6" name="Table 5"/>
          <p:cNvGraphicFramePr>
            <a:graphicFrameLocks noGrp="1"/>
          </p:cNvGraphicFramePr>
          <p:nvPr/>
        </p:nvGraphicFramePr>
        <p:xfrm>
          <a:off x="467544" y="4149080"/>
          <a:ext cx="8280920" cy="2016760"/>
        </p:xfrm>
        <a:graphic>
          <a:graphicData uri="http://schemas.openxmlformats.org/drawingml/2006/table">
            <a:tbl>
              <a:tblPr firstRow="1" bandRow="1">
                <a:tableStyleId>{5940675A-B579-460E-94D1-54222C63F5DA}</a:tableStyleId>
              </a:tblPr>
              <a:tblGrid>
                <a:gridCol w="4140460"/>
                <a:gridCol w="4140460"/>
              </a:tblGrid>
              <a:tr h="370840">
                <a:tc>
                  <a:txBody>
                    <a:bodyPr/>
                    <a:lstStyle/>
                    <a:p>
                      <a:r>
                        <a:rPr lang="da-DK" sz="2400" dirty="0" smtClean="0">
                          <a:latin typeface="Arial Black" pitchFamily="34" charset="0"/>
                        </a:rPr>
                        <a:t>sagsøger</a:t>
                      </a:r>
                      <a:endParaRPr lang="da-DK" sz="2400" dirty="0">
                        <a:latin typeface="Arial Black" pitchFamily="34" charset="0"/>
                      </a:endParaRPr>
                    </a:p>
                  </a:txBody>
                  <a:tcPr>
                    <a:solidFill>
                      <a:schemeClr val="bg1">
                        <a:lumMod val="85000"/>
                      </a:schemeClr>
                    </a:solidFill>
                  </a:tcPr>
                </a:tc>
                <a:tc>
                  <a:txBody>
                    <a:bodyPr/>
                    <a:lstStyle/>
                    <a:p>
                      <a:r>
                        <a:rPr lang="da-DK" sz="2400" dirty="0" err="1" smtClean="0">
                          <a:solidFill>
                            <a:srgbClr val="FF0000"/>
                          </a:solidFill>
                          <a:latin typeface="Arial Black" pitchFamily="34" charset="0"/>
                        </a:rPr>
                        <a:t>claimant</a:t>
                      </a:r>
                      <a:endParaRPr lang="da-DK" sz="2400" dirty="0">
                        <a:solidFill>
                          <a:srgbClr val="FF0000"/>
                        </a:solidFill>
                        <a:latin typeface="Arial Black" pitchFamily="34" charset="0"/>
                      </a:endParaRPr>
                    </a:p>
                  </a:txBody>
                  <a:tcPr>
                    <a:solidFill>
                      <a:schemeClr val="bg1">
                        <a:lumMod val="85000"/>
                      </a:schemeClr>
                    </a:solidFill>
                  </a:tcPr>
                </a:tc>
              </a:tr>
              <a:tr h="370840">
                <a:tc gridSpan="2">
                  <a:txBody>
                    <a:bodyPr/>
                    <a:lstStyle/>
                    <a:p>
                      <a:r>
                        <a:rPr lang="da-DK" b="1" dirty="0" err="1" smtClean="0">
                          <a:latin typeface="Arial" pitchFamily="34" charset="0"/>
                          <a:cs typeface="Arial" pitchFamily="34" charset="0"/>
                        </a:rPr>
                        <a:t>Discrimination</a:t>
                      </a:r>
                      <a:r>
                        <a:rPr lang="da-DK" b="1" dirty="0" smtClean="0">
                          <a:latin typeface="Arial" pitchFamily="34" charset="0"/>
                          <a:cs typeface="Arial" pitchFamily="34" charset="0"/>
                        </a:rPr>
                        <a:t>:</a:t>
                      </a:r>
                      <a:r>
                        <a:rPr lang="da-DK" dirty="0" smtClean="0"/>
                        <a:t> </a:t>
                      </a:r>
                      <a:r>
                        <a:rPr lang="da-DK" dirty="0" err="1" smtClean="0"/>
                        <a:t>litigation</a:t>
                      </a:r>
                      <a:r>
                        <a:rPr lang="da-DK" dirty="0" smtClean="0"/>
                        <a:t> UK</a:t>
                      </a:r>
                      <a:endParaRPr lang="da-DK" dirty="0"/>
                    </a:p>
                  </a:txBody>
                  <a:tcPr/>
                </a:tc>
                <a:tc hMerge="1">
                  <a:txBody>
                    <a:bodyPr/>
                    <a:lstStyle/>
                    <a:p>
                      <a:endParaRPr lang="da-DK" dirty="0"/>
                    </a:p>
                  </a:txBody>
                  <a:tcPr/>
                </a:tc>
              </a:tr>
              <a:tr h="370840">
                <a:tc gridSpan="2">
                  <a:txBody>
                    <a:bodyPr/>
                    <a:lstStyle/>
                    <a:p>
                      <a:r>
                        <a:rPr lang="da-DK" b="1" dirty="0" smtClean="0">
                          <a:latin typeface="Arial" pitchFamily="34" charset="0"/>
                          <a:cs typeface="Arial" pitchFamily="34" charset="0"/>
                        </a:rPr>
                        <a:t>Note:</a:t>
                      </a:r>
                      <a:r>
                        <a:rPr lang="da-DK" dirty="0" smtClean="0"/>
                        <a:t> The international </a:t>
                      </a:r>
                      <a:r>
                        <a:rPr lang="da-DK" dirty="0" err="1" smtClean="0"/>
                        <a:t>literature</a:t>
                      </a:r>
                      <a:r>
                        <a:rPr lang="da-DK" baseline="0" dirty="0" smtClean="0"/>
                        <a:t> has</a:t>
                      </a:r>
                      <a:r>
                        <a:rPr lang="da-DK" dirty="0" smtClean="0"/>
                        <a:t> a </a:t>
                      </a:r>
                      <a:r>
                        <a:rPr lang="da-DK" dirty="0" err="1" smtClean="0"/>
                        <a:t>tendency</a:t>
                      </a:r>
                      <a:r>
                        <a:rPr lang="da-DK" dirty="0" smtClean="0"/>
                        <a:t> to </a:t>
                      </a:r>
                      <a:r>
                        <a:rPr lang="da-DK" dirty="0" err="1" smtClean="0"/>
                        <a:t>use</a:t>
                      </a:r>
                      <a:r>
                        <a:rPr lang="da-DK" dirty="0" smtClean="0"/>
                        <a:t> the US term ’</a:t>
                      </a:r>
                      <a:r>
                        <a:rPr lang="da-DK" dirty="0" err="1" smtClean="0"/>
                        <a:t>plaintiff</a:t>
                      </a:r>
                      <a:r>
                        <a:rPr lang="da-DK" dirty="0" smtClean="0"/>
                        <a:t>’ </a:t>
                      </a:r>
                      <a:r>
                        <a:rPr lang="da-DK" dirty="0" err="1" smtClean="0"/>
                        <a:t>unless</a:t>
                      </a:r>
                      <a:r>
                        <a:rPr lang="da-DK" dirty="0" smtClean="0"/>
                        <a:t> reference is made to </a:t>
                      </a:r>
                      <a:r>
                        <a:rPr lang="da-DK" dirty="0" err="1" smtClean="0"/>
                        <a:t>specific</a:t>
                      </a:r>
                      <a:r>
                        <a:rPr lang="da-DK" dirty="0" smtClean="0"/>
                        <a:t> UK </a:t>
                      </a:r>
                      <a:r>
                        <a:rPr lang="da-DK" dirty="0" err="1" smtClean="0"/>
                        <a:t>contexts</a:t>
                      </a:r>
                      <a:r>
                        <a:rPr lang="da-DK" dirty="0" smtClean="0"/>
                        <a:t>. </a:t>
                      </a:r>
                      <a:r>
                        <a:rPr lang="da-DK" dirty="0" err="1" smtClean="0"/>
                        <a:t>Sometimes</a:t>
                      </a:r>
                      <a:r>
                        <a:rPr lang="da-DK" dirty="0" smtClean="0"/>
                        <a:t> it is more </a:t>
                      </a:r>
                      <a:r>
                        <a:rPr lang="da-DK" dirty="0" err="1" smtClean="0"/>
                        <a:t>appropriate</a:t>
                      </a:r>
                      <a:r>
                        <a:rPr lang="da-DK" dirty="0" smtClean="0"/>
                        <a:t> to</a:t>
                      </a:r>
                      <a:r>
                        <a:rPr lang="da-DK" baseline="0" dirty="0" smtClean="0"/>
                        <a:t> </a:t>
                      </a:r>
                      <a:r>
                        <a:rPr lang="da-DK" baseline="0" dirty="0" err="1" smtClean="0"/>
                        <a:t>t</a:t>
                      </a:r>
                      <a:r>
                        <a:rPr lang="da-DK" dirty="0" err="1" smtClean="0"/>
                        <a:t>ranslate</a:t>
                      </a:r>
                      <a:r>
                        <a:rPr lang="da-DK" dirty="0" smtClean="0"/>
                        <a:t> ’sagsøger’</a:t>
                      </a:r>
                      <a:r>
                        <a:rPr lang="da-DK" baseline="0" dirty="0" smtClean="0"/>
                        <a:t> </a:t>
                      </a:r>
                      <a:r>
                        <a:rPr lang="da-DK" baseline="0" dirty="0" err="1" smtClean="0"/>
                        <a:t>into</a:t>
                      </a:r>
                      <a:r>
                        <a:rPr lang="da-DK" baseline="0" dirty="0" smtClean="0"/>
                        <a:t> ’</a:t>
                      </a:r>
                      <a:r>
                        <a:rPr lang="da-DK" baseline="0" dirty="0" err="1" smtClean="0"/>
                        <a:t>seller</a:t>
                      </a:r>
                      <a:r>
                        <a:rPr lang="da-DK" baseline="0" dirty="0" smtClean="0"/>
                        <a:t>’  </a:t>
                      </a:r>
                      <a:r>
                        <a:rPr lang="da-DK" baseline="0" dirty="0" err="1" smtClean="0"/>
                        <a:t>if</a:t>
                      </a:r>
                      <a:r>
                        <a:rPr lang="da-DK" baseline="0" dirty="0" smtClean="0"/>
                        <a:t> the party is a </a:t>
                      </a:r>
                      <a:r>
                        <a:rPr lang="da-DK" baseline="0" dirty="0" err="1" smtClean="0"/>
                        <a:t>seller</a:t>
                      </a:r>
                      <a:r>
                        <a:rPr lang="da-DK" baseline="0" dirty="0" smtClean="0"/>
                        <a:t> </a:t>
                      </a:r>
                      <a:r>
                        <a:rPr lang="da-DK" baseline="0" dirty="0" err="1" smtClean="0"/>
                        <a:t>or</a:t>
                      </a:r>
                      <a:r>
                        <a:rPr lang="da-DK" baseline="0" dirty="0" smtClean="0"/>
                        <a:t> ’</a:t>
                      </a:r>
                      <a:r>
                        <a:rPr lang="da-DK" baseline="0" dirty="0" err="1" smtClean="0"/>
                        <a:t>buyer</a:t>
                      </a:r>
                      <a:r>
                        <a:rPr lang="da-DK" baseline="0" dirty="0" smtClean="0"/>
                        <a:t>’ </a:t>
                      </a:r>
                      <a:r>
                        <a:rPr lang="da-DK" baseline="0" dirty="0" err="1" smtClean="0"/>
                        <a:t>if</a:t>
                      </a:r>
                      <a:r>
                        <a:rPr lang="da-DK" baseline="0" dirty="0" smtClean="0"/>
                        <a:t> the party is a </a:t>
                      </a:r>
                      <a:r>
                        <a:rPr lang="da-DK" baseline="0" dirty="0" err="1" smtClean="0"/>
                        <a:t>buyer</a:t>
                      </a:r>
                      <a:r>
                        <a:rPr lang="da-DK" baseline="0" dirty="0" smtClean="0"/>
                        <a:t> and the </a:t>
                      </a:r>
                      <a:r>
                        <a:rPr lang="da-DK" baseline="0" dirty="0" err="1" smtClean="0"/>
                        <a:t>context</a:t>
                      </a:r>
                      <a:r>
                        <a:rPr lang="da-DK" baseline="0" dirty="0" smtClean="0"/>
                        <a:t> </a:t>
                      </a:r>
                      <a:r>
                        <a:rPr lang="da-DK" baseline="0" dirty="0" err="1" smtClean="0"/>
                        <a:t>does</a:t>
                      </a:r>
                      <a:r>
                        <a:rPr lang="da-DK" baseline="0" dirty="0" smtClean="0"/>
                        <a:t> not </a:t>
                      </a:r>
                      <a:r>
                        <a:rPr lang="da-DK" baseline="0" dirty="0" err="1" smtClean="0"/>
                        <a:t>require</a:t>
                      </a:r>
                      <a:r>
                        <a:rPr lang="da-DK" baseline="0" dirty="0" smtClean="0"/>
                        <a:t> the </a:t>
                      </a:r>
                      <a:r>
                        <a:rPr lang="da-DK" baseline="0" dirty="0" err="1" smtClean="0"/>
                        <a:t>specification</a:t>
                      </a:r>
                      <a:r>
                        <a:rPr lang="da-DK" baseline="0" dirty="0" smtClean="0"/>
                        <a:t> of the </a:t>
                      </a:r>
                      <a:r>
                        <a:rPr lang="da-DK" baseline="0" dirty="0" err="1" smtClean="0"/>
                        <a:t>role</a:t>
                      </a:r>
                      <a:r>
                        <a:rPr lang="da-DK" baseline="0" dirty="0" smtClean="0"/>
                        <a:t> ’sagsøger’.</a:t>
                      </a:r>
                      <a:endParaRPr lang="da-DK" dirty="0"/>
                    </a:p>
                  </a:txBody>
                  <a:tcPr/>
                </a:tc>
                <a:tc hMerge="1">
                  <a:txBody>
                    <a:bodyPr/>
                    <a:lstStyle/>
                    <a:p>
                      <a:endParaRPr lang="da-DK"/>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err="1" smtClean="0">
                <a:solidFill>
                  <a:schemeClr val="tx1"/>
                </a:solidFill>
              </a:rPr>
              <a:t>Possible</a:t>
            </a:r>
            <a:r>
              <a:rPr lang="da-DK" dirty="0" smtClean="0">
                <a:solidFill>
                  <a:schemeClr val="tx1"/>
                </a:solidFill>
              </a:rPr>
              <a:t> </a:t>
            </a:r>
            <a:r>
              <a:rPr lang="da-DK" dirty="0" err="1" smtClean="0">
                <a:solidFill>
                  <a:schemeClr val="tx1"/>
                </a:solidFill>
              </a:rPr>
              <a:t>extensions</a:t>
            </a:r>
            <a:endParaRPr lang="da-DK" dirty="0">
              <a:solidFill>
                <a:schemeClr val="tx1"/>
              </a:solidFill>
            </a:endParaRPr>
          </a:p>
        </p:txBody>
      </p:sp>
      <p:sp>
        <p:nvSpPr>
          <p:cNvPr id="3" name="Content Placeholder 2"/>
          <p:cNvSpPr>
            <a:spLocks noGrp="1"/>
          </p:cNvSpPr>
          <p:nvPr>
            <p:ph idx="1"/>
          </p:nvPr>
        </p:nvSpPr>
        <p:spPr/>
        <p:txBody>
          <a:bodyPr>
            <a:normAutofit lnSpcReduction="10000"/>
          </a:bodyPr>
          <a:lstStyle/>
          <a:p>
            <a:endParaRPr lang="da-DK" dirty="0" smtClean="0"/>
          </a:p>
          <a:p>
            <a:r>
              <a:rPr lang="da-DK" dirty="0" smtClean="0"/>
              <a:t>For </a:t>
            </a:r>
            <a:r>
              <a:rPr lang="da-DK" dirty="0" err="1" smtClean="0"/>
              <a:t>users</a:t>
            </a:r>
            <a:r>
              <a:rPr lang="da-DK" dirty="0" smtClean="0"/>
              <a:t> </a:t>
            </a:r>
            <a:r>
              <a:rPr lang="da-DK" dirty="0" err="1" smtClean="0"/>
              <a:t>who</a:t>
            </a:r>
            <a:r>
              <a:rPr lang="da-DK" dirty="0" smtClean="0"/>
              <a:t> </a:t>
            </a:r>
            <a:r>
              <a:rPr lang="da-DK" dirty="0" err="1" smtClean="0"/>
              <a:t>write</a:t>
            </a:r>
            <a:r>
              <a:rPr lang="da-DK" dirty="0" smtClean="0"/>
              <a:t> </a:t>
            </a:r>
            <a:r>
              <a:rPr lang="da-DK" dirty="0" err="1" smtClean="0"/>
              <a:t>through</a:t>
            </a:r>
            <a:r>
              <a:rPr lang="da-DK" dirty="0" smtClean="0"/>
              <a:t> </a:t>
            </a:r>
            <a:r>
              <a:rPr lang="da-DK" dirty="0" err="1" smtClean="0"/>
              <a:t>their</a:t>
            </a:r>
            <a:r>
              <a:rPr lang="da-DK" dirty="0" smtClean="0"/>
              <a:t> </a:t>
            </a:r>
            <a:r>
              <a:rPr lang="da-DK" dirty="0" err="1" smtClean="0"/>
              <a:t>native</a:t>
            </a:r>
            <a:r>
              <a:rPr lang="da-DK" dirty="0" smtClean="0"/>
              <a:t> </a:t>
            </a:r>
            <a:r>
              <a:rPr lang="da-DK" dirty="0" err="1" smtClean="0"/>
              <a:t>language</a:t>
            </a:r>
            <a:r>
              <a:rPr lang="da-DK" dirty="0" smtClean="0"/>
              <a:t>:</a:t>
            </a:r>
          </a:p>
          <a:p>
            <a:pPr lvl="1"/>
            <a:r>
              <a:rPr lang="da-DK" dirty="0" err="1" smtClean="0"/>
              <a:t>Search</a:t>
            </a:r>
            <a:r>
              <a:rPr lang="da-DK" dirty="0" smtClean="0"/>
              <a:t>: in Danish data</a:t>
            </a:r>
          </a:p>
          <a:p>
            <a:pPr lvl="1"/>
            <a:r>
              <a:rPr lang="da-DK" dirty="0" err="1" smtClean="0"/>
              <a:t>On-screen</a:t>
            </a:r>
            <a:r>
              <a:rPr lang="da-DK" dirty="0" smtClean="0"/>
              <a:t> </a:t>
            </a:r>
            <a:r>
              <a:rPr lang="da-DK" dirty="0" err="1" smtClean="0"/>
              <a:t>presentation</a:t>
            </a:r>
            <a:r>
              <a:rPr lang="da-DK" dirty="0" smtClean="0"/>
              <a:t>: Danish + English data as </a:t>
            </a:r>
            <a:r>
              <a:rPr lang="da-DK" dirty="0" err="1" smtClean="0"/>
              <a:t>well</a:t>
            </a:r>
            <a:r>
              <a:rPr lang="da-DK" dirty="0" smtClean="0"/>
              <a:t> as Danish </a:t>
            </a:r>
            <a:r>
              <a:rPr lang="da-DK" dirty="0" err="1" smtClean="0"/>
              <a:t>meta</a:t>
            </a:r>
            <a:r>
              <a:rPr lang="da-DK" dirty="0" smtClean="0"/>
              <a:t> data</a:t>
            </a:r>
          </a:p>
          <a:p>
            <a:endParaRPr lang="da-DK" dirty="0" smtClean="0"/>
          </a:p>
          <a:p>
            <a:r>
              <a:rPr lang="da-DK" dirty="0" smtClean="0"/>
              <a:t>For </a:t>
            </a:r>
            <a:r>
              <a:rPr lang="da-DK" dirty="0" err="1" smtClean="0"/>
              <a:t>users</a:t>
            </a:r>
            <a:r>
              <a:rPr lang="da-DK" dirty="0" smtClean="0"/>
              <a:t> </a:t>
            </a:r>
            <a:r>
              <a:rPr lang="da-DK" dirty="0" err="1" smtClean="0"/>
              <a:t>who</a:t>
            </a:r>
            <a:r>
              <a:rPr lang="da-DK" dirty="0" smtClean="0"/>
              <a:t> </a:t>
            </a:r>
            <a:r>
              <a:rPr lang="da-DK" dirty="0" err="1" smtClean="0"/>
              <a:t>write</a:t>
            </a:r>
            <a:r>
              <a:rPr lang="da-DK" dirty="0" smtClean="0"/>
              <a:t> </a:t>
            </a:r>
            <a:r>
              <a:rPr lang="da-DK" dirty="0" err="1" smtClean="0"/>
              <a:t>directly</a:t>
            </a:r>
            <a:r>
              <a:rPr lang="da-DK" dirty="0" smtClean="0"/>
              <a:t> in the </a:t>
            </a:r>
            <a:r>
              <a:rPr lang="da-DK" dirty="0" err="1" smtClean="0"/>
              <a:t>foreign</a:t>
            </a:r>
            <a:r>
              <a:rPr lang="da-DK" dirty="0" smtClean="0"/>
              <a:t> </a:t>
            </a:r>
            <a:r>
              <a:rPr lang="da-DK" dirty="0" err="1" smtClean="0"/>
              <a:t>language</a:t>
            </a:r>
            <a:r>
              <a:rPr lang="da-DK" dirty="0" smtClean="0"/>
              <a:t>:</a:t>
            </a:r>
          </a:p>
          <a:p>
            <a:pPr lvl="1"/>
            <a:r>
              <a:rPr lang="da-DK" dirty="0" err="1" smtClean="0"/>
              <a:t>Search</a:t>
            </a:r>
            <a:r>
              <a:rPr lang="da-DK" dirty="0" smtClean="0"/>
              <a:t>: in English data</a:t>
            </a:r>
          </a:p>
          <a:p>
            <a:pPr lvl="1"/>
            <a:r>
              <a:rPr lang="da-DK" dirty="0" err="1" smtClean="0"/>
              <a:t>On-screen</a:t>
            </a:r>
            <a:r>
              <a:rPr lang="da-DK" dirty="0" smtClean="0"/>
              <a:t> </a:t>
            </a:r>
            <a:r>
              <a:rPr lang="da-DK" dirty="0" err="1" smtClean="0"/>
              <a:t>presentation</a:t>
            </a:r>
            <a:r>
              <a:rPr lang="da-DK" dirty="0" smtClean="0"/>
              <a:t>: English data as </a:t>
            </a:r>
            <a:r>
              <a:rPr lang="da-DK" dirty="0" err="1" smtClean="0"/>
              <a:t>well</a:t>
            </a:r>
            <a:r>
              <a:rPr lang="da-DK" dirty="0" smtClean="0"/>
              <a:t> as Danish </a:t>
            </a:r>
            <a:r>
              <a:rPr lang="da-DK" dirty="0" err="1" smtClean="0"/>
              <a:t>meta</a:t>
            </a:r>
            <a:r>
              <a:rPr lang="da-DK" dirty="0" smtClean="0"/>
              <a:t> data</a:t>
            </a:r>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da-DK" dirty="0" smtClean="0">
                <a:solidFill>
                  <a:schemeClr val="tx1"/>
                </a:solidFill>
              </a:rPr>
              <a:t>The </a:t>
            </a:r>
            <a:r>
              <a:rPr lang="da-DK" dirty="0" err="1" smtClean="0">
                <a:solidFill>
                  <a:schemeClr val="tx1"/>
                </a:solidFill>
              </a:rPr>
              <a:t>concept</a:t>
            </a:r>
            <a:r>
              <a:rPr lang="da-DK" dirty="0" smtClean="0">
                <a:solidFill>
                  <a:schemeClr val="tx1"/>
                </a:solidFill>
              </a:rPr>
              <a:t> of </a:t>
            </a:r>
            <a:r>
              <a:rPr lang="da-DK" dirty="0" err="1" smtClean="0">
                <a:solidFill>
                  <a:schemeClr val="tx1"/>
                </a:solidFill>
              </a:rPr>
              <a:t>dictionary</a:t>
            </a:r>
            <a:endParaRPr lang="da-DK" dirty="0">
              <a:solidFill>
                <a:schemeClr val="tx1"/>
              </a:solidFill>
            </a:endParaRPr>
          </a:p>
        </p:txBody>
      </p:sp>
      <p:sp>
        <p:nvSpPr>
          <p:cNvPr id="3" name="Content Placeholder 2"/>
          <p:cNvSpPr>
            <a:spLocks noGrp="1"/>
          </p:cNvSpPr>
          <p:nvPr>
            <p:ph idx="1"/>
          </p:nvPr>
        </p:nvSpPr>
        <p:spPr/>
        <p:txBody>
          <a:bodyPr/>
          <a:lstStyle/>
          <a:p>
            <a:pPr>
              <a:buNone/>
            </a:pPr>
            <a:r>
              <a:rPr lang="da-DK" dirty="0" smtClean="0"/>
              <a:t>Online </a:t>
            </a:r>
            <a:r>
              <a:rPr lang="da-DK" dirty="0" err="1" smtClean="0"/>
              <a:t>dictionaries</a:t>
            </a:r>
            <a:r>
              <a:rPr lang="da-DK" dirty="0" smtClean="0"/>
              <a:t> </a:t>
            </a:r>
            <a:r>
              <a:rPr lang="da-DK" dirty="0" err="1" smtClean="0"/>
              <a:t>are</a:t>
            </a:r>
            <a:r>
              <a:rPr lang="da-DK" dirty="0" smtClean="0"/>
              <a:t> </a:t>
            </a:r>
            <a:r>
              <a:rPr lang="da-DK" dirty="0" err="1" smtClean="0"/>
              <a:t>complex</a:t>
            </a:r>
            <a:r>
              <a:rPr lang="da-DK" dirty="0" smtClean="0"/>
              <a:t> </a:t>
            </a:r>
            <a:r>
              <a:rPr lang="da-DK" dirty="0" err="1" smtClean="0"/>
              <a:t>tools</a:t>
            </a:r>
            <a:r>
              <a:rPr lang="da-DK" dirty="0" smtClean="0"/>
              <a:t>:</a:t>
            </a:r>
          </a:p>
          <a:p>
            <a:pPr>
              <a:buNone/>
            </a:pPr>
            <a:endParaRPr lang="da-DK" dirty="0" smtClean="0"/>
          </a:p>
          <a:p>
            <a:r>
              <a:rPr lang="da-DK" i="1" dirty="0" err="1" smtClean="0"/>
              <a:t>Surface</a:t>
            </a:r>
            <a:r>
              <a:rPr lang="da-DK" i="1" dirty="0" smtClean="0"/>
              <a:t> features</a:t>
            </a:r>
          </a:p>
          <a:p>
            <a:pPr lvl="1"/>
            <a:r>
              <a:rPr lang="da-DK" dirty="0" err="1" smtClean="0"/>
              <a:t>Those</a:t>
            </a:r>
            <a:r>
              <a:rPr lang="da-DK" dirty="0" smtClean="0"/>
              <a:t> features </a:t>
            </a:r>
            <a:r>
              <a:rPr lang="da-DK" dirty="0" err="1" smtClean="0"/>
              <a:t>that</a:t>
            </a:r>
            <a:r>
              <a:rPr lang="da-DK" dirty="0" smtClean="0"/>
              <a:t> </a:t>
            </a:r>
            <a:r>
              <a:rPr lang="da-DK" dirty="0" err="1" smtClean="0"/>
              <a:t>are</a:t>
            </a:r>
            <a:r>
              <a:rPr lang="da-DK" dirty="0" smtClean="0"/>
              <a:t> visible to </a:t>
            </a:r>
            <a:r>
              <a:rPr lang="da-DK" dirty="0" err="1" smtClean="0"/>
              <a:t>users</a:t>
            </a:r>
            <a:r>
              <a:rPr lang="da-DK" dirty="0" smtClean="0"/>
              <a:t> in the </a:t>
            </a:r>
            <a:r>
              <a:rPr lang="da-DK" dirty="0" err="1" smtClean="0"/>
              <a:t>two-dimensional</a:t>
            </a:r>
            <a:r>
              <a:rPr lang="da-DK" dirty="0" smtClean="0"/>
              <a:t> </a:t>
            </a:r>
            <a:r>
              <a:rPr lang="da-DK" dirty="0" err="1" smtClean="0"/>
              <a:t>space</a:t>
            </a:r>
            <a:r>
              <a:rPr lang="da-DK" dirty="0" smtClean="0"/>
              <a:t>, i.e. </a:t>
            </a:r>
            <a:r>
              <a:rPr lang="da-DK" dirty="0" err="1" smtClean="0"/>
              <a:t>on</a:t>
            </a:r>
            <a:r>
              <a:rPr lang="da-DK" dirty="0" smtClean="0"/>
              <a:t> the screen</a:t>
            </a:r>
          </a:p>
          <a:p>
            <a:pPr>
              <a:buNone/>
            </a:pPr>
            <a:endParaRPr lang="da-DK" dirty="0" smtClean="0"/>
          </a:p>
          <a:p>
            <a:r>
              <a:rPr lang="da-DK" i="1" dirty="0" err="1" smtClean="0"/>
              <a:t>Underlying</a:t>
            </a:r>
            <a:r>
              <a:rPr lang="da-DK" i="1" dirty="0" smtClean="0"/>
              <a:t> features</a:t>
            </a:r>
          </a:p>
          <a:p>
            <a:pPr lvl="1"/>
            <a:r>
              <a:rPr lang="da-DK" dirty="0" err="1" smtClean="0"/>
              <a:t>Those</a:t>
            </a:r>
            <a:r>
              <a:rPr lang="da-DK" dirty="0" smtClean="0"/>
              <a:t> features </a:t>
            </a:r>
            <a:r>
              <a:rPr lang="da-DK" dirty="0" err="1" smtClean="0"/>
              <a:t>that</a:t>
            </a:r>
            <a:r>
              <a:rPr lang="da-DK" dirty="0" smtClean="0"/>
              <a:t> form the </a:t>
            </a:r>
            <a:r>
              <a:rPr lang="da-DK" dirty="0" err="1" smtClean="0"/>
              <a:t>theoretical</a:t>
            </a:r>
            <a:r>
              <a:rPr lang="da-DK" dirty="0" smtClean="0"/>
              <a:t> basis of </a:t>
            </a:r>
            <a:r>
              <a:rPr lang="da-DK" dirty="0" err="1" smtClean="0"/>
              <a:t>dictionaries</a:t>
            </a:r>
            <a:r>
              <a:rPr lang="da-DK" dirty="0" smtClean="0"/>
              <a:t> and </a:t>
            </a:r>
            <a:r>
              <a:rPr lang="da-DK" dirty="0" err="1" smtClean="0"/>
              <a:t>that</a:t>
            </a:r>
            <a:r>
              <a:rPr lang="da-DK" dirty="0" smtClean="0"/>
              <a:t> </a:t>
            </a:r>
            <a:r>
              <a:rPr lang="da-DK" dirty="0" err="1" smtClean="0"/>
              <a:t>are</a:t>
            </a:r>
            <a:r>
              <a:rPr lang="da-DK" dirty="0" smtClean="0"/>
              <a:t> not </a:t>
            </a:r>
            <a:r>
              <a:rPr lang="da-DK" dirty="0" err="1" smtClean="0"/>
              <a:t>immediately</a:t>
            </a:r>
            <a:r>
              <a:rPr lang="da-DK" dirty="0" smtClean="0"/>
              <a:t> visible to </a:t>
            </a:r>
            <a:r>
              <a:rPr lang="da-DK" dirty="0" err="1" smtClean="0"/>
              <a:t>users</a:t>
            </a:r>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da-DK" dirty="0" err="1" smtClean="0">
                <a:solidFill>
                  <a:schemeClr val="tx1"/>
                </a:solidFill>
              </a:rPr>
              <a:t>Underlying</a:t>
            </a:r>
            <a:r>
              <a:rPr lang="da-DK" dirty="0" smtClean="0">
                <a:solidFill>
                  <a:schemeClr val="tx1"/>
                </a:solidFill>
              </a:rPr>
              <a:t> features</a:t>
            </a:r>
            <a:endParaRPr lang="da-DK" dirty="0">
              <a:solidFill>
                <a:schemeClr val="tx1"/>
              </a:solidFill>
            </a:endParaRPr>
          </a:p>
        </p:txBody>
      </p:sp>
      <p:sp>
        <p:nvSpPr>
          <p:cNvPr id="3" name="Content Placeholder 2"/>
          <p:cNvSpPr>
            <a:spLocks noGrp="1"/>
          </p:cNvSpPr>
          <p:nvPr>
            <p:ph idx="1"/>
          </p:nvPr>
        </p:nvSpPr>
        <p:spPr/>
        <p:txBody>
          <a:bodyPr>
            <a:normAutofit lnSpcReduction="10000"/>
          </a:bodyPr>
          <a:lstStyle/>
          <a:p>
            <a:pPr>
              <a:buNone/>
            </a:pPr>
            <a:r>
              <a:rPr lang="en-GB" dirty="0" smtClean="0"/>
              <a:t>Dictionaries have at least three underlying features:</a:t>
            </a:r>
          </a:p>
          <a:p>
            <a:endParaRPr lang="en-GB" dirty="0" smtClean="0"/>
          </a:p>
          <a:p>
            <a:r>
              <a:rPr lang="en-GB" dirty="0" smtClean="0"/>
              <a:t>they have been designed to </a:t>
            </a:r>
            <a:r>
              <a:rPr lang="en-GB" dirty="0" err="1" smtClean="0"/>
              <a:t>fulfill</a:t>
            </a:r>
            <a:r>
              <a:rPr lang="en-GB" dirty="0" smtClean="0"/>
              <a:t> one or more functions;</a:t>
            </a:r>
          </a:p>
          <a:p>
            <a:endParaRPr lang="en-GB" dirty="0" smtClean="0"/>
          </a:p>
          <a:p>
            <a:r>
              <a:rPr lang="en-GB" dirty="0" smtClean="0"/>
              <a:t>they contain data that have been selected because they help to </a:t>
            </a:r>
            <a:r>
              <a:rPr lang="en-GB" dirty="0" err="1" smtClean="0"/>
              <a:t>fulfill</a:t>
            </a:r>
            <a:r>
              <a:rPr lang="en-GB" dirty="0" smtClean="0"/>
              <a:t> their function(s);</a:t>
            </a:r>
          </a:p>
          <a:p>
            <a:endParaRPr lang="en-GB" dirty="0" smtClean="0"/>
          </a:p>
          <a:p>
            <a:r>
              <a:rPr lang="en-GB" dirty="0" smtClean="0"/>
              <a:t>they have structures that marshal the data into the task of fulfilling the relevant function(s).</a:t>
            </a:r>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solidFill>
                  <a:schemeClr val="tx1"/>
                </a:solidFill>
              </a:rPr>
              <a:t>The </a:t>
            </a:r>
            <a:r>
              <a:rPr lang="da-DK" dirty="0" err="1" smtClean="0">
                <a:solidFill>
                  <a:schemeClr val="tx1"/>
                </a:solidFill>
              </a:rPr>
              <a:t>primacy</a:t>
            </a:r>
            <a:r>
              <a:rPr lang="da-DK" dirty="0" smtClean="0">
                <a:solidFill>
                  <a:schemeClr val="tx1"/>
                </a:solidFill>
              </a:rPr>
              <a:t> of </a:t>
            </a:r>
            <a:r>
              <a:rPr lang="da-DK" dirty="0" err="1" smtClean="0">
                <a:solidFill>
                  <a:schemeClr val="tx1"/>
                </a:solidFill>
              </a:rPr>
              <a:t>functions</a:t>
            </a:r>
            <a:endParaRPr lang="da-DK" dirty="0">
              <a:solidFill>
                <a:schemeClr val="tx1"/>
              </a:solidFill>
            </a:endParaRPr>
          </a:p>
        </p:txBody>
      </p:sp>
      <p:sp>
        <p:nvSpPr>
          <p:cNvPr id="3" name="Content Placeholder 2"/>
          <p:cNvSpPr>
            <a:spLocks noGrp="1"/>
          </p:cNvSpPr>
          <p:nvPr>
            <p:ph idx="1"/>
          </p:nvPr>
        </p:nvSpPr>
        <p:spPr/>
        <p:txBody>
          <a:bodyPr/>
          <a:lstStyle/>
          <a:p>
            <a:endParaRPr lang="en-GB" dirty="0" smtClean="0"/>
          </a:p>
          <a:p>
            <a:r>
              <a:rPr lang="en-GB" dirty="0" smtClean="0"/>
              <a:t>A lexicographical function is ‘the satisfaction of the specific types of lexicographically relevant needs that may arise in a specific type of potential user in a specific type of extra-lexicographical situation.’</a:t>
            </a:r>
          </a:p>
          <a:p>
            <a:pPr>
              <a:buNone/>
            </a:pPr>
            <a:r>
              <a:rPr lang="en-GB" dirty="0" smtClean="0"/>
              <a:t>	(Bergenholtz and Tarp 2010: 30)</a:t>
            </a:r>
          </a:p>
          <a:p>
            <a:r>
              <a:rPr lang="en-GB" i="1" dirty="0" smtClean="0"/>
              <a:t>Communicative functions</a:t>
            </a:r>
            <a:r>
              <a:rPr lang="en-GB" dirty="0" smtClean="0"/>
              <a:t> provide help in ongoing or planned communicative situations</a:t>
            </a:r>
          </a:p>
          <a:p>
            <a:r>
              <a:rPr lang="en-GB" i="1" dirty="0" smtClean="0"/>
              <a:t>Cognitive functions</a:t>
            </a:r>
            <a:r>
              <a:rPr lang="en-GB" dirty="0" smtClean="0"/>
              <a:t> provide help if people want to acquire knowledge about factual or linguistic matters</a:t>
            </a:r>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
        <p:nvSpPr>
          <p:cNvPr id="5" name="Rounded Rectangle 4"/>
          <p:cNvSpPr/>
          <p:nvPr/>
        </p:nvSpPr>
        <p:spPr>
          <a:xfrm>
            <a:off x="6876256" y="2924944"/>
            <a:ext cx="864096"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Rounded Rectangle 5"/>
          <p:cNvSpPr/>
          <p:nvPr/>
        </p:nvSpPr>
        <p:spPr>
          <a:xfrm>
            <a:off x="6300192" y="3356992"/>
            <a:ext cx="720080"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Rounded Rectangle 6"/>
          <p:cNvSpPr/>
          <p:nvPr/>
        </p:nvSpPr>
        <p:spPr>
          <a:xfrm>
            <a:off x="6084168" y="3717032"/>
            <a:ext cx="1296144"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solidFill>
                  <a:schemeClr val="tx1"/>
                </a:solidFill>
              </a:rPr>
              <a:t>The EFL </a:t>
            </a:r>
            <a:r>
              <a:rPr lang="da-DK" dirty="0" err="1" smtClean="0">
                <a:solidFill>
                  <a:schemeClr val="tx1"/>
                </a:solidFill>
              </a:rPr>
              <a:t>production</a:t>
            </a:r>
            <a:r>
              <a:rPr lang="da-DK" dirty="0" smtClean="0">
                <a:solidFill>
                  <a:schemeClr val="tx1"/>
                </a:solidFill>
              </a:rPr>
              <a:t> </a:t>
            </a:r>
            <a:r>
              <a:rPr lang="da-DK" dirty="0" err="1" smtClean="0">
                <a:solidFill>
                  <a:schemeClr val="tx1"/>
                </a:solidFill>
              </a:rPr>
              <a:t>dictionary</a:t>
            </a:r>
            <a:endParaRPr lang="da-DK" dirty="0">
              <a:solidFill>
                <a:schemeClr val="tx1"/>
              </a:solidFill>
            </a:endParaRPr>
          </a:p>
        </p:txBody>
      </p:sp>
      <p:sp>
        <p:nvSpPr>
          <p:cNvPr id="3" name="Content Placeholder 2"/>
          <p:cNvSpPr>
            <a:spLocks noGrp="1"/>
          </p:cNvSpPr>
          <p:nvPr>
            <p:ph idx="1"/>
          </p:nvPr>
        </p:nvSpPr>
        <p:spPr/>
        <p:txBody>
          <a:bodyPr/>
          <a:lstStyle/>
          <a:p>
            <a:endParaRPr lang="en-GB" dirty="0" smtClean="0"/>
          </a:p>
          <a:p>
            <a:pPr>
              <a:buNone/>
            </a:pPr>
            <a:r>
              <a:rPr lang="en-GB" dirty="0" smtClean="0"/>
              <a:t>	</a:t>
            </a:r>
          </a:p>
          <a:p>
            <a:pPr>
              <a:buNone/>
            </a:pPr>
            <a:r>
              <a:rPr lang="en-GB" dirty="0" smtClean="0"/>
              <a:t>	EFL production dictionaries for law students are information tools which, through their surface and underlying features, provide help to law students who produce texts pertaining to the field of law in English as a foreign language.</a:t>
            </a:r>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solidFill>
                  <a:schemeClr val="tx1"/>
                </a:solidFill>
              </a:rPr>
              <a:t>Stages in EFL </a:t>
            </a:r>
            <a:r>
              <a:rPr lang="da-DK" dirty="0" err="1" smtClean="0">
                <a:solidFill>
                  <a:schemeClr val="tx1"/>
                </a:solidFill>
              </a:rPr>
              <a:t>text</a:t>
            </a:r>
            <a:r>
              <a:rPr lang="da-DK" dirty="0" smtClean="0">
                <a:solidFill>
                  <a:schemeClr val="tx1"/>
                </a:solidFill>
              </a:rPr>
              <a:t> </a:t>
            </a:r>
            <a:r>
              <a:rPr lang="da-DK" dirty="0" err="1" smtClean="0">
                <a:solidFill>
                  <a:schemeClr val="tx1"/>
                </a:solidFill>
              </a:rPr>
              <a:t>production</a:t>
            </a:r>
            <a:endParaRPr lang="da-DK" dirty="0">
              <a:solidFill>
                <a:schemeClr val="tx1"/>
              </a:solidFill>
            </a:endParaRPr>
          </a:p>
        </p:txBody>
      </p:sp>
      <p:sp>
        <p:nvSpPr>
          <p:cNvPr id="3" name="Content Placeholder 2"/>
          <p:cNvSpPr>
            <a:spLocks noGrp="1"/>
          </p:cNvSpPr>
          <p:nvPr>
            <p:ph idx="1"/>
          </p:nvPr>
        </p:nvSpPr>
        <p:spPr/>
        <p:txBody>
          <a:bodyPr/>
          <a:lstStyle/>
          <a:p>
            <a:endParaRPr lang="da-DK" dirty="0" smtClean="0"/>
          </a:p>
          <a:p>
            <a:r>
              <a:rPr lang="da-DK" dirty="0" err="1" smtClean="0"/>
              <a:t>Three</a:t>
            </a:r>
            <a:r>
              <a:rPr lang="da-DK" dirty="0" smtClean="0"/>
              <a:t> stages:</a:t>
            </a:r>
          </a:p>
          <a:p>
            <a:pPr lvl="1"/>
            <a:r>
              <a:rPr lang="en-GB" dirty="0" smtClean="0"/>
              <a:t>a planning, an execution and a finalisation stage</a:t>
            </a:r>
            <a:endParaRPr lang="da-DK" dirty="0" smtClean="0"/>
          </a:p>
          <a:p>
            <a:endParaRPr lang="da-DK" dirty="0" smtClean="0"/>
          </a:p>
          <a:p>
            <a:r>
              <a:rPr lang="en-GB" dirty="0" smtClean="0"/>
              <a:t>Writing, editing and revising:</a:t>
            </a:r>
          </a:p>
          <a:p>
            <a:pPr lvl="1"/>
            <a:r>
              <a:rPr lang="en-GB" i="1" dirty="0" smtClean="0"/>
              <a:t>macro-level</a:t>
            </a:r>
            <a:r>
              <a:rPr lang="en-GB" dirty="0" smtClean="0"/>
              <a:t>: concerns the relationship between paragraphs and larger units of text </a:t>
            </a:r>
          </a:p>
          <a:p>
            <a:pPr lvl="1"/>
            <a:r>
              <a:rPr lang="en-GB" i="1" dirty="0" smtClean="0"/>
              <a:t>micro-level</a:t>
            </a:r>
            <a:r>
              <a:rPr lang="en-GB" dirty="0" smtClean="0"/>
              <a:t>: concerns words, collocations, phrases, sentences, and textual conventions</a:t>
            </a:r>
            <a:endParaRPr lang="da-DK" dirty="0" smtClean="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err="1" smtClean="0">
                <a:solidFill>
                  <a:schemeClr val="tx1"/>
                </a:solidFill>
              </a:rPr>
              <a:t>User</a:t>
            </a:r>
            <a:r>
              <a:rPr lang="da-DK" dirty="0" smtClean="0">
                <a:solidFill>
                  <a:schemeClr val="tx1"/>
                </a:solidFill>
              </a:rPr>
              <a:t> profiling</a:t>
            </a:r>
            <a:endParaRPr lang="da-DK" dirty="0">
              <a:solidFill>
                <a:schemeClr val="tx1"/>
              </a:solidFill>
            </a:endParaRPr>
          </a:p>
        </p:txBody>
      </p:sp>
      <p:sp>
        <p:nvSpPr>
          <p:cNvPr id="3" name="Content Placeholder 2"/>
          <p:cNvSpPr>
            <a:spLocks noGrp="1"/>
          </p:cNvSpPr>
          <p:nvPr>
            <p:ph idx="1"/>
          </p:nvPr>
        </p:nvSpPr>
        <p:spPr/>
        <p:txBody>
          <a:bodyPr>
            <a:normAutofit fontScale="85000" lnSpcReduction="20000"/>
          </a:bodyPr>
          <a:lstStyle/>
          <a:p>
            <a:endParaRPr lang="da-DK" sz="2800" b="1" dirty="0" smtClean="0"/>
          </a:p>
          <a:p>
            <a:r>
              <a:rPr lang="da-DK" sz="2800" b="1" dirty="0" smtClean="0"/>
              <a:t>Danish </a:t>
            </a:r>
            <a:r>
              <a:rPr lang="da-DK" sz="2800" b="1" dirty="0" err="1" smtClean="0"/>
              <a:t>law</a:t>
            </a:r>
            <a:r>
              <a:rPr lang="da-DK" sz="2800" b="1" dirty="0" smtClean="0"/>
              <a:t> students:</a:t>
            </a:r>
          </a:p>
          <a:p>
            <a:pPr>
              <a:buNone/>
            </a:pPr>
            <a:endParaRPr lang="da-DK" sz="2800" dirty="0" smtClean="0"/>
          </a:p>
          <a:p>
            <a:r>
              <a:rPr lang="da-DK" sz="2800" dirty="0" smtClean="0"/>
              <a:t>Master the Danish </a:t>
            </a:r>
            <a:r>
              <a:rPr lang="da-DK" sz="2800" dirty="0" err="1" smtClean="0"/>
              <a:t>language</a:t>
            </a:r>
            <a:r>
              <a:rPr lang="da-DK" sz="2800" dirty="0" smtClean="0"/>
              <a:t> at a </a:t>
            </a:r>
            <a:r>
              <a:rPr lang="da-DK" sz="2800" dirty="0" err="1" smtClean="0"/>
              <a:t>high</a:t>
            </a:r>
            <a:r>
              <a:rPr lang="da-DK" sz="2800" dirty="0" smtClean="0"/>
              <a:t> </a:t>
            </a:r>
            <a:r>
              <a:rPr lang="da-DK" sz="2800" dirty="0" err="1" smtClean="0"/>
              <a:t>level</a:t>
            </a:r>
            <a:endParaRPr lang="da-DK" sz="2800" dirty="0" smtClean="0"/>
          </a:p>
          <a:p>
            <a:r>
              <a:rPr lang="da-DK" sz="2800" dirty="0" smtClean="0"/>
              <a:t>Master English as a </a:t>
            </a:r>
            <a:r>
              <a:rPr lang="da-DK" sz="2800" dirty="0" err="1" smtClean="0"/>
              <a:t>foreign</a:t>
            </a:r>
            <a:r>
              <a:rPr lang="da-DK" sz="2800" dirty="0" smtClean="0"/>
              <a:t> </a:t>
            </a:r>
            <a:r>
              <a:rPr lang="da-DK" sz="2800" dirty="0" err="1" smtClean="0"/>
              <a:t>language</a:t>
            </a:r>
            <a:r>
              <a:rPr lang="da-DK" sz="2800" dirty="0" smtClean="0"/>
              <a:t> at a medium </a:t>
            </a:r>
            <a:r>
              <a:rPr lang="da-DK" sz="2800" dirty="0" err="1" smtClean="0"/>
              <a:t>level</a:t>
            </a:r>
            <a:endParaRPr lang="da-DK" sz="2800" dirty="0" smtClean="0"/>
          </a:p>
          <a:p>
            <a:r>
              <a:rPr lang="da-DK" sz="2800" dirty="0" err="1" smtClean="0"/>
              <a:t>Experience</a:t>
            </a:r>
            <a:r>
              <a:rPr lang="da-DK" sz="2800" dirty="0" smtClean="0"/>
              <a:t> in </a:t>
            </a:r>
            <a:r>
              <a:rPr lang="da-DK" sz="2800" dirty="0" err="1" smtClean="0"/>
              <a:t>producing</a:t>
            </a:r>
            <a:r>
              <a:rPr lang="da-DK" sz="2800" dirty="0" smtClean="0"/>
              <a:t> legal </a:t>
            </a:r>
            <a:r>
              <a:rPr lang="da-DK" sz="2800" dirty="0" err="1" smtClean="0"/>
              <a:t>texts</a:t>
            </a:r>
            <a:r>
              <a:rPr lang="da-DK" sz="2800" dirty="0" smtClean="0"/>
              <a:t> in English at a </a:t>
            </a:r>
            <a:r>
              <a:rPr lang="da-DK" sz="2800" dirty="0" err="1" smtClean="0"/>
              <a:t>low</a:t>
            </a:r>
            <a:r>
              <a:rPr lang="da-DK" sz="2800" dirty="0" smtClean="0"/>
              <a:t> </a:t>
            </a:r>
            <a:r>
              <a:rPr lang="da-DK" sz="2800" dirty="0" err="1" smtClean="0"/>
              <a:t>level</a:t>
            </a:r>
            <a:endParaRPr lang="da-DK" sz="2800" dirty="0" smtClean="0"/>
          </a:p>
          <a:p>
            <a:r>
              <a:rPr lang="da-DK" sz="2800" dirty="0" smtClean="0"/>
              <a:t>General </a:t>
            </a:r>
            <a:r>
              <a:rPr lang="da-DK" sz="2800" dirty="0" err="1" smtClean="0"/>
              <a:t>cultural</a:t>
            </a:r>
            <a:r>
              <a:rPr lang="da-DK" sz="2800" dirty="0" smtClean="0"/>
              <a:t> and </a:t>
            </a:r>
            <a:r>
              <a:rPr lang="da-DK" sz="2800" dirty="0" err="1" smtClean="0"/>
              <a:t>factual</a:t>
            </a:r>
            <a:r>
              <a:rPr lang="da-DK" sz="2800" dirty="0" smtClean="0"/>
              <a:t> </a:t>
            </a:r>
            <a:r>
              <a:rPr lang="da-DK" sz="2800" dirty="0" err="1" smtClean="0"/>
              <a:t>knowledge</a:t>
            </a:r>
            <a:r>
              <a:rPr lang="da-DK" sz="2800" dirty="0" smtClean="0"/>
              <a:t> at a medium </a:t>
            </a:r>
            <a:r>
              <a:rPr lang="da-DK" sz="2800" dirty="0" err="1" smtClean="0"/>
              <a:t>level</a:t>
            </a:r>
            <a:endParaRPr lang="da-DK" sz="2800" dirty="0" smtClean="0"/>
          </a:p>
          <a:p>
            <a:r>
              <a:rPr lang="da-DK" sz="2800" dirty="0" smtClean="0"/>
              <a:t>Master the </a:t>
            </a:r>
            <a:r>
              <a:rPr lang="da-DK" sz="2800" dirty="0" err="1" smtClean="0"/>
              <a:t>subject</a:t>
            </a:r>
            <a:r>
              <a:rPr lang="da-DK" sz="2800" dirty="0" smtClean="0"/>
              <a:t> </a:t>
            </a:r>
            <a:r>
              <a:rPr lang="da-DK" sz="2800" dirty="0" err="1" smtClean="0"/>
              <a:t>field</a:t>
            </a:r>
            <a:r>
              <a:rPr lang="da-DK" sz="2800" dirty="0" smtClean="0"/>
              <a:t> of Danish </a:t>
            </a:r>
            <a:r>
              <a:rPr lang="da-DK" sz="2800" dirty="0" err="1" smtClean="0"/>
              <a:t>law</a:t>
            </a:r>
            <a:r>
              <a:rPr lang="da-DK" sz="2800" dirty="0" smtClean="0"/>
              <a:t> at a </a:t>
            </a:r>
            <a:r>
              <a:rPr lang="da-DK" sz="2800" dirty="0" err="1" smtClean="0"/>
              <a:t>low</a:t>
            </a:r>
            <a:r>
              <a:rPr lang="da-DK" sz="2800" dirty="0" smtClean="0"/>
              <a:t> </a:t>
            </a:r>
            <a:r>
              <a:rPr lang="da-DK" sz="2800" dirty="0" err="1" smtClean="0"/>
              <a:t>level</a:t>
            </a:r>
            <a:endParaRPr lang="da-DK" sz="2800" dirty="0" smtClean="0"/>
          </a:p>
          <a:p>
            <a:r>
              <a:rPr lang="da-DK" sz="2800" dirty="0" smtClean="0"/>
              <a:t>Master the </a:t>
            </a:r>
            <a:r>
              <a:rPr lang="da-DK" sz="2800" dirty="0" err="1" smtClean="0"/>
              <a:t>subject</a:t>
            </a:r>
            <a:r>
              <a:rPr lang="da-DK" sz="2800" dirty="0" smtClean="0"/>
              <a:t> </a:t>
            </a:r>
            <a:r>
              <a:rPr lang="da-DK" sz="2800" dirty="0" err="1" smtClean="0"/>
              <a:t>field</a:t>
            </a:r>
            <a:r>
              <a:rPr lang="da-DK" sz="2800" dirty="0" smtClean="0"/>
              <a:t> of English </a:t>
            </a:r>
            <a:r>
              <a:rPr lang="da-DK" sz="2800" dirty="0" err="1" smtClean="0"/>
              <a:t>law</a:t>
            </a:r>
            <a:r>
              <a:rPr lang="da-DK" sz="2800" dirty="0" smtClean="0"/>
              <a:t> at a </a:t>
            </a:r>
            <a:r>
              <a:rPr lang="da-DK" sz="2800" dirty="0" err="1" smtClean="0"/>
              <a:t>low</a:t>
            </a:r>
            <a:r>
              <a:rPr lang="da-DK" sz="2800" dirty="0" smtClean="0"/>
              <a:t> </a:t>
            </a:r>
            <a:r>
              <a:rPr lang="da-DK" sz="2800" dirty="0" err="1" smtClean="0"/>
              <a:t>level</a:t>
            </a:r>
            <a:r>
              <a:rPr lang="da-DK" sz="2800" dirty="0" smtClean="0"/>
              <a:t> (</a:t>
            </a:r>
            <a:r>
              <a:rPr lang="da-DK" sz="2800" dirty="0" err="1" smtClean="0"/>
              <a:t>or</a:t>
            </a:r>
            <a:r>
              <a:rPr lang="da-DK" sz="2800" dirty="0" smtClean="0"/>
              <a:t> </a:t>
            </a:r>
            <a:r>
              <a:rPr lang="da-DK" sz="2800" dirty="0" err="1" smtClean="0"/>
              <a:t>nil</a:t>
            </a:r>
            <a:r>
              <a:rPr lang="da-DK" sz="2800" dirty="0" smtClean="0"/>
              <a:t>)</a:t>
            </a:r>
          </a:p>
          <a:p>
            <a:r>
              <a:rPr lang="da-DK" sz="2800" dirty="0" smtClean="0"/>
              <a:t>Master Danish legal </a:t>
            </a:r>
            <a:r>
              <a:rPr lang="da-DK" sz="2800" dirty="0" err="1" smtClean="0"/>
              <a:t>language</a:t>
            </a:r>
            <a:r>
              <a:rPr lang="da-DK" sz="2800" dirty="0" smtClean="0"/>
              <a:t> at a </a:t>
            </a:r>
            <a:r>
              <a:rPr lang="da-DK" sz="2800" dirty="0" err="1" smtClean="0"/>
              <a:t>low</a:t>
            </a:r>
            <a:r>
              <a:rPr lang="da-DK" sz="2800" dirty="0" smtClean="0"/>
              <a:t> </a:t>
            </a:r>
            <a:r>
              <a:rPr lang="da-DK" sz="2800" dirty="0" err="1" smtClean="0"/>
              <a:t>level</a:t>
            </a:r>
            <a:endParaRPr lang="da-DK" sz="2800" dirty="0" smtClean="0"/>
          </a:p>
          <a:p>
            <a:r>
              <a:rPr lang="da-DK" sz="2800" dirty="0" smtClean="0"/>
              <a:t>Master English legal </a:t>
            </a:r>
            <a:r>
              <a:rPr lang="da-DK" sz="2800" dirty="0" err="1" smtClean="0"/>
              <a:t>language</a:t>
            </a:r>
            <a:r>
              <a:rPr lang="da-DK" sz="2800" dirty="0" smtClean="0"/>
              <a:t> at a </a:t>
            </a:r>
            <a:r>
              <a:rPr lang="da-DK" sz="2800" dirty="0" err="1" smtClean="0"/>
              <a:t>low</a:t>
            </a:r>
            <a:r>
              <a:rPr lang="da-DK" sz="2800" dirty="0" smtClean="0"/>
              <a:t> </a:t>
            </a:r>
            <a:r>
              <a:rPr lang="da-DK" sz="2800" dirty="0" err="1" smtClean="0"/>
              <a:t>level</a:t>
            </a:r>
            <a:endParaRPr lang="da-DK" sz="2800" dirty="0" smtClean="0"/>
          </a:p>
          <a:p>
            <a:pPr>
              <a:buNone/>
            </a:pPr>
            <a:endParaRPr lang="da-DK" dirty="0" smtClean="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da-DK" dirty="0" err="1" smtClean="0">
                <a:solidFill>
                  <a:schemeClr val="tx1"/>
                </a:solidFill>
              </a:rPr>
              <a:t>Producing</a:t>
            </a:r>
            <a:r>
              <a:rPr lang="da-DK" dirty="0" smtClean="0">
                <a:solidFill>
                  <a:schemeClr val="tx1"/>
                </a:solidFill>
              </a:rPr>
              <a:t> EFL </a:t>
            </a:r>
            <a:r>
              <a:rPr lang="da-DK" dirty="0" err="1" smtClean="0">
                <a:solidFill>
                  <a:schemeClr val="tx1"/>
                </a:solidFill>
              </a:rPr>
              <a:t>texts</a:t>
            </a:r>
            <a:endParaRPr lang="da-DK" dirty="0">
              <a:solidFill>
                <a:schemeClr val="tx1"/>
              </a:solidFill>
            </a:endParaRPr>
          </a:p>
        </p:txBody>
      </p:sp>
      <p:sp>
        <p:nvSpPr>
          <p:cNvPr id="3" name="Content Placeholder 2"/>
          <p:cNvSpPr>
            <a:spLocks noGrp="1"/>
          </p:cNvSpPr>
          <p:nvPr>
            <p:ph idx="1"/>
          </p:nvPr>
        </p:nvSpPr>
        <p:spPr>
          <a:xfrm>
            <a:off x="457200" y="1935480"/>
            <a:ext cx="8219256" cy="4389120"/>
          </a:xfrm>
        </p:spPr>
        <p:txBody>
          <a:bodyPr>
            <a:normAutofit lnSpcReduction="10000"/>
          </a:bodyPr>
          <a:lstStyle/>
          <a:p>
            <a:endParaRPr lang="da-DK" dirty="0" smtClean="0"/>
          </a:p>
          <a:p>
            <a:r>
              <a:rPr lang="da-DK" dirty="0" err="1" smtClean="0"/>
              <a:t>Writers</a:t>
            </a:r>
            <a:r>
              <a:rPr lang="da-DK" dirty="0" smtClean="0"/>
              <a:t> </a:t>
            </a:r>
            <a:r>
              <a:rPr lang="da-DK" dirty="0" err="1" smtClean="0"/>
              <a:t>think</a:t>
            </a:r>
            <a:r>
              <a:rPr lang="da-DK" dirty="0" smtClean="0"/>
              <a:t> </a:t>
            </a:r>
            <a:r>
              <a:rPr lang="da-DK" dirty="0" err="1" smtClean="0"/>
              <a:t>exclusively</a:t>
            </a:r>
            <a:r>
              <a:rPr lang="da-DK" dirty="0" smtClean="0"/>
              <a:t> in </a:t>
            </a:r>
            <a:r>
              <a:rPr lang="da-DK" dirty="0" err="1" smtClean="0"/>
              <a:t>native</a:t>
            </a:r>
            <a:r>
              <a:rPr lang="da-DK" dirty="0" smtClean="0"/>
              <a:t> </a:t>
            </a:r>
            <a:r>
              <a:rPr lang="da-DK" dirty="0" err="1" smtClean="0"/>
              <a:t>language</a:t>
            </a:r>
            <a:r>
              <a:rPr lang="da-DK" dirty="0" smtClean="0"/>
              <a:t> and </a:t>
            </a:r>
            <a:r>
              <a:rPr lang="da-DK" dirty="0" err="1" smtClean="0"/>
              <a:t>translate</a:t>
            </a:r>
            <a:r>
              <a:rPr lang="da-DK" dirty="0" smtClean="0"/>
              <a:t> </a:t>
            </a:r>
            <a:r>
              <a:rPr lang="da-DK" dirty="0" err="1" smtClean="0"/>
              <a:t>into</a:t>
            </a:r>
            <a:r>
              <a:rPr lang="da-DK" dirty="0" smtClean="0"/>
              <a:t> </a:t>
            </a:r>
            <a:r>
              <a:rPr lang="da-DK" dirty="0" err="1" smtClean="0"/>
              <a:t>foreign</a:t>
            </a:r>
            <a:r>
              <a:rPr lang="da-DK" dirty="0" smtClean="0"/>
              <a:t> </a:t>
            </a:r>
            <a:r>
              <a:rPr lang="da-DK" dirty="0" err="1" smtClean="0"/>
              <a:t>language</a:t>
            </a:r>
            <a:endParaRPr lang="da-DK" dirty="0" smtClean="0"/>
          </a:p>
          <a:p>
            <a:endParaRPr lang="da-DK" dirty="0" smtClean="0"/>
          </a:p>
          <a:p>
            <a:r>
              <a:rPr lang="da-DK" dirty="0" err="1" smtClean="0"/>
              <a:t>Writers</a:t>
            </a:r>
            <a:r>
              <a:rPr lang="da-DK" dirty="0" smtClean="0"/>
              <a:t> </a:t>
            </a:r>
            <a:r>
              <a:rPr lang="da-DK" dirty="0" err="1" smtClean="0"/>
              <a:t>think</a:t>
            </a:r>
            <a:r>
              <a:rPr lang="da-DK" dirty="0" smtClean="0"/>
              <a:t> </a:t>
            </a:r>
            <a:r>
              <a:rPr lang="da-DK" dirty="0" err="1" smtClean="0"/>
              <a:t>partly</a:t>
            </a:r>
            <a:r>
              <a:rPr lang="da-DK" dirty="0" smtClean="0"/>
              <a:t> in </a:t>
            </a:r>
            <a:r>
              <a:rPr lang="da-DK" dirty="0" err="1" smtClean="0"/>
              <a:t>native</a:t>
            </a:r>
            <a:r>
              <a:rPr lang="da-DK" dirty="0" smtClean="0"/>
              <a:t> </a:t>
            </a:r>
            <a:r>
              <a:rPr lang="da-DK" dirty="0" err="1" smtClean="0"/>
              <a:t>language</a:t>
            </a:r>
            <a:r>
              <a:rPr lang="da-DK" dirty="0" smtClean="0"/>
              <a:t> and </a:t>
            </a:r>
            <a:r>
              <a:rPr lang="da-DK" dirty="0" err="1" smtClean="0"/>
              <a:t>translate</a:t>
            </a:r>
            <a:r>
              <a:rPr lang="da-DK" dirty="0" smtClean="0"/>
              <a:t> </a:t>
            </a:r>
            <a:r>
              <a:rPr lang="da-DK" dirty="0" err="1" smtClean="0"/>
              <a:t>into</a:t>
            </a:r>
            <a:r>
              <a:rPr lang="da-DK" dirty="0" smtClean="0"/>
              <a:t> </a:t>
            </a:r>
            <a:r>
              <a:rPr lang="da-DK" dirty="0" err="1" smtClean="0"/>
              <a:t>foreign</a:t>
            </a:r>
            <a:r>
              <a:rPr lang="da-DK" dirty="0" smtClean="0"/>
              <a:t> </a:t>
            </a:r>
            <a:r>
              <a:rPr lang="da-DK" dirty="0" err="1" smtClean="0"/>
              <a:t>language</a:t>
            </a:r>
            <a:r>
              <a:rPr lang="da-DK" dirty="0" smtClean="0"/>
              <a:t>, </a:t>
            </a:r>
            <a:r>
              <a:rPr lang="da-DK" dirty="0" err="1" smtClean="0"/>
              <a:t>think</a:t>
            </a:r>
            <a:r>
              <a:rPr lang="da-DK" dirty="0" smtClean="0"/>
              <a:t> </a:t>
            </a:r>
            <a:r>
              <a:rPr lang="da-DK" dirty="0" err="1" smtClean="0"/>
              <a:t>partly</a:t>
            </a:r>
            <a:r>
              <a:rPr lang="da-DK" dirty="0" smtClean="0"/>
              <a:t> in </a:t>
            </a:r>
            <a:r>
              <a:rPr lang="da-DK" dirty="0" err="1" smtClean="0"/>
              <a:t>foreign</a:t>
            </a:r>
            <a:r>
              <a:rPr lang="da-DK" dirty="0" smtClean="0"/>
              <a:t> </a:t>
            </a:r>
            <a:r>
              <a:rPr lang="da-DK" dirty="0" err="1" smtClean="0"/>
              <a:t>language</a:t>
            </a:r>
            <a:r>
              <a:rPr lang="da-DK" dirty="0" smtClean="0"/>
              <a:t> and </a:t>
            </a:r>
            <a:r>
              <a:rPr lang="da-DK" dirty="0" err="1" smtClean="0"/>
              <a:t>write</a:t>
            </a:r>
            <a:r>
              <a:rPr lang="da-DK" dirty="0" smtClean="0"/>
              <a:t> </a:t>
            </a:r>
            <a:r>
              <a:rPr lang="da-DK" dirty="0" err="1" smtClean="0"/>
              <a:t>directly</a:t>
            </a:r>
            <a:r>
              <a:rPr lang="da-DK" dirty="0" smtClean="0"/>
              <a:t> in </a:t>
            </a:r>
            <a:r>
              <a:rPr lang="da-DK" dirty="0" err="1" smtClean="0"/>
              <a:t>foreign</a:t>
            </a:r>
            <a:r>
              <a:rPr lang="da-DK" dirty="0" smtClean="0"/>
              <a:t> </a:t>
            </a:r>
            <a:r>
              <a:rPr lang="da-DK" dirty="0" err="1" smtClean="0"/>
              <a:t>language</a:t>
            </a:r>
            <a:endParaRPr lang="da-DK" dirty="0" smtClean="0"/>
          </a:p>
          <a:p>
            <a:endParaRPr lang="da-DK" dirty="0" smtClean="0"/>
          </a:p>
          <a:p>
            <a:r>
              <a:rPr lang="da-DK" dirty="0" err="1" smtClean="0"/>
              <a:t>Writers</a:t>
            </a:r>
            <a:r>
              <a:rPr lang="da-DK" dirty="0" smtClean="0"/>
              <a:t> </a:t>
            </a:r>
            <a:r>
              <a:rPr lang="da-DK" dirty="0" err="1" smtClean="0"/>
              <a:t>think</a:t>
            </a:r>
            <a:r>
              <a:rPr lang="da-DK" dirty="0" smtClean="0"/>
              <a:t> in </a:t>
            </a:r>
            <a:r>
              <a:rPr lang="da-DK" dirty="0" err="1" smtClean="0"/>
              <a:t>foreign</a:t>
            </a:r>
            <a:r>
              <a:rPr lang="da-DK" dirty="0" smtClean="0"/>
              <a:t> </a:t>
            </a:r>
            <a:r>
              <a:rPr lang="da-DK" dirty="0" err="1" smtClean="0"/>
              <a:t>language</a:t>
            </a:r>
            <a:r>
              <a:rPr lang="da-DK" dirty="0" smtClean="0"/>
              <a:t> and </a:t>
            </a:r>
            <a:r>
              <a:rPr lang="da-DK" dirty="0" err="1" smtClean="0"/>
              <a:t>write</a:t>
            </a:r>
            <a:r>
              <a:rPr lang="da-DK" dirty="0" smtClean="0"/>
              <a:t> </a:t>
            </a:r>
            <a:r>
              <a:rPr lang="da-DK" dirty="0" err="1" smtClean="0"/>
              <a:t>exclusively</a:t>
            </a:r>
            <a:r>
              <a:rPr lang="da-DK" dirty="0" smtClean="0"/>
              <a:t> in </a:t>
            </a:r>
            <a:r>
              <a:rPr lang="da-DK" dirty="0" err="1" smtClean="0"/>
              <a:t>foreign</a:t>
            </a:r>
            <a:r>
              <a:rPr lang="da-DK" dirty="0" smtClean="0"/>
              <a:t> </a:t>
            </a:r>
            <a:r>
              <a:rPr lang="da-DK" dirty="0" err="1" smtClean="0"/>
              <a:t>language</a:t>
            </a:r>
            <a:endParaRPr lang="da-DK" dirty="0"/>
          </a:p>
        </p:txBody>
      </p:sp>
      <p:sp>
        <p:nvSpPr>
          <p:cNvPr id="4" name="Footer Placeholder 3"/>
          <p:cNvSpPr>
            <a:spLocks noGrp="1"/>
          </p:cNvSpPr>
          <p:nvPr>
            <p:ph type="ftr" sz="quarter" idx="11"/>
          </p:nvPr>
        </p:nvSpPr>
        <p:spPr/>
        <p:txBody>
          <a:bodyPr/>
          <a:lstStyle/>
          <a:p>
            <a:r>
              <a:rPr lang="de-DE" smtClean="0"/>
              <a:t>Sandro Nielsen, 8 April 2011</a:t>
            </a: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670</TotalTime>
  <Words>1289</Words>
  <Application>Microsoft Office PowerPoint</Application>
  <PresentationFormat>On-screen Show (4:3)</PresentationFormat>
  <Paragraphs>292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EFL Text Production Dictionaries for Law Students</vt:lpstr>
      <vt:lpstr>Point of departure</vt:lpstr>
      <vt:lpstr>The concept of dictionary</vt:lpstr>
      <vt:lpstr>Underlying features</vt:lpstr>
      <vt:lpstr>The primacy of functions</vt:lpstr>
      <vt:lpstr>The EFL production dictionary</vt:lpstr>
      <vt:lpstr>Stages in EFL text production</vt:lpstr>
      <vt:lpstr>User profiling</vt:lpstr>
      <vt:lpstr>Producing EFL texts</vt:lpstr>
      <vt:lpstr>Surface features</vt:lpstr>
      <vt:lpstr>Data fields: lemma + equivalent</vt:lpstr>
      <vt:lpstr>Data fields: strings of words</vt:lpstr>
      <vt:lpstr>Basis for data selection</vt:lpstr>
      <vt:lpstr>Search option 1: Show all</vt:lpstr>
      <vt:lpstr>Full article</vt:lpstr>
      <vt:lpstr>Search option 2: headword</vt:lpstr>
      <vt:lpstr>Search headword: example</vt:lpstr>
      <vt:lpstr>Search option 3: advanced</vt:lpstr>
      <vt:lpstr>Advanced search: example</vt:lpstr>
      <vt:lpstr>Note on grammar</vt:lpstr>
      <vt:lpstr>Note on grammar</vt:lpstr>
      <vt:lpstr>Contrastive note</vt:lpstr>
      <vt:lpstr>Contrastive note</vt:lpstr>
      <vt:lpstr>Possible extensions</vt:lpstr>
    </vt:vector>
  </TitlesOfParts>
  <Company>Aarhus School of Business, University of Aarhus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EFL Text Production Dictionaries for Law Students</dc:title>
  <dc:creator>sn</dc:creator>
  <cp:lastModifiedBy>sn</cp:lastModifiedBy>
  <cp:revision>126</cp:revision>
  <dcterms:created xsi:type="dcterms:W3CDTF">2011-03-20T17:22:22Z</dcterms:created>
  <dcterms:modified xsi:type="dcterms:W3CDTF">2011-04-03T09:38:09Z</dcterms:modified>
</cp:coreProperties>
</file>