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8" r:id="rId2"/>
    <p:sldId id="287" r:id="rId3"/>
    <p:sldId id="322" r:id="rId4"/>
    <p:sldId id="296" r:id="rId5"/>
    <p:sldId id="298" r:id="rId6"/>
    <p:sldId id="317" r:id="rId7"/>
    <p:sldId id="318" r:id="rId8"/>
    <p:sldId id="319" r:id="rId9"/>
    <p:sldId id="300" r:id="rId10"/>
    <p:sldId id="325" r:id="rId11"/>
    <p:sldId id="303" r:id="rId12"/>
    <p:sldId id="305" r:id="rId13"/>
    <p:sldId id="313" r:id="rId14"/>
    <p:sldId id="311" r:id="rId15"/>
    <p:sldId id="326" r:id="rId16"/>
    <p:sldId id="335" r:id="rId17"/>
    <p:sldId id="327" r:id="rId18"/>
    <p:sldId id="328" r:id="rId19"/>
    <p:sldId id="329" r:id="rId20"/>
    <p:sldId id="330" r:id="rId21"/>
    <p:sldId id="334" r:id="rId22"/>
    <p:sldId id="331" r:id="rId23"/>
    <p:sldId id="332" r:id="rId24"/>
    <p:sldId id="333" r:id="rId25"/>
    <p:sldId id="324" r:id="rId26"/>
    <p:sldId id="323" r:id="rId27"/>
    <p:sldId id="315" r:id="rId28"/>
  </p:sldIdLst>
  <p:sldSz cx="9144000" cy="6858000" type="screen4x3"/>
  <p:notesSz cx="6648450" cy="97742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6D9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6" autoAdjust="0"/>
    <p:restoredTop sz="82813" autoAdjust="0"/>
  </p:normalViewPr>
  <p:slideViewPr>
    <p:cSldViewPr showGuides="1">
      <p:cViewPr varScale="1">
        <p:scale>
          <a:sx n="90" d="100"/>
          <a:sy n="90" d="100"/>
        </p:scale>
        <p:origin x="-636" y="-114"/>
      </p:cViewPr>
      <p:guideLst>
        <p:guide orient="horz" pos="2160"/>
        <p:guide orient="horz" pos="119"/>
        <p:guide orient="horz" pos="1003"/>
        <p:guide orient="horz" pos="3385"/>
        <p:guide orient="horz" pos="3929"/>
        <p:guide orient="horz" pos="635"/>
        <p:guide orient="horz" pos="3022"/>
        <p:guide orient="horz" pos="4020"/>
        <p:guide pos="1156"/>
        <p:guide pos="4785"/>
        <p:guide pos="295"/>
        <p:guide pos="5103"/>
        <p:guide pos="5647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howGuides="1">
      <p:cViewPr varScale="1">
        <p:scale>
          <a:sx n="62" d="100"/>
          <a:sy n="62" d="100"/>
        </p:scale>
        <p:origin x="-2406" y="-96"/>
      </p:cViewPr>
      <p:guideLst>
        <p:guide orient="horz" pos="3079"/>
        <p:guide pos="209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89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900" cap="all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89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6BCC2-1ACB-47B7-9BD5-D07B511D4BCC}" type="datetimeFigureOut">
              <a:rPr lang="de-DE" sz="900" cap="all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05.04.2011</a:t>
            </a:fld>
            <a:endParaRPr lang="de-AT" sz="900" cap="all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83295"/>
            <a:ext cx="2880995" cy="489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900" cap="al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65916" y="9283295"/>
            <a:ext cx="2880995" cy="489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F0C54-50F9-488D-9F36-A0537D25AB73}" type="slidenum">
              <a:rPr lang="de-AT" sz="900" cap="all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‹Nr.›</a:t>
            </a:fld>
            <a:endParaRPr lang="de-AT" sz="900" cap="all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087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900" cap="all" baseline="0">
                <a:latin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900" cap="all" baseline="0">
                <a:latin typeface="Verdana" pitchFamily="34" charset="0"/>
              </a:defRPr>
            </a:lvl1pPr>
          </a:lstStyle>
          <a:p>
            <a:fld id="{A1DB3EEE-453D-45AD-A07B-ADA37DD2F94A}" type="datetimeFigureOut">
              <a:rPr lang="de-DE" smtClean="0"/>
              <a:pPr/>
              <a:t>05.04.2011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82650" y="733425"/>
            <a:ext cx="4883150" cy="3663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4845" y="4642763"/>
            <a:ext cx="5318760" cy="4398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cap="all" baseline="0">
                <a:latin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65916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cap="all" baseline="0">
                <a:latin typeface="Verdana" pitchFamily="34" charset="0"/>
              </a:defRPr>
            </a:lvl1pPr>
          </a:lstStyle>
          <a:p>
            <a:fld id="{0DBFB593-90D8-42EF-B042-3F5628C06FFC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71477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b="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4C62-D5D0-44C0-A385-089B8C58120F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14</a:t>
            </a:fld>
            <a:endParaRPr lang="de-A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15</a:t>
            </a:fld>
            <a:endParaRPr lang="de-AT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26</a:t>
            </a:fld>
            <a:endParaRPr lang="de-AT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27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DF3864-0837-45D5-B64A-2045D2B7D167}" type="slidenum">
              <a:rPr smtClean="0"/>
              <a:pPr/>
              <a:t>3</a:t>
            </a:fld>
            <a:endParaRPr lang="de-AT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9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11</a:t>
            </a:fld>
            <a:endParaRPr lang="de-A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12</a:t>
            </a:fld>
            <a:endParaRPr lang="de-A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13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462406" y="3654044"/>
            <a:ext cx="7133782" cy="1141422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algn="l">
              <a:lnSpc>
                <a:spcPct val="100000"/>
              </a:lnSpc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Hier Titel der Präsentation eingeben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62406" y="4804610"/>
            <a:ext cx="7133782" cy="11412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Hier Untertitel der Präsentation eingeben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468312" y="2357430"/>
            <a:ext cx="510382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7" name="Grafik 6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88975" y="2552695"/>
            <a:ext cx="488281" cy="2233627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928818" y="3071811"/>
            <a:ext cx="3260322" cy="217354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354557" y="6341555"/>
            <a:ext cx="2895600" cy="365125"/>
          </a:xfrm>
        </p:spPr>
        <p:txBody>
          <a:bodyPr/>
          <a:lstStyle/>
          <a:p>
            <a:r>
              <a:rPr lang="de-AT" smtClean="0"/>
              <a:t>Fußzeile</a:t>
            </a:r>
            <a:endParaRPr lang="de-AT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462407" y="6341555"/>
            <a:ext cx="892150" cy="365125"/>
          </a:xfrm>
        </p:spPr>
        <p:txBody>
          <a:bodyPr/>
          <a:lstStyle/>
          <a:p>
            <a:r>
              <a:rPr lang="de-AT" dirty="0" smtClean="0"/>
              <a:t>Seite </a:t>
            </a:r>
            <a:fld id="{680737D9-CC42-4855-ABAC-B759A1A9D624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Datumsplatzhalter 6"/>
          <p:cNvSpPr>
            <a:spLocks noGrp="1"/>
          </p:cNvSpPr>
          <p:nvPr>
            <p:ph type="dt" sz="half" idx="2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A7BEC0E-A10A-46DD-B6FB-30F1E68150A3}" type="datetime1">
              <a:rPr lang="de-AT" smtClean="0"/>
              <a:pPr/>
              <a:t>05.04.2011</a:t>
            </a:fld>
            <a:endParaRPr lang="de-AT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349ED-DA23-4CBC-BB5D-0124C804292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mit kurzem Titel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465547" y="3661602"/>
            <a:ext cx="8210141" cy="828000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algn="l">
              <a:lnSpc>
                <a:spcPct val="100000"/>
              </a:lnSpc>
              <a:defRPr sz="48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Titelfolie kurzer Titel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65547" y="4517126"/>
            <a:ext cx="8210141" cy="8280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AT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270227" cy="1143000"/>
          </a:xfrm>
          <a:prstGeom prst="rect">
            <a:avLst/>
          </a:prstGeom>
        </p:spPr>
        <p:txBody>
          <a:bodyPr lIns="0" rIns="0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9" y="1844675"/>
            <a:ext cx="7669156" cy="4382571"/>
          </a:xfrm>
        </p:spPr>
        <p:txBody>
          <a:bodyPr lIns="0" rIns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2260" t="3340" r="6703" b="3326"/>
          <a:stretch>
            <a:fillRect/>
          </a:stretch>
        </p:blipFill>
        <p:spPr bwMode="auto">
          <a:xfrm>
            <a:off x="0" y="5733256"/>
            <a:ext cx="981214" cy="113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 userDrawn="1"/>
        </p:nvSpPr>
        <p:spPr>
          <a:xfrm>
            <a:off x="899592" y="6381328"/>
            <a:ext cx="561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Creating a dictionary - the editors’ point of view</a:t>
            </a:r>
          </a:p>
          <a:p>
            <a:endParaRPr lang="en-US" sz="1300" cap="small" noProof="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5172" y="430318"/>
            <a:ext cx="6280165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3" y="1844675"/>
            <a:ext cx="8485187" cy="481012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54556" y="6341555"/>
            <a:ext cx="5593708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AT" dirty="0" smtClean="0"/>
              <a:t>THE WOES AND WONDERS OF CREATING AN INTERNATIONAL BUSINESS DICTIONARY</a:t>
            </a:r>
            <a:endParaRPr lang="de-AT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2407" y="6341555"/>
            <a:ext cx="892150" cy="365125"/>
          </a:xfrm>
        </p:spPr>
        <p:txBody>
          <a:bodyPr/>
          <a:lstStyle/>
          <a:p>
            <a:r>
              <a:rPr lang="de-AT" dirty="0" smtClean="0"/>
              <a:t>PAGE </a:t>
            </a:r>
            <a:fld id="{680737D9-CC42-4855-ABAC-B759A1A9D624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überschrift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6" y="2009384"/>
            <a:ext cx="7668769" cy="1132150"/>
          </a:xfrm>
          <a:prstGeom prst="rect">
            <a:avLst/>
          </a:prstGeom>
        </p:spPr>
        <p:txBody>
          <a:bodyPr tIns="0" anchor="t" anchorCtr="0">
            <a:norm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cap="none" baseline="0" dirty="0" smtClean="0"/>
              <a:t>Hier Kapitelüberschrift eingeben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462406" y="3161536"/>
            <a:ext cx="7668769" cy="100013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10000"/>
              </a:lnSpc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Hier optional Untertitel für Kapitel eingeben 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folie mit kurzem Text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7" y="1956234"/>
            <a:ext cx="8213282" cy="828000"/>
          </a:xfrm>
          <a:prstGeom prst="rect">
            <a:avLst/>
          </a:prstGeom>
        </p:spPr>
        <p:txBody>
          <a:bodyPr tIns="0" anchor="t" anchorCtr="0">
            <a:normAutofit/>
          </a:bodyPr>
          <a:lstStyle>
            <a:lvl1pPr algn="l">
              <a:lnSpc>
                <a:spcPct val="110000"/>
              </a:lnSpc>
              <a:defRPr sz="48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cap="none" baseline="0" dirty="0" smtClean="0"/>
              <a:t>Kapitel kurzer Titel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462407" y="2786058"/>
            <a:ext cx="8213282" cy="82800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10000"/>
              </a:lnSpc>
              <a:buNone/>
              <a:defRPr sz="4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Untertitel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dirty="0" smtClean="0"/>
              <a:t>Folienlayout für zwei Inhalte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Fußzeile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 smtClean="0"/>
              <a:t>Seite </a:t>
            </a:r>
            <a:fld id="{680737D9-CC42-4855-ABAC-B759A1A9D624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Datumsplatzhalter 6"/>
          <p:cNvSpPr>
            <a:spLocks noGrp="1"/>
          </p:cNvSpPr>
          <p:nvPr>
            <p:ph type="dt" sz="half" idx="13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F06BFE9-70F6-4510-8431-2B70E412F0E3}" type="datetime1">
              <a:rPr lang="de-AT" smtClean="0"/>
              <a:pPr/>
              <a:t>05.04.2011</a:t>
            </a:fld>
            <a:endParaRPr lang="de-AT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dirty="0" smtClean="0"/>
              <a:t>Folienlayout für zwei Inhalte (Vergleich)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2571745"/>
            <a:ext cx="3960000" cy="368618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2571745"/>
            <a:ext cx="3960000" cy="368618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Fußzeile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 smtClean="0"/>
              <a:t>Seite </a:t>
            </a:r>
            <a:fld id="{680737D9-CC42-4855-ABAC-B759A1A9D624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468313" y="1844675"/>
            <a:ext cx="3960811" cy="639762"/>
          </a:xfr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75" indent="0">
              <a:buNone/>
              <a:tabLst/>
              <a:defRPr sz="24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 hier einfügen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12284" y="1844675"/>
            <a:ext cx="3960000" cy="639762"/>
          </a:xfr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75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 hier einfügen</a:t>
            </a:r>
          </a:p>
        </p:txBody>
      </p:sp>
      <p:sp>
        <p:nvSpPr>
          <p:cNvPr id="10" name="Datumsplatzhalter 6"/>
          <p:cNvSpPr>
            <a:spLocks noGrp="1"/>
          </p:cNvSpPr>
          <p:nvPr>
            <p:ph type="dt" sz="half" idx="14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DB00DAD-AAFD-4423-9016-B81BB1903077}" type="datetime1">
              <a:rPr lang="de-AT" smtClean="0"/>
              <a:pPr/>
              <a:t>05.04.2011</a:t>
            </a:fld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2406" y="1844675"/>
            <a:ext cx="7668769" cy="439153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54556" y="6341555"/>
            <a:ext cx="58097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 smtClean="0"/>
              <a:t>THE WOES AND WONDERS OF CREATING AN INTERNATIONAL BUSINESS DICTIONARY</a:t>
            </a:r>
          </a:p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2407" y="6341555"/>
            <a:ext cx="892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 smtClean="0"/>
              <a:t>Seite </a:t>
            </a:r>
            <a:fld id="{680737D9-CC42-4855-ABAC-B759A1A9D624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5" name="Titelplatzhalter 14"/>
          <p:cNvSpPr>
            <a:spLocks noGrp="1"/>
          </p:cNvSpPr>
          <p:nvPr>
            <p:ph type="title"/>
          </p:nvPr>
        </p:nvSpPr>
        <p:spPr bwMode="gray">
          <a:xfrm>
            <a:off x="462406" y="432000"/>
            <a:ext cx="628016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B7974ED-C101-44F6-915E-24108F547DFD}" type="datetime1">
              <a:rPr lang="de-AT" smtClean="0"/>
              <a:pPr/>
              <a:t>05.04.2011</a:t>
            </a:fld>
            <a:endParaRPr lang="de-A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4" r:id="rId4"/>
    <p:sldLayoutId id="2147483662" r:id="rId5"/>
    <p:sldLayoutId id="2147483651" r:id="rId6"/>
    <p:sldLayoutId id="2147483652" r:id="rId7"/>
    <p:sldLayoutId id="2147483664" r:id="rId8"/>
    <p:sldLayoutId id="2147483665" r:id="rId9"/>
    <p:sldLayoutId id="2147483663" r:id="rId10"/>
    <p:sldLayoutId id="2147483666" r:id="rId11"/>
  </p:sldLayoutIdLst>
  <p:transition>
    <p:fade/>
  </p:transition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857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746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5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4613" indent="-26511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2406" y="3620993"/>
            <a:ext cx="7854010" cy="1791180"/>
          </a:xfrm>
        </p:spPr>
        <p:txBody>
          <a:bodyPr/>
          <a:lstStyle/>
          <a:p>
            <a:r>
              <a:rPr lang="en-US" dirty="0" smtClean="0"/>
              <a:t>Creating a dictionary – </a:t>
            </a:r>
            <a:br>
              <a:rPr lang="en-US" dirty="0" smtClean="0"/>
            </a:br>
            <a:r>
              <a:rPr lang="en-US" dirty="0" smtClean="0"/>
              <a:t>the editors' point of view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68313" y="5373216"/>
            <a:ext cx="8491537" cy="504056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de-AT" sz="2800" dirty="0" smtClean="0">
                <a:latin typeface="Calibri" pitchFamily="34" charset="0"/>
              </a:rPr>
              <a:t>Axel Beer, Martin Herles</a:t>
            </a:r>
            <a:endParaRPr lang="de-AT" sz="2800" dirty="0">
              <a:latin typeface="Calibri" pitchFamily="34" charset="0"/>
            </a:endParaRPr>
          </a:p>
        </p:txBody>
      </p:sp>
      <p:sp>
        <p:nvSpPr>
          <p:cNvPr id="4" name="Untertitel 8"/>
          <p:cNvSpPr txBox="1">
            <a:spLocks/>
          </p:cNvSpPr>
          <p:nvPr/>
        </p:nvSpPr>
        <p:spPr bwMode="white">
          <a:xfrm>
            <a:off x="468312" y="5916365"/>
            <a:ext cx="4103688" cy="7200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Vienna,</a:t>
            </a:r>
            <a:r>
              <a:rPr kumimoji="0" lang="de-AT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 April 7, 2011</a:t>
            </a: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dirty="0" err="1" smtClean="0">
                <a:latin typeface="Calibri" pitchFamily="34" charset="0"/>
              </a:rPr>
              <a:t>Outdated</a:t>
            </a:r>
            <a:r>
              <a:rPr lang="de-AT" sz="3600" dirty="0" smtClean="0">
                <a:latin typeface="Calibri" pitchFamily="34" charset="0"/>
              </a:rPr>
              <a:t> </a:t>
            </a:r>
            <a:r>
              <a:rPr lang="de-AT" sz="3600" dirty="0" err="1" smtClean="0">
                <a:latin typeface="Calibri" pitchFamily="34" charset="0"/>
              </a:rPr>
              <a:t>terminology</a:t>
            </a:r>
            <a:r>
              <a:rPr lang="de-AT" sz="3600" dirty="0" smtClean="0">
                <a:latin typeface="Calibri" pitchFamily="34" charset="0"/>
              </a:rPr>
              <a:t> – </a:t>
            </a:r>
            <a:r>
              <a:rPr lang="de-AT" sz="3600" dirty="0" err="1" smtClean="0">
                <a:latin typeface="Calibri" pitchFamily="34" charset="0"/>
              </a:rPr>
              <a:t>interesting</a:t>
            </a:r>
            <a:r>
              <a:rPr lang="de-AT" sz="3600" smtClean="0">
                <a:latin typeface="Calibri" pitchFamily="34" charset="0"/>
              </a:rPr>
              <a:t> examples</a:t>
            </a:r>
            <a:endParaRPr lang="de-AT" sz="3600" dirty="0">
              <a:latin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de-AT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AT" dirty="0" err="1" smtClean="0"/>
              <a:t>lamb</a:t>
            </a:r>
            <a:endParaRPr lang="de-AT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AT" dirty="0" err="1" smtClean="0"/>
              <a:t>Londonfurter</a:t>
            </a:r>
            <a:endParaRPr lang="de-AT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AT" dirty="0" err="1" smtClean="0"/>
              <a:t>red</a:t>
            </a:r>
            <a:r>
              <a:rPr lang="de-AT" dirty="0" smtClean="0"/>
              <a:t> </a:t>
            </a:r>
            <a:r>
              <a:rPr lang="de-AT" dirty="0" err="1" smtClean="0"/>
              <a:t>buttons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>
          <a:xfrm>
            <a:off x="323528" y="1833807"/>
            <a:ext cx="8585999" cy="116314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>
            <a:solidFill>
              <a:srgbClr val="096D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5113" indent="-265113">
              <a:buFont typeface="Symbol" pitchFamily="18" charset="2"/>
              <a:buChar char="-"/>
              <a:defRPr/>
            </a:pPr>
            <a:endParaRPr lang="de-AT" sz="26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itchFamily="34" charset="0"/>
              </a:rPr>
              <a:t>Example </a:t>
            </a:r>
            <a:r>
              <a:rPr lang="en-US" sz="3600" dirty="0" smtClean="0">
                <a:latin typeface="Calibri" pitchFamily="34" charset="0"/>
              </a:rPr>
              <a:t>– BLOCK TRADING/I  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68313" y="1828696"/>
            <a:ext cx="84962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0" indent="-1079500">
              <a:spcBef>
                <a:spcPts val="600"/>
              </a:spcBef>
              <a:buNone/>
            </a:pPr>
            <a:r>
              <a:rPr lang="en-US" sz="2400" b="1" dirty="0" smtClean="0">
                <a:latin typeface="Calibri" pitchFamily="34" charset="0"/>
              </a:rPr>
              <a:t>block</a:t>
            </a:r>
            <a:r>
              <a:rPr lang="en-US" sz="2400" dirty="0" smtClean="0">
                <a:latin typeface="Calibri" pitchFamily="34" charset="0"/>
              </a:rPr>
              <a:t> 	</a:t>
            </a:r>
            <a:r>
              <a:rPr lang="de-AT" sz="2400" dirty="0" smtClean="0">
                <a:latin typeface="Calibri" pitchFamily="34" charset="0"/>
              </a:rPr>
              <a:t>Wertpapierpaket  </a:t>
            </a:r>
            <a:r>
              <a:rPr lang="de-AT" sz="2400" i="1" dirty="0" smtClean="0">
                <a:latin typeface="Calibri" pitchFamily="34" charset="0"/>
              </a:rPr>
              <a:t>n</a:t>
            </a:r>
            <a:r>
              <a:rPr lang="de-AT" sz="2400" dirty="0" smtClean="0">
                <a:latin typeface="Calibri" pitchFamily="34" charset="0"/>
              </a:rPr>
              <a:t/>
            </a:r>
            <a:br>
              <a:rPr lang="de-AT" sz="2400" dirty="0" smtClean="0">
                <a:latin typeface="Calibri" pitchFamily="34" charset="0"/>
              </a:rPr>
            </a:br>
            <a:r>
              <a:rPr lang="de-AT" sz="2400" i="1" dirty="0" smtClean="0">
                <a:latin typeface="Calibri" pitchFamily="34" charset="0"/>
              </a:rPr>
              <a:t>(oft mehr als 10.000 Aktien </a:t>
            </a:r>
            <a:r>
              <a:rPr lang="de-AT" sz="2400" i="1" dirty="0" err="1" smtClean="0">
                <a:latin typeface="Calibri" pitchFamily="34" charset="0"/>
              </a:rPr>
              <a:t>bzw</a:t>
            </a:r>
            <a:r>
              <a:rPr lang="de-AT" sz="2400" i="1" dirty="0" smtClean="0">
                <a:latin typeface="Calibri" pitchFamily="34" charset="0"/>
              </a:rPr>
              <a:t> mindestens $200.000 in Schuldverschreibungen)</a:t>
            </a:r>
            <a:r>
              <a:rPr lang="de-AT" sz="2400" dirty="0" smtClean="0">
                <a:latin typeface="Calibri" pitchFamily="34" charset="0"/>
              </a:rPr>
              <a:t>. </a:t>
            </a:r>
          </a:p>
        </p:txBody>
      </p:sp>
      <p:sp>
        <p:nvSpPr>
          <p:cNvPr id="11" name="Inhaltsplatzhalter 8"/>
          <p:cNvSpPr>
            <a:spLocks noGrp="1"/>
          </p:cNvSpPr>
          <p:nvPr>
            <p:ph idx="1"/>
          </p:nvPr>
        </p:nvSpPr>
        <p:spPr>
          <a:xfrm>
            <a:off x="1691680" y="3068960"/>
            <a:ext cx="7134169" cy="194421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 smtClean="0">
                <a:latin typeface="Calibri" pitchFamily="34" charset="0"/>
              </a:rPr>
              <a:t>positive about English term and German translation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Calibri" pitchFamily="34" charset="0"/>
              </a:rPr>
              <a:t>doubts about the definition: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the size of a block depends on the security in question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Calibri" pitchFamily="34" charset="0"/>
              </a:rPr>
              <a:t>additional German translation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547664" y="5013176"/>
            <a:ext cx="7361863" cy="864096"/>
          </a:xfrm>
          <a:prstGeom prst="roundRect">
            <a:avLst/>
          </a:prstGeom>
          <a:solidFill>
            <a:schemeClr val="accent1"/>
          </a:solidFill>
          <a:ln w="12700">
            <a:solidFill>
              <a:srgbClr val="096D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5113" indent="-265113">
              <a:buFont typeface="Symbol" pitchFamily="18" charset="2"/>
              <a:buChar char="-"/>
              <a:defRPr/>
            </a:pPr>
            <a:endParaRPr lang="de-AT" sz="26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764457" y="5035210"/>
            <a:ext cx="6911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0" indent="-1079500">
              <a:spcBef>
                <a:spcPts val="600"/>
              </a:spcBef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block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	</a:t>
            </a:r>
            <a: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  <a:t>Wertpapierpaket  </a:t>
            </a:r>
            <a:r>
              <a:rPr lang="de-AT" sz="2400" i="1" dirty="0" smtClean="0">
                <a:solidFill>
                  <a:schemeClr val="bg1"/>
                </a:solidFill>
                <a:latin typeface="Calibri" pitchFamily="34" charset="0"/>
              </a:rPr>
              <a:t>n</a:t>
            </a:r>
            <a: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  <a:t>, Paket  </a:t>
            </a:r>
            <a:r>
              <a:rPr lang="de-AT" sz="2400" i="1" dirty="0" smtClean="0">
                <a:solidFill>
                  <a:schemeClr val="bg1"/>
                </a:solidFill>
                <a:latin typeface="Calibri" pitchFamily="34" charset="0"/>
              </a:rPr>
              <a:t>n</a:t>
            </a:r>
            <a: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de-AT" sz="2400" i="1" dirty="0" smtClean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de-AT" sz="2400" i="1" dirty="0" err="1" smtClean="0">
                <a:solidFill>
                  <a:schemeClr val="bg1"/>
                </a:solidFill>
                <a:latin typeface="Calibri" pitchFamily="34" charset="0"/>
              </a:rPr>
              <a:t>zB</a:t>
            </a:r>
            <a:r>
              <a:rPr lang="de-AT" sz="2400" i="1" dirty="0" smtClean="0">
                <a:solidFill>
                  <a:schemeClr val="bg1"/>
                </a:solidFill>
                <a:latin typeface="Calibri" pitchFamily="34" charset="0"/>
              </a:rPr>
              <a:t> Aktien oder Schuldverschreibungen)</a:t>
            </a:r>
            <a: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</a:p>
        </p:txBody>
      </p:sp>
      <p:sp>
        <p:nvSpPr>
          <p:cNvPr id="17" name="Nach oben gebogener Pfeil 16"/>
          <p:cNvSpPr/>
          <p:nvPr/>
        </p:nvSpPr>
        <p:spPr>
          <a:xfrm rot="5400000">
            <a:off x="-145021" y="4113573"/>
            <a:ext cx="2376537" cy="575344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animBg="1"/>
      <p:bldP spid="13" grpId="0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>
          <a:xfrm>
            <a:off x="323528" y="1822790"/>
            <a:ext cx="8585999" cy="172819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>
            <a:solidFill>
              <a:srgbClr val="096D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5113" indent="-265113">
              <a:buFont typeface="Symbol" pitchFamily="18" charset="2"/>
              <a:buChar char="-"/>
              <a:defRPr/>
            </a:pPr>
            <a:endParaRPr lang="de-AT" sz="26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itchFamily="34" charset="0"/>
              </a:rPr>
              <a:t>Example </a:t>
            </a:r>
            <a:r>
              <a:rPr lang="en-US" sz="3600" dirty="0" smtClean="0">
                <a:latin typeface="Calibri" pitchFamily="34" charset="0"/>
              </a:rPr>
              <a:t>- BLOCK TRADING/II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68313" y="1828696"/>
            <a:ext cx="8496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00325" indent="-2600325">
              <a:spcBef>
                <a:spcPts val="600"/>
              </a:spcBef>
              <a:buNone/>
            </a:pPr>
            <a:r>
              <a:rPr lang="en-US" sz="2400" b="1" dirty="0" smtClean="0">
                <a:latin typeface="Calibri" pitchFamily="34" charset="0"/>
              </a:rPr>
              <a:t>block  discount</a:t>
            </a:r>
            <a:r>
              <a:rPr lang="en-US" sz="2400" dirty="0" smtClean="0">
                <a:latin typeface="Calibri" pitchFamily="34" charset="0"/>
              </a:rPr>
              <a:t>	</a:t>
            </a:r>
            <a:r>
              <a:rPr lang="en-US" sz="2400" dirty="0" err="1" smtClean="0">
                <a:latin typeface="Calibri" pitchFamily="34" charset="0"/>
              </a:rPr>
              <a:t>Paketabschlag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i="1" dirty="0" smtClean="0">
                <a:latin typeface="Calibri" pitchFamily="34" charset="0"/>
              </a:rPr>
              <a:t>m</a:t>
            </a:r>
            <a:r>
              <a:rPr lang="en-US" sz="2400" dirty="0" smtClean="0">
                <a:latin typeface="Calibri" pitchFamily="34" charset="0"/>
              </a:rPr>
              <a:t>.  </a:t>
            </a:r>
            <a:endParaRPr lang="de-AT" sz="2400" dirty="0" smtClean="0">
              <a:latin typeface="Calibri" pitchFamily="34" charset="0"/>
            </a:endParaRPr>
          </a:p>
        </p:txBody>
      </p:sp>
      <p:sp>
        <p:nvSpPr>
          <p:cNvPr id="11" name="Inhaltsplatzhalter 8"/>
          <p:cNvSpPr>
            <a:spLocks noGrp="1"/>
          </p:cNvSpPr>
          <p:nvPr>
            <p:ph idx="1"/>
          </p:nvPr>
        </p:nvSpPr>
        <p:spPr>
          <a:xfrm>
            <a:off x="1691680" y="3611973"/>
            <a:ext cx="7134169" cy="136815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 smtClean="0">
                <a:latin typeface="Calibri" pitchFamily="34" charset="0"/>
              </a:rPr>
              <a:t>questions about completeness and consistency: </a:t>
            </a:r>
          </a:p>
          <a:p>
            <a:pPr lvl="1">
              <a:spcAft>
                <a:spcPts val="0"/>
              </a:spcAft>
              <a:buFont typeface="Symbol" pitchFamily="18" charset="2"/>
              <a:buChar char="-"/>
            </a:pPr>
            <a:r>
              <a:rPr lang="en-US" dirty="0" smtClean="0">
                <a:latin typeface="Calibri" pitchFamily="34" charset="0"/>
              </a:rPr>
              <a:t>what about the term </a:t>
            </a:r>
            <a:r>
              <a:rPr lang="en-US" b="1" i="1" dirty="0" smtClean="0">
                <a:latin typeface="Calibri" pitchFamily="34" charset="0"/>
              </a:rPr>
              <a:t>blockage premium</a:t>
            </a:r>
            <a:r>
              <a:rPr lang="en-US" dirty="0" smtClean="0">
                <a:latin typeface="Calibri" pitchFamily="34" charset="0"/>
              </a:rPr>
              <a:t>? </a:t>
            </a:r>
          </a:p>
          <a:p>
            <a:pPr lvl="1">
              <a:spcAft>
                <a:spcPts val="0"/>
              </a:spcAft>
              <a:buFont typeface="Symbol" pitchFamily="18" charset="2"/>
              <a:buChar char="-"/>
            </a:pPr>
            <a:r>
              <a:rPr lang="en-US" dirty="0" smtClean="0">
                <a:latin typeface="Calibri" pitchFamily="34" charset="0"/>
              </a:rPr>
              <a:t>additional definitions</a:t>
            </a:r>
          </a:p>
          <a:p>
            <a:pPr>
              <a:spcBef>
                <a:spcPts val="600"/>
              </a:spcBef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547664" y="4797872"/>
            <a:ext cx="7361863" cy="1583456"/>
          </a:xfrm>
          <a:prstGeom prst="roundRect">
            <a:avLst/>
          </a:prstGeom>
          <a:solidFill>
            <a:schemeClr val="accent1"/>
          </a:solidFill>
          <a:ln w="12700">
            <a:solidFill>
              <a:srgbClr val="096D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5113" indent="-265113">
              <a:buFont typeface="Symbol" pitchFamily="18" charset="2"/>
              <a:buChar char="-"/>
              <a:defRPr/>
            </a:pPr>
            <a:endParaRPr lang="de-AT" sz="26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764457" y="4797152"/>
            <a:ext cx="6911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7888" indent="-2147888">
              <a:spcBef>
                <a:spcPts val="600"/>
              </a:spcBef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block discount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  <a:t>Paketabschlag </a:t>
            </a:r>
            <a:r>
              <a:rPr lang="de-AT" sz="2400" i="1" dirty="0" smtClean="0">
                <a:solidFill>
                  <a:schemeClr val="bg1"/>
                </a:solidFill>
                <a:latin typeface="Calibri" pitchFamily="34" charset="0"/>
              </a:rPr>
              <a:t>m</a:t>
            </a:r>
            <a: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de-AT" sz="2400" i="1" dirty="0" smtClean="0">
                <a:solidFill>
                  <a:schemeClr val="bg1"/>
                </a:solidFill>
                <a:latin typeface="Calibri" pitchFamily="34" charset="0"/>
              </a:rPr>
              <a:t>(Preisnachlass bei Kauf eines Wertpapierpakets)</a:t>
            </a:r>
            <a: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7" name="Nach oben gebogener Pfeil 16"/>
          <p:cNvSpPr/>
          <p:nvPr/>
        </p:nvSpPr>
        <p:spPr>
          <a:xfrm rot="5400000">
            <a:off x="179016" y="4498601"/>
            <a:ext cx="1728464" cy="575344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Rechteck 13"/>
          <p:cNvSpPr/>
          <p:nvPr/>
        </p:nvSpPr>
        <p:spPr>
          <a:xfrm>
            <a:off x="468313" y="2232804"/>
            <a:ext cx="8496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00325" indent="-2600325">
              <a:spcBef>
                <a:spcPts val="600"/>
              </a:spcBef>
              <a:buNone/>
            </a:pPr>
            <a:r>
              <a:rPr lang="en-US" sz="2400" b="1" dirty="0" smtClean="0">
                <a:latin typeface="Calibri" pitchFamily="34" charset="0"/>
              </a:rPr>
              <a:t>block premium</a:t>
            </a:r>
            <a:r>
              <a:rPr lang="en-US" sz="2400" dirty="0" smtClean="0">
                <a:latin typeface="Calibri" pitchFamily="34" charset="0"/>
              </a:rPr>
              <a:t>	</a:t>
            </a:r>
            <a:r>
              <a:rPr lang="de-AT" sz="2400" dirty="0" smtClean="0">
                <a:latin typeface="Calibri" pitchFamily="34" charset="0"/>
              </a:rPr>
              <a:t>Paketzuschlag </a:t>
            </a:r>
            <a:r>
              <a:rPr lang="de-AT" sz="2400" i="1" dirty="0" smtClean="0">
                <a:latin typeface="Calibri" pitchFamily="34" charset="0"/>
              </a:rPr>
              <a:t>m</a:t>
            </a:r>
            <a:r>
              <a:rPr lang="de-AT" sz="2400" dirty="0" smtClean="0">
                <a:latin typeface="Calibri" pitchFamily="34" charset="0"/>
              </a:rPr>
              <a:t>. </a:t>
            </a:r>
          </a:p>
        </p:txBody>
      </p:sp>
      <p:sp>
        <p:nvSpPr>
          <p:cNvPr id="15" name="Rechteck 14"/>
          <p:cNvSpPr/>
          <p:nvPr/>
        </p:nvSpPr>
        <p:spPr>
          <a:xfrm>
            <a:off x="468313" y="2647929"/>
            <a:ext cx="84962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00325" indent="-2600325">
              <a:spcBef>
                <a:spcPts val="600"/>
              </a:spcBef>
              <a:buNone/>
            </a:pPr>
            <a:r>
              <a:rPr lang="en-US" sz="2400" b="1" dirty="0" smtClean="0">
                <a:latin typeface="Calibri" pitchFamily="34" charset="0"/>
              </a:rPr>
              <a:t>blockage discount</a:t>
            </a:r>
            <a:r>
              <a:rPr lang="en-US" sz="2400" dirty="0" smtClean="0">
                <a:latin typeface="Calibri" pitchFamily="34" charset="0"/>
              </a:rPr>
              <a:t>	</a:t>
            </a:r>
            <a:r>
              <a:rPr lang="de-AT" sz="2400" dirty="0" smtClean="0">
                <a:latin typeface="Calibri" pitchFamily="34" charset="0"/>
              </a:rPr>
              <a:t>Paketabschlag </a:t>
            </a:r>
            <a:r>
              <a:rPr lang="de-AT" sz="2400" i="1" dirty="0" smtClean="0">
                <a:latin typeface="Calibri" pitchFamily="34" charset="0"/>
              </a:rPr>
              <a:t>m</a:t>
            </a:r>
            <a:r>
              <a:rPr lang="de-AT" sz="2400" dirty="0" smtClean="0">
                <a:latin typeface="Calibri" pitchFamily="34" charset="0"/>
              </a:rPr>
              <a:t> </a:t>
            </a:r>
            <a:r>
              <a:rPr lang="de-AT" sz="2400" i="1" dirty="0" smtClean="0">
                <a:latin typeface="Calibri" pitchFamily="34" charset="0"/>
              </a:rPr>
              <a:t>(Preisnachlässe bei Kauf eines Wertpapierpakets)</a:t>
            </a:r>
            <a:r>
              <a:rPr lang="de-AT" sz="2400" dirty="0" smtClean="0">
                <a:latin typeface="Calibri" pitchFamily="34" charset="0"/>
              </a:rPr>
              <a:t>.  </a:t>
            </a:r>
          </a:p>
        </p:txBody>
      </p:sp>
      <p:sp>
        <p:nvSpPr>
          <p:cNvPr id="16" name="Rechteck 15"/>
          <p:cNvSpPr/>
          <p:nvPr/>
        </p:nvSpPr>
        <p:spPr>
          <a:xfrm>
            <a:off x="1764457" y="5533757"/>
            <a:ext cx="6911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7888" indent="-2147888">
              <a:spcBef>
                <a:spcPts val="600"/>
              </a:spcBef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block premium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  <a:t>Paketzuschlag </a:t>
            </a:r>
            <a:r>
              <a:rPr lang="de-AT" sz="2400" i="1" dirty="0" smtClean="0">
                <a:solidFill>
                  <a:schemeClr val="bg1"/>
                </a:solidFill>
                <a:latin typeface="Calibri" pitchFamily="34" charset="0"/>
              </a:rPr>
              <a:t>m</a:t>
            </a:r>
            <a: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de-AT" sz="2400" i="1" dirty="0" smtClean="0">
                <a:solidFill>
                  <a:schemeClr val="bg1"/>
                </a:solidFill>
                <a:latin typeface="Calibri" pitchFamily="34" charset="0"/>
              </a:rPr>
              <a:t>(Preisaufschlag bei Kauf eines Wertpapierpakets)</a:t>
            </a:r>
            <a: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animBg="1"/>
      <p:bldP spid="13" grpId="0"/>
      <p:bldP spid="17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bgerundetes Rechteck 17"/>
          <p:cNvSpPr/>
          <p:nvPr/>
        </p:nvSpPr>
        <p:spPr>
          <a:xfrm>
            <a:off x="467544" y="2348880"/>
            <a:ext cx="8497069" cy="3384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Inhaltsplatzhalter 8"/>
          <p:cNvSpPr>
            <a:spLocks noGrp="1"/>
          </p:cNvSpPr>
          <p:nvPr>
            <p:ph idx="1"/>
          </p:nvPr>
        </p:nvSpPr>
        <p:spPr>
          <a:xfrm>
            <a:off x="478561" y="1700808"/>
            <a:ext cx="3101101" cy="4104456"/>
          </a:xfrm>
        </p:spPr>
        <p:txBody>
          <a:bodyPr>
            <a:noAutofit/>
          </a:bodyPr>
          <a:lstStyle/>
          <a:p>
            <a:pPr marL="1079500" indent="-1079500">
              <a:spcBef>
                <a:spcPts val="200"/>
              </a:spcBef>
              <a:spcAft>
                <a:spcPts val="300"/>
              </a:spcAft>
              <a:buNone/>
            </a:pPr>
            <a:r>
              <a:rPr lang="en-US" sz="2800" b="1" dirty="0" smtClean="0">
                <a:latin typeface="Calibri" pitchFamily="34" charset="0"/>
              </a:rPr>
              <a:t>investment bank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94638" y="2432039"/>
            <a:ext cx="779378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i="1" dirty="0" smtClean="0">
                <a:solidFill>
                  <a:schemeClr val="bg1"/>
                </a:solidFill>
                <a:latin typeface="Calibri" pitchFamily="34" charset="0"/>
              </a:rPr>
              <a:t>"</a:t>
            </a:r>
            <a:r>
              <a:rPr lang="en-US" sz="2400" i="1" dirty="0" smtClean="0">
                <a:solidFill>
                  <a:schemeClr val="bg1"/>
                </a:solidFill>
                <a:latin typeface="Calibri" pitchFamily="34" charset="0"/>
              </a:rPr>
              <a:t>a bank which deals with the underwriting of new issues, and advises corporations on their financial affairs" </a:t>
            </a:r>
            <a:br>
              <a:rPr lang="en-US" sz="2400" i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sz="1000" i="1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Dictionary of Accounting</a:t>
            </a:r>
            <a:endParaRPr lang="de-AT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itel 7"/>
          <p:cNvSpPr>
            <a:spLocks noGrp="1"/>
          </p:cNvSpPr>
          <p:nvPr>
            <p:ph type="title"/>
          </p:nvPr>
        </p:nvSpPr>
        <p:spPr>
          <a:xfrm>
            <a:off x="462019" y="430318"/>
            <a:ext cx="6918293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libri" pitchFamily="34" charset="0"/>
              </a:rPr>
              <a:t>Example – INVESTMENT </a:t>
            </a:r>
            <a:r>
              <a:rPr lang="en-US" sz="3600" dirty="0" smtClean="0">
                <a:latin typeface="Calibri" pitchFamily="34" charset="0"/>
              </a:rPr>
              <a:t>BANK/I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94638" y="4080554"/>
            <a:ext cx="779378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i="1" dirty="0" smtClean="0">
                <a:solidFill>
                  <a:schemeClr val="bg1"/>
                </a:solidFill>
                <a:latin typeface="Calibri" pitchFamily="34" charset="0"/>
              </a:rPr>
              <a:t>"</a:t>
            </a:r>
            <a:r>
              <a:rPr lang="en-US" sz="2400" i="1" dirty="0" smtClean="0">
                <a:solidFill>
                  <a:schemeClr val="bg1"/>
                </a:solidFill>
                <a:latin typeface="Calibri" pitchFamily="34" charset="0"/>
              </a:rPr>
              <a:t>a bank the particular function of which is the provision of long-term equity and loan finance for industrial companies" </a:t>
            </a:r>
            <a:br>
              <a:rPr lang="en-US" sz="2400" i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sz="1000" i="1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Collins Dictionary of Economics </a:t>
            </a:r>
            <a:endParaRPr lang="de-AT" sz="2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>
          <a:xfrm>
            <a:off x="323528" y="1955387"/>
            <a:ext cx="8585999" cy="81439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>
            <a:solidFill>
              <a:srgbClr val="096D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5113" indent="-265113">
              <a:buFont typeface="Symbol" pitchFamily="18" charset="2"/>
              <a:buChar char="-"/>
              <a:defRPr/>
            </a:pPr>
            <a:endParaRPr lang="de-AT" sz="26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62019" y="430318"/>
            <a:ext cx="6918293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libri" pitchFamily="34" charset="0"/>
              </a:rPr>
              <a:t>Example – INVESTMENT </a:t>
            </a:r>
            <a:r>
              <a:rPr lang="en-US" sz="3600" dirty="0" smtClean="0">
                <a:latin typeface="Calibri" pitchFamily="34" charset="0"/>
              </a:rPr>
              <a:t>BANK/II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68313" y="1911721"/>
            <a:ext cx="84962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0" indent="-2508250">
              <a:spcBef>
                <a:spcPts val="600"/>
              </a:spcBef>
              <a:buNone/>
            </a:pPr>
            <a:r>
              <a:rPr lang="en-US" sz="2400" b="1" dirty="0" smtClean="0">
                <a:latin typeface="Calibri" pitchFamily="34" charset="0"/>
              </a:rPr>
              <a:t>investment bank</a:t>
            </a:r>
            <a:r>
              <a:rPr lang="en-US" sz="2400" dirty="0" smtClean="0">
                <a:latin typeface="Calibri" pitchFamily="34" charset="0"/>
              </a:rPr>
              <a:t>	</a:t>
            </a:r>
            <a:r>
              <a:rPr lang="de-AT" sz="2400" dirty="0" smtClean="0">
                <a:latin typeface="Calibri" pitchFamily="34" charset="0"/>
              </a:rPr>
              <a:t>Investitionsbank </a:t>
            </a:r>
            <a:r>
              <a:rPr lang="de-AT" sz="2400" i="1" dirty="0" smtClean="0">
                <a:latin typeface="Calibri" pitchFamily="34" charset="0"/>
              </a:rPr>
              <a:t>f</a:t>
            </a:r>
            <a:r>
              <a:rPr lang="de-AT" sz="2400" dirty="0" smtClean="0">
                <a:latin typeface="Calibri" pitchFamily="34" charset="0"/>
              </a:rPr>
              <a:t>, Investmentbank </a:t>
            </a:r>
            <a:r>
              <a:rPr lang="de-AT" sz="2400" i="1" dirty="0" smtClean="0">
                <a:latin typeface="Calibri" pitchFamily="34" charset="0"/>
              </a:rPr>
              <a:t>f</a:t>
            </a:r>
            <a:r>
              <a:rPr lang="de-AT" sz="2400" dirty="0" smtClean="0">
                <a:latin typeface="Calibri" pitchFamily="34" charset="0"/>
              </a:rPr>
              <a:t>, Emissionsbank </a:t>
            </a:r>
            <a:r>
              <a:rPr lang="de-AT" sz="2400" i="1" dirty="0" smtClean="0">
                <a:latin typeface="Calibri" pitchFamily="34" charset="0"/>
              </a:rPr>
              <a:t>f</a:t>
            </a:r>
            <a:r>
              <a:rPr lang="de-AT" sz="2400" dirty="0" smtClean="0">
                <a:latin typeface="Calibri" pitchFamily="34" charset="0"/>
              </a:rPr>
              <a:t>, Anlagebank </a:t>
            </a:r>
            <a:r>
              <a:rPr lang="de-AT" sz="2400" i="1" dirty="0" smtClean="0">
                <a:latin typeface="Calibri" pitchFamily="34" charset="0"/>
              </a:rPr>
              <a:t>f</a:t>
            </a:r>
            <a:r>
              <a:rPr lang="de-AT" sz="2400" dirty="0" smtClean="0">
                <a:latin typeface="Calibri" pitchFamily="34" charset="0"/>
              </a:rPr>
              <a:t>. 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467692" y="2852936"/>
            <a:ext cx="5904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2 different concepts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800000" y="3650880"/>
            <a:ext cx="7164613" cy="975352"/>
          </a:xfrm>
          <a:prstGeom prst="roundRect">
            <a:avLst/>
          </a:prstGeom>
          <a:solidFill>
            <a:schemeClr val="accent1"/>
          </a:solidFill>
          <a:ln w="12700">
            <a:solidFill>
              <a:srgbClr val="096D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5113" indent="-265113">
              <a:buFont typeface="Symbol" pitchFamily="18" charset="2"/>
              <a:buChar char="-"/>
              <a:defRPr/>
            </a:pPr>
            <a:endParaRPr lang="de-AT" sz="26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2035443" y="3679043"/>
            <a:ext cx="6496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0" indent="-2508250">
              <a:spcBef>
                <a:spcPts val="600"/>
              </a:spcBef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investment bank </a:t>
            </a:r>
            <a:r>
              <a:rPr lang="en-US" sz="2400" b="1" baseline="30000" dirty="0" smtClean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  <a:endParaRPr lang="de-AT" sz="24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1799999" y="4973928"/>
            <a:ext cx="7165617" cy="975352"/>
          </a:xfrm>
          <a:prstGeom prst="roundRect">
            <a:avLst/>
          </a:prstGeom>
          <a:solidFill>
            <a:schemeClr val="accent1"/>
          </a:solidFill>
          <a:ln w="12700">
            <a:solidFill>
              <a:srgbClr val="096D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5113" indent="-265113">
              <a:buFont typeface="Symbol" pitchFamily="18" charset="2"/>
              <a:buChar char="-"/>
              <a:defRPr/>
            </a:pPr>
            <a:endParaRPr lang="de-AT" sz="26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2034888" y="5041339"/>
            <a:ext cx="6425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0" indent="-2508250">
              <a:spcBef>
                <a:spcPts val="600"/>
              </a:spcBef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investment bank </a:t>
            </a:r>
            <a:r>
              <a:rPr lang="en-US" sz="2400" b="1" baseline="30000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  <a:endParaRPr lang="de-AT" sz="24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" name="Nach oben gebogener Pfeil 17"/>
          <p:cNvSpPr/>
          <p:nvPr/>
        </p:nvSpPr>
        <p:spPr>
          <a:xfrm rot="5400000">
            <a:off x="939600" y="3579232"/>
            <a:ext cx="720080" cy="575344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Nach oben gebogener Pfeil 20"/>
          <p:cNvSpPr/>
          <p:nvPr/>
        </p:nvSpPr>
        <p:spPr>
          <a:xfrm rot="5400000">
            <a:off x="612000" y="4536000"/>
            <a:ext cx="1373713" cy="575344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Rechteck 23"/>
          <p:cNvSpPr/>
          <p:nvPr/>
        </p:nvSpPr>
        <p:spPr>
          <a:xfrm>
            <a:off x="4716015" y="5035478"/>
            <a:ext cx="42485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None/>
            </a:pPr>
            <a: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  <a:t>Investitionsbank </a:t>
            </a:r>
            <a:r>
              <a:rPr lang="de-AT" sz="2400" i="1" dirty="0" smtClean="0">
                <a:solidFill>
                  <a:schemeClr val="bg1"/>
                </a:solidFill>
                <a:latin typeface="Calibri" pitchFamily="34" charset="0"/>
              </a:rPr>
              <a:t>f</a:t>
            </a:r>
            <a: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de-AT" sz="2400" i="1" dirty="0" smtClean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de-AT" sz="2400" i="1" dirty="0" err="1" smtClean="0">
                <a:solidFill>
                  <a:schemeClr val="bg1"/>
                </a:solidFill>
                <a:latin typeface="Calibri" pitchFamily="34" charset="0"/>
              </a:rPr>
              <a:t>zB</a:t>
            </a:r>
            <a:r>
              <a:rPr lang="de-AT" sz="2400" i="1" dirty="0" smtClean="0">
                <a:solidFill>
                  <a:schemeClr val="bg1"/>
                </a:solidFill>
                <a:latin typeface="Calibri" pitchFamily="34" charset="0"/>
              </a:rPr>
              <a:t> Europäische Investitionsbank)</a:t>
            </a:r>
            <a: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  <a:t>.  </a:t>
            </a:r>
          </a:p>
        </p:txBody>
      </p:sp>
      <p:sp>
        <p:nvSpPr>
          <p:cNvPr id="25" name="Rechteck 24"/>
          <p:cNvSpPr/>
          <p:nvPr/>
        </p:nvSpPr>
        <p:spPr>
          <a:xfrm>
            <a:off x="4716015" y="3717032"/>
            <a:ext cx="42485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None/>
            </a:pPr>
            <a: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  <a:t>Investmentbank </a:t>
            </a:r>
            <a:r>
              <a:rPr lang="de-AT" sz="2400" i="1" dirty="0" smtClean="0">
                <a:solidFill>
                  <a:schemeClr val="bg1"/>
                </a:solidFill>
                <a:latin typeface="Calibri" pitchFamily="34" charset="0"/>
              </a:rPr>
              <a:t>f</a:t>
            </a:r>
            <a: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  <a:t>, Emissionsbank </a:t>
            </a:r>
            <a:r>
              <a:rPr lang="de-AT" sz="2400" i="1" dirty="0" smtClean="0">
                <a:solidFill>
                  <a:schemeClr val="bg1"/>
                </a:solidFill>
                <a:latin typeface="Calibri" pitchFamily="34" charset="0"/>
              </a:rPr>
              <a:t>f</a:t>
            </a:r>
            <a: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  <a:t>, Effektenbank </a:t>
            </a:r>
            <a:r>
              <a:rPr lang="de-AT" sz="2400" i="1" dirty="0" smtClean="0">
                <a:solidFill>
                  <a:schemeClr val="bg1"/>
                </a:solidFill>
                <a:latin typeface="Calibri" pitchFamily="34" charset="0"/>
              </a:rPr>
              <a:t>f</a:t>
            </a:r>
            <a:r>
              <a:rPr lang="de-AT" sz="2400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2" grpId="0" animBg="1"/>
      <p:bldP spid="23" grpId="0"/>
      <p:bldP spid="18" grpId="0" animBg="1"/>
      <p:bldP spid="21" grpId="0" animBg="1"/>
      <p:bldP spid="24" grpId="0"/>
      <p:bldP spid="24" grpId="1"/>
      <p:bldP spid="25" grpId="0"/>
      <p:bldP spid="2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dirty="0" err="1" smtClean="0">
                <a:latin typeface="Calibri" pitchFamily="34" charset="0"/>
              </a:rPr>
              <a:t>Context</a:t>
            </a:r>
            <a:r>
              <a:rPr lang="de-AT" sz="3600" dirty="0" smtClean="0">
                <a:latin typeface="Calibri" pitchFamily="34" charset="0"/>
              </a:rPr>
              <a:t> </a:t>
            </a:r>
            <a:r>
              <a:rPr lang="de-AT" sz="3600" dirty="0" err="1" smtClean="0">
                <a:latin typeface="Calibri" pitchFamily="34" charset="0"/>
              </a:rPr>
              <a:t>is</a:t>
            </a:r>
            <a:r>
              <a:rPr lang="de-AT" sz="3600" dirty="0" smtClean="0">
                <a:latin typeface="Calibri" pitchFamily="34" charset="0"/>
              </a:rPr>
              <a:t> </a:t>
            </a:r>
            <a:r>
              <a:rPr lang="de-AT" sz="3600" dirty="0" err="1" smtClean="0">
                <a:latin typeface="Calibri" pitchFamily="34" charset="0"/>
              </a:rPr>
              <a:t>king</a:t>
            </a:r>
            <a:endParaRPr lang="de-AT" sz="3600" dirty="0">
              <a:latin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inception</a:t>
            </a:r>
            <a:endParaRPr lang="de-AT" dirty="0" smtClean="0"/>
          </a:p>
          <a:p>
            <a:r>
              <a:rPr lang="de-AT" dirty="0" err="1" smtClean="0"/>
              <a:t>long</a:t>
            </a:r>
            <a:r>
              <a:rPr lang="de-AT" dirty="0" smtClean="0"/>
              <a:t> </a:t>
            </a:r>
            <a:r>
              <a:rPr lang="de-AT" dirty="0" err="1" smtClean="0"/>
              <a:t>bond</a:t>
            </a:r>
            <a:endParaRPr lang="de-AT" dirty="0" smtClean="0"/>
          </a:p>
          <a:p>
            <a:r>
              <a:rPr lang="de-AT" dirty="0" err="1" smtClean="0"/>
              <a:t>loss</a:t>
            </a:r>
            <a:r>
              <a:rPr lang="de-AT" dirty="0" smtClean="0"/>
              <a:t> </a:t>
            </a:r>
            <a:r>
              <a:rPr lang="de-AT" dirty="0" err="1" smtClean="0"/>
              <a:t>resulting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translation</a:t>
            </a:r>
            <a:endParaRPr lang="de-AT" dirty="0" smtClean="0"/>
          </a:p>
          <a:p>
            <a:r>
              <a:rPr lang="de-AT" dirty="0" smtClean="0"/>
              <a:t>flipper</a:t>
            </a:r>
          </a:p>
          <a:p>
            <a:r>
              <a:rPr lang="de-AT" dirty="0" smtClean="0"/>
              <a:t>banger</a:t>
            </a:r>
          </a:p>
          <a:p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IAS/IFRS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AT" dirty="0" smtClean="0"/>
          </a:p>
          <a:p>
            <a:pPr>
              <a:buFontTx/>
              <a:buChar char="-"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 algn="ctr">
              <a:buNone/>
            </a:pPr>
            <a:r>
              <a:rPr lang="de-AT" sz="6600" b="1" dirty="0" smtClean="0"/>
              <a:t>EXAMPLES</a:t>
            </a:r>
            <a:endParaRPr lang="de-AT" b="1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Omissions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IAS </a:t>
            </a:r>
            <a:r>
              <a:rPr lang="en-US" dirty="0" smtClean="0"/>
              <a:t>32 /AG </a:t>
            </a:r>
            <a:r>
              <a:rPr lang="en-US" dirty="0" smtClean="0"/>
              <a:t>19</a:t>
            </a:r>
            <a:endParaRPr lang="de-AT" dirty="0" smtClean="0"/>
          </a:p>
          <a:p>
            <a:pPr>
              <a:buNone/>
            </a:pPr>
            <a:endParaRPr lang="en-GB" dirty="0" smtClean="0"/>
          </a:p>
          <a:p>
            <a:pPr>
              <a:spcAft>
                <a:spcPts val="1200"/>
              </a:spcAft>
              <a:buNone/>
            </a:pPr>
            <a:r>
              <a:rPr lang="en-GB" sz="2800" dirty="0" smtClean="0"/>
              <a:t>E</a:t>
            </a:r>
            <a:r>
              <a:rPr lang="en-GB" sz="2800" dirty="0" smtClean="0"/>
              <a:t>: including interest rate and currency swaps, </a:t>
            </a:r>
            <a:r>
              <a:rPr lang="en-GB" sz="2800" b="1" dirty="0" smtClean="0"/>
              <a:t>interest rate caps</a:t>
            </a:r>
            <a:r>
              <a:rPr lang="en-GB" sz="2800" dirty="0" smtClean="0"/>
              <a:t>, collars and floors</a:t>
            </a:r>
            <a:endParaRPr lang="de-AT" sz="2800" dirty="0" smtClean="0"/>
          </a:p>
          <a:p>
            <a:pPr>
              <a:spcAft>
                <a:spcPts val="1200"/>
              </a:spcAft>
              <a:buNone/>
            </a:pPr>
            <a:r>
              <a:rPr lang="de-AT" sz="2800" dirty="0" smtClean="0"/>
              <a:t>D: einschließlich Zins- und Währungsswaps, </a:t>
            </a:r>
            <a:r>
              <a:rPr lang="de-AT" sz="2800" dirty="0" err="1" smtClean="0"/>
              <a:t>Collars</a:t>
            </a:r>
            <a:r>
              <a:rPr lang="de-AT" sz="2800" dirty="0" smtClean="0"/>
              <a:t> und </a:t>
            </a:r>
            <a:r>
              <a:rPr lang="de-AT" sz="2800" dirty="0" err="1" smtClean="0"/>
              <a:t>Floors</a:t>
            </a:r>
            <a:endParaRPr lang="de-AT" sz="2800" dirty="0" smtClean="0"/>
          </a:p>
          <a:p>
            <a:pPr>
              <a:buNone/>
            </a:pPr>
            <a:r>
              <a:rPr lang="de-AT" dirty="0" smtClean="0"/>
              <a:t> </a:t>
            </a:r>
          </a:p>
          <a:p>
            <a:endParaRPr lang="de-AT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Errors?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IAS 36 / App. A1</a:t>
            </a:r>
            <a:endParaRPr lang="de-AT" dirty="0" smtClean="0"/>
          </a:p>
          <a:p>
            <a:pPr>
              <a:buNone/>
            </a:pPr>
            <a:endParaRPr lang="en-GB" dirty="0" smtClean="0"/>
          </a:p>
          <a:p>
            <a:pPr>
              <a:spcAft>
                <a:spcPts val="1200"/>
              </a:spcAft>
              <a:buNone/>
            </a:pPr>
            <a:r>
              <a:rPr lang="en-GB" sz="2800" dirty="0" smtClean="0"/>
              <a:t>E</a:t>
            </a:r>
            <a:r>
              <a:rPr lang="en-GB" sz="2800" dirty="0" smtClean="0"/>
              <a:t>: represented by the </a:t>
            </a:r>
            <a:r>
              <a:rPr lang="en-GB" sz="2800" b="1" dirty="0" smtClean="0"/>
              <a:t>current market risk-free rate of interest</a:t>
            </a:r>
            <a:endParaRPr lang="de-AT" sz="2800" dirty="0" smtClean="0"/>
          </a:p>
          <a:p>
            <a:pPr>
              <a:spcAft>
                <a:spcPts val="1200"/>
              </a:spcAft>
              <a:buNone/>
            </a:pPr>
            <a:r>
              <a:rPr lang="de-AT" sz="2800" dirty="0" smtClean="0"/>
              <a:t>D: der durch den </a:t>
            </a:r>
            <a:r>
              <a:rPr lang="de-AT" sz="2800" b="1" dirty="0" smtClean="0"/>
              <a:t>risikolosen Zinssatz des aktuellen Markts</a:t>
            </a:r>
            <a:r>
              <a:rPr lang="de-AT" sz="2800" dirty="0" smtClean="0"/>
              <a:t> dargestellt wird</a:t>
            </a:r>
          </a:p>
          <a:p>
            <a:endParaRPr lang="de-AT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Changes</a:t>
            </a:r>
            <a:r>
              <a:rPr lang="de-AT" dirty="0" smtClean="0"/>
              <a:t> </a:t>
            </a:r>
            <a:r>
              <a:rPr lang="de-AT" dirty="0" err="1" smtClean="0"/>
              <a:t>over</a:t>
            </a:r>
            <a:r>
              <a:rPr lang="de-AT" dirty="0" smtClean="0"/>
              <a:t> time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IFRS 1 / App.B2 (c)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br>
              <a:rPr lang="en-US" dirty="0" smtClean="0"/>
            </a:br>
            <a:endParaRPr lang="de-AT" dirty="0" smtClean="0"/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originally (Jan 2008) </a:t>
            </a:r>
            <a:r>
              <a:rPr lang="en-US" b="1" dirty="0" smtClean="0"/>
              <a:t>minority interests</a:t>
            </a:r>
            <a:endParaRPr lang="de-AT" dirty="0" smtClean="0"/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from June 2009: </a:t>
            </a:r>
            <a:r>
              <a:rPr lang="en-US" b="1" dirty="0" smtClean="0"/>
              <a:t>non-controlling interests</a:t>
            </a:r>
            <a:endParaRPr lang="de-AT" dirty="0" smtClean="0"/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from October 2009 whole appendix is </a:t>
            </a:r>
            <a:r>
              <a:rPr lang="en-US" dirty="0" smtClean="0"/>
              <a:t>gone</a:t>
            </a:r>
            <a:endParaRPr lang="de-AT" dirty="0" smtClean="0"/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term </a:t>
            </a:r>
            <a:r>
              <a:rPr lang="en-US" b="1" dirty="0" smtClean="0"/>
              <a:t>non-controlling interests</a:t>
            </a:r>
            <a:r>
              <a:rPr lang="en-US" dirty="0" smtClean="0"/>
              <a:t> </a:t>
            </a:r>
            <a:r>
              <a:rPr lang="en-US" dirty="0" smtClean="0"/>
              <a:t>remains</a:t>
            </a:r>
            <a:endParaRPr lang="de-AT" dirty="0" smtClean="0"/>
          </a:p>
          <a:p>
            <a:pPr>
              <a:buNone/>
            </a:pPr>
            <a:endParaRPr lang="de-AT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itchFamily="34" charset="0"/>
              </a:rPr>
              <a:t>Agenda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467544" y="1700808"/>
            <a:ext cx="8070421" cy="309649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b="1" dirty="0" smtClean="0">
                <a:latin typeface="Calibri" pitchFamily="34" charset="0"/>
              </a:rPr>
              <a:t>Intro</a:t>
            </a:r>
            <a:endParaRPr lang="en-US" sz="2800" b="1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b="1" dirty="0" smtClean="0">
                <a:latin typeface="Calibri" pitchFamily="34" charset="0"/>
              </a:rPr>
              <a:t>Role of dictionaries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b="1" dirty="0" smtClean="0">
                <a:latin typeface="Calibri" pitchFamily="34" charset="0"/>
              </a:rPr>
              <a:t>Project genesis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b="1" dirty="0" smtClean="0">
                <a:latin typeface="Calibri" pitchFamily="34" charset="0"/>
              </a:rPr>
              <a:t>First steps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b="1" dirty="0" smtClean="0">
                <a:latin typeface="Calibri" pitchFamily="34" charset="0"/>
              </a:rPr>
              <a:t>Examples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b="1" dirty="0" smtClean="0">
                <a:latin typeface="Calibri" pitchFamily="34" charset="0"/>
              </a:rPr>
              <a:t>Project seminar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b="1" dirty="0" smtClean="0">
                <a:latin typeface="Calibri" pitchFamily="34" charset="0"/>
              </a:rPr>
              <a:t>Conclusion</a:t>
            </a:r>
            <a:endParaRPr lang="en-US" sz="2800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Inconsistencies</a:t>
            </a:r>
            <a:r>
              <a:rPr lang="de-AT" dirty="0" smtClean="0"/>
              <a:t>/I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IAS </a:t>
            </a:r>
            <a:r>
              <a:rPr lang="en-US" dirty="0" smtClean="0"/>
              <a:t>37 /</a:t>
            </a:r>
            <a:r>
              <a:rPr lang="en-US" dirty="0" smtClean="0"/>
              <a:t>23</a:t>
            </a:r>
            <a:endParaRPr lang="de-AT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	The </a:t>
            </a:r>
            <a:r>
              <a:rPr lang="en-GB" sz="2800" dirty="0" smtClean="0"/>
              <a:t>interpretation of ‘</a:t>
            </a:r>
            <a:r>
              <a:rPr lang="en-GB" sz="2800" b="1" dirty="0" smtClean="0"/>
              <a:t>probable</a:t>
            </a:r>
            <a:r>
              <a:rPr lang="en-GB" sz="2800" dirty="0" smtClean="0"/>
              <a:t>’ in this standard as ‘more likely than not’ does not necessarily apply in other standards</a:t>
            </a:r>
            <a:r>
              <a:rPr lang="en-GB" sz="2800" dirty="0" smtClean="0"/>
              <a:t>.</a:t>
            </a:r>
          </a:p>
          <a:p>
            <a:pPr>
              <a:buNone/>
            </a:pP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Inconsistencies</a:t>
            </a:r>
            <a:r>
              <a:rPr lang="de-AT" dirty="0" smtClean="0"/>
              <a:t>/II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IAS 37</a:t>
            </a:r>
          </a:p>
          <a:p>
            <a:pPr>
              <a:buFont typeface="Wingdings" pitchFamily="2" charset="2"/>
              <a:buChar char="Ø"/>
            </a:pPr>
            <a:r>
              <a:rPr lang="de-AT" b="1" i="1" dirty="0" err="1" smtClean="0"/>
              <a:t>Provisions</a:t>
            </a:r>
            <a:r>
              <a:rPr lang="de-AT" dirty="0" smtClean="0"/>
              <a:t>, </a:t>
            </a:r>
            <a:r>
              <a:rPr lang="de-AT" dirty="0" err="1" smtClean="0"/>
              <a:t>Contingent</a:t>
            </a:r>
            <a:r>
              <a:rPr lang="de-AT" dirty="0" smtClean="0"/>
              <a:t> </a:t>
            </a:r>
            <a:r>
              <a:rPr lang="de-AT" dirty="0" err="1" smtClean="0"/>
              <a:t>Liabilities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Contingent</a:t>
            </a:r>
            <a:r>
              <a:rPr lang="de-AT" dirty="0" smtClean="0"/>
              <a:t> </a:t>
            </a:r>
            <a:r>
              <a:rPr lang="de-AT" dirty="0" err="1" smtClean="0"/>
              <a:t>Assets</a:t>
            </a:r>
            <a:endParaRPr lang="de-AT" dirty="0" smtClean="0"/>
          </a:p>
          <a:p>
            <a:pPr>
              <a:buFont typeface="Wingdings" pitchFamily="2" charset="2"/>
              <a:buChar char="Ø"/>
            </a:pPr>
            <a:r>
              <a:rPr lang="de-AT" b="1" i="1" dirty="0" smtClean="0"/>
              <a:t>Rückstellungen</a:t>
            </a:r>
            <a:r>
              <a:rPr lang="de-AT" dirty="0" smtClean="0"/>
              <a:t>, Eventualschulden und Eventualforderungen</a:t>
            </a: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but: IAS </a:t>
            </a:r>
            <a:r>
              <a:rPr lang="de-AT" dirty="0" smtClean="0"/>
              <a:t>32 /AG 25</a:t>
            </a:r>
          </a:p>
          <a:p>
            <a:pPr>
              <a:buFont typeface="Wingdings" pitchFamily="2" charset="2"/>
              <a:buChar char="Ø"/>
            </a:pPr>
            <a:r>
              <a:rPr lang="de-AT" b="1" i="1" dirty="0" err="1" smtClean="0"/>
              <a:t>reserves</a:t>
            </a:r>
            <a:endParaRPr lang="de-AT" i="1" dirty="0" smtClean="0"/>
          </a:p>
          <a:p>
            <a:pPr>
              <a:buFont typeface="Wingdings" pitchFamily="2" charset="2"/>
              <a:buChar char="Ø"/>
            </a:pPr>
            <a:r>
              <a:rPr lang="de-AT" b="1" i="1" dirty="0" smtClean="0"/>
              <a:t>Rückstellungen</a:t>
            </a:r>
            <a:endParaRPr lang="de-AT" i="1" dirty="0" smtClean="0"/>
          </a:p>
          <a:p>
            <a:endParaRPr lang="de-AT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Multiple </a:t>
            </a:r>
            <a:r>
              <a:rPr lang="de-AT" dirty="0" err="1" smtClean="0"/>
              <a:t>translations</a:t>
            </a:r>
            <a:r>
              <a:rPr lang="de-AT" dirty="0" smtClean="0"/>
              <a:t>/I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AT" b="1" dirty="0" err="1" smtClean="0"/>
              <a:t>unrecognised</a:t>
            </a:r>
            <a:endParaRPr lang="de-AT" dirty="0" smtClean="0"/>
          </a:p>
          <a:p>
            <a:pPr>
              <a:buNone/>
            </a:pPr>
            <a:r>
              <a:rPr lang="de-AT" dirty="0" smtClean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de-AT" dirty="0" smtClean="0"/>
              <a:t>IAS 19: nicht </a:t>
            </a:r>
            <a:r>
              <a:rPr lang="de-AT" dirty="0" smtClean="0"/>
              <a:t>erfasst</a:t>
            </a:r>
            <a:endParaRPr lang="de-AT" dirty="0" smtClean="0"/>
          </a:p>
          <a:p>
            <a:pPr>
              <a:buFont typeface="Wingdings" pitchFamily="2" charset="2"/>
              <a:buChar char="Ø"/>
            </a:pPr>
            <a:r>
              <a:rPr lang="de-AT" dirty="0" smtClean="0"/>
              <a:t>IAS 19: </a:t>
            </a:r>
            <a:r>
              <a:rPr lang="de-AT" dirty="0" smtClean="0"/>
              <a:t>unberücksichtigt</a:t>
            </a:r>
            <a:endParaRPr lang="de-AT" dirty="0" smtClean="0"/>
          </a:p>
          <a:p>
            <a:pPr>
              <a:buFont typeface="Wingdings" pitchFamily="2" charset="2"/>
              <a:buChar char="Ø"/>
            </a:pPr>
            <a:r>
              <a:rPr lang="de-AT" dirty="0" smtClean="0"/>
              <a:t>IAS 12: nicht </a:t>
            </a:r>
            <a:r>
              <a:rPr lang="de-AT" dirty="0" smtClean="0"/>
              <a:t>bilanziert</a:t>
            </a:r>
            <a:endParaRPr lang="de-AT" dirty="0" smtClean="0"/>
          </a:p>
          <a:p>
            <a:pPr>
              <a:buFont typeface="Wingdings" pitchFamily="2" charset="2"/>
              <a:buChar char="Ø"/>
            </a:pPr>
            <a:r>
              <a:rPr lang="de-AT" dirty="0" smtClean="0"/>
              <a:t>IAS 12: nicht </a:t>
            </a:r>
            <a:r>
              <a:rPr lang="de-AT" dirty="0" smtClean="0"/>
              <a:t>angesetzt</a:t>
            </a:r>
            <a:endParaRPr lang="de-AT" dirty="0" smtClean="0"/>
          </a:p>
          <a:p>
            <a:pPr>
              <a:buFont typeface="Wingdings" pitchFamily="2" charset="2"/>
              <a:buChar char="Ø"/>
            </a:pPr>
            <a:r>
              <a:rPr lang="de-AT" dirty="0" smtClean="0"/>
              <a:t>IAS 12: nicht </a:t>
            </a:r>
            <a:r>
              <a:rPr lang="de-AT" dirty="0" smtClean="0"/>
              <a:t>berücksichtigt</a:t>
            </a:r>
            <a:endParaRPr lang="de-AT" dirty="0" smtClean="0"/>
          </a:p>
          <a:p>
            <a:pPr>
              <a:buNone/>
            </a:pPr>
            <a:endParaRPr lang="de-AT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Multiple </a:t>
            </a:r>
            <a:r>
              <a:rPr lang="de-AT" dirty="0" err="1" smtClean="0"/>
              <a:t>translations</a:t>
            </a:r>
            <a:r>
              <a:rPr lang="de-AT" dirty="0" smtClean="0"/>
              <a:t>/II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Berichtsperiode</a:t>
            </a:r>
          </a:p>
          <a:p>
            <a:pPr lvl="1">
              <a:buFont typeface="Wingdings" pitchFamily="2" charset="2"/>
              <a:buChar char="Ø"/>
            </a:pPr>
            <a:r>
              <a:rPr lang="de-AT" sz="2200" dirty="0" err="1" smtClean="0"/>
              <a:t>period</a:t>
            </a:r>
            <a:endParaRPr lang="de-AT" sz="2200" dirty="0" smtClean="0"/>
          </a:p>
          <a:p>
            <a:pPr lvl="1">
              <a:buFont typeface="Wingdings" pitchFamily="2" charset="2"/>
              <a:buChar char="Ø"/>
            </a:pPr>
            <a:r>
              <a:rPr lang="de-AT" sz="2200" dirty="0" err="1" smtClean="0"/>
              <a:t>annual</a:t>
            </a:r>
            <a:r>
              <a:rPr lang="de-AT" sz="2200" dirty="0" smtClean="0"/>
              <a:t> </a:t>
            </a:r>
            <a:r>
              <a:rPr lang="de-AT" sz="2200" dirty="0" err="1" smtClean="0"/>
              <a:t>period</a:t>
            </a:r>
            <a:endParaRPr lang="de-AT" sz="2200" dirty="0" smtClean="0"/>
          </a:p>
          <a:p>
            <a:pPr lvl="1">
              <a:buFont typeface="Wingdings" pitchFamily="2" charset="2"/>
              <a:buChar char="Ø"/>
            </a:pPr>
            <a:r>
              <a:rPr lang="de-AT" sz="2200" dirty="0" err="1" smtClean="0"/>
              <a:t>reporting</a:t>
            </a:r>
            <a:r>
              <a:rPr lang="de-AT" sz="2200" dirty="0" smtClean="0"/>
              <a:t> </a:t>
            </a:r>
            <a:r>
              <a:rPr lang="de-AT" sz="2200" dirty="0" err="1" smtClean="0"/>
              <a:t>period</a:t>
            </a:r>
            <a:endParaRPr lang="de-AT" sz="2200" dirty="0" smtClean="0"/>
          </a:p>
          <a:p>
            <a:pPr lvl="1">
              <a:buFont typeface="Wingdings" pitchFamily="2" charset="2"/>
              <a:buChar char="Ø"/>
            </a:pPr>
            <a:r>
              <a:rPr lang="de-AT" sz="2200" dirty="0" err="1" smtClean="0"/>
              <a:t>current</a:t>
            </a:r>
            <a:r>
              <a:rPr lang="de-AT" sz="2200" dirty="0" smtClean="0"/>
              <a:t> </a:t>
            </a:r>
            <a:r>
              <a:rPr lang="de-AT" sz="2200" dirty="0" err="1" smtClean="0"/>
              <a:t>year</a:t>
            </a:r>
            <a:endParaRPr lang="de-AT" sz="2200" dirty="0" smtClean="0"/>
          </a:p>
          <a:p>
            <a:pPr lvl="1">
              <a:buFont typeface="Wingdings" pitchFamily="2" charset="2"/>
              <a:buChar char="Ø"/>
            </a:pPr>
            <a:r>
              <a:rPr lang="de-AT" sz="2200" dirty="0" err="1" smtClean="0"/>
              <a:t>current</a:t>
            </a:r>
            <a:r>
              <a:rPr lang="de-AT" sz="2200" dirty="0" smtClean="0"/>
              <a:t> </a:t>
            </a:r>
            <a:r>
              <a:rPr lang="de-AT" sz="2200" dirty="0" err="1" smtClean="0"/>
              <a:t>period</a:t>
            </a:r>
            <a:endParaRPr lang="de-AT" sz="2200" dirty="0" smtClean="0"/>
          </a:p>
          <a:p>
            <a:pPr lvl="1">
              <a:buFont typeface="Wingdings" pitchFamily="2" charset="2"/>
              <a:buChar char="Ø"/>
            </a:pPr>
            <a:r>
              <a:rPr lang="de-AT" sz="2200" i="1" dirty="0" err="1" smtClean="0"/>
              <a:t>paraphrased</a:t>
            </a:r>
            <a:r>
              <a:rPr lang="de-AT" sz="2200" dirty="0" smtClean="0"/>
              <a:t>: </a:t>
            </a:r>
          </a:p>
          <a:p>
            <a:pPr lvl="2">
              <a:buFont typeface="Courier New" pitchFamily="49" charset="0"/>
              <a:buChar char="o"/>
            </a:pPr>
            <a:r>
              <a:rPr lang="de-AT" sz="2200" dirty="0" smtClean="0"/>
              <a:t>die </a:t>
            </a:r>
            <a:r>
              <a:rPr lang="de-AT" sz="2200" dirty="0" smtClean="0"/>
              <a:t>jeweilige Verpflichtung am Ende einer </a:t>
            </a:r>
            <a:r>
              <a:rPr lang="de-AT" sz="2200" dirty="0" smtClean="0"/>
              <a:t>Berichtsperiode</a:t>
            </a:r>
          </a:p>
          <a:p>
            <a:pPr lvl="2">
              <a:buFont typeface="Courier New" pitchFamily="49" charset="0"/>
              <a:buChar char="o"/>
            </a:pPr>
            <a:r>
              <a:rPr lang="de-AT" sz="2200" dirty="0" err="1" smtClean="0"/>
              <a:t>the</a:t>
            </a:r>
            <a:r>
              <a:rPr lang="de-AT" sz="2200" dirty="0" smtClean="0"/>
              <a:t> </a:t>
            </a:r>
            <a:r>
              <a:rPr lang="de-AT" sz="2200" dirty="0" err="1" smtClean="0"/>
              <a:t>closing</a:t>
            </a:r>
            <a:r>
              <a:rPr lang="de-AT" sz="2200" dirty="0" smtClean="0"/>
              <a:t> </a:t>
            </a:r>
            <a:r>
              <a:rPr lang="de-AT" sz="2200" dirty="0" err="1" smtClean="0"/>
              <a:t>obligation</a:t>
            </a:r>
            <a:endParaRPr lang="de-AT" sz="2200" dirty="0" smtClean="0"/>
          </a:p>
          <a:p>
            <a:endParaRPr lang="de-AT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Standards?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Although </a:t>
            </a:r>
            <a:r>
              <a:rPr lang="en-GB" dirty="0" smtClean="0"/>
              <a:t>this Standard uses the terms ‘</a:t>
            </a:r>
            <a:r>
              <a:rPr lang="en-GB" dirty="0" smtClean="0"/>
              <a:t>other comprehensive </a:t>
            </a:r>
            <a:r>
              <a:rPr lang="en-GB" dirty="0" smtClean="0"/>
              <a:t>income’, ‘profit or loss’ and ‘total comprehensive income’, an entity may use other terms to </a:t>
            </a:r>
            <a:r>
              <a:rPr lang="en-GB" dirty="0" smtClean="0"/>
              <a:t>describe </a:t>
            </a:r>
            <a:r>
              <a:rPr lang="en-GB" dirty="0" smtClean="0"/>
              <a:t>the totals as long as the meaning is clear. For example, an entity may use the term ‘net income’ to describe profit or loss.</a:t>
            </a: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dirty="0" smtClean="0">
                <a:latin typeface="Calibri" pitchFamily="34" charset="0"/>
              </a:rPr>
              <a:t>Project </a:t>
            </a:r>
            <a:r>
              <a:rPr lang="de-AT" sz="3600" dirty="0" err="1" smtClean="0">
                <a:latin typeface="Calibri" pitchFamily="34" charset="0"/>
              </a:rPr>
              <a:t>seminars</a:t>
            </a:r>
            <a:endParaRPr lang="de-AT" sz="3600" dirty="0">
              <a:latin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>
                <a:latin typeface="Calibri" pitchFamily="34" charset="0"/>
              </a:rPr>
              <a:t>Corpus-</a:t>
            </a:r>
            <a:r>
              <a:rPr lang="de-AT" dirty="0" err="1" smtClean="0">
                <a:latin typeface="Calibri" pitchFamily="34" charset="0"/>
              </a:rPr>
              <a:t>based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research</a:t>
            </a:r>
            <a:endParaRPr lang="de-AT" dirty="0" smtClean="0">
              <a:latin typeface="Calibri" pitchFamily="34" charset="0"/>
            </a:endParaRPr>
          </a:p>
          <a:p>
            <a:r>
              <a:rPr lang="de-AT" dirty="0" smtClean="0">
                <a:latin typeface="Calibri" pitchFamily="34" charset="0"/>
              </a:rPr>
              <a:t>Word </a:t>
            </a:r>
            <a:r>
              <a:rPr lang="de-AT" dirty="0" err="1" smtClean="0">
                <a:latin typeface="Calibri" pitchFamily="34" charset="0"/>
              </a:rPr>
              <a:t>lists</a:t>
            </a:r>
            <a:endParaRPr lang="de-AT" dirty="0" smtClean="0">
              <a:latin typeface="Calibri" pitchFamily="34" charset="0"/>
            </a:endParaRPr>
          </a:p>
          <a:p>
            <a:r>
              <a:rPr lang="de-AT" dirty="0" err="1" smtClean="0">
                <a:latin typeface="Calibri" pitchFamily="34" charset="0"/>
              </a:rPr>
              <a:t>Collocations</a:t>
            </a:r>
            <a:endParaRPr lang="de-AT" dirty="0" smtClean="0">
              <a:latin typeface="Calibri" pitchFamily="34" charset="0"/>
            </a:endParaRPr>
          </a:p>
          <a:p>
            <a:r>
              <a:rPr lang="de-AT" dirty="0" smtClean="0">
                <a:latin typeface="Calibri" pitchFamily="34" charset="0"/>
              </a:rPr>
              <a:t>Check </a:t>
            </a:r>
            <a:r>
              <a:rPr lang="de-AT" dirty="0" err="1" smtClean="0">
                <a:latin typeface="Calibri" pitchFamily="34" charset="0"/>
              </a:rPr>
              <a:t>against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existing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entries</a:t>
            </a:r>
            <a:endParaRPr lang="de-AT" dirty="0" smtClean="0">
              <a:latin typeface="Calibri" pitchFamily="34" charset="0"/>
            </a:endParaRPr>
          </a:p>
          <a:p>
            <a:r>
              <a:rPr lang="de-AT" dirty="0" smtClean="0">
                <a:latin typeface="Calibri" pitchFamily="34" charset="0"/>
              </a:rPr>
              <a:t>Find </a:t>
            </a:r>
            <a:r>
              <a:rPr lang="de-AT" dirty="0" err="1" smtClean="0">
                <a:latin typeface="Calibri" pitchFamily="34" charset="0"/>
              </a:rPr>
              <a:t>definitions</a:t>
            </a:r>
            <a:r>
              <a:rPr lang="de-AT" dirty="0" smtClean="0">
                <a:latin typeface="Calibri" pitchFamily="34" charset="0"/>
              </a:rPr>
              <a:t>/sample </a:t>
            </a:r>
            <a:r>
              <a:rPr lang="de-AT" dirty="0" err="1" smtClean="0">
                <a:latin typeface="Calibri" pitchFamily="34" charset="0"/>
              </a:rPr>
              <a:t>sentences</a:t>
            </a:r>
            <a:endParaRPr lang="de-AT" dirty="0" smtClean="0">
              <a:latin typeface="Calibri" pitchFamily="34" charset="0"/>
            </a:endParaRPr>
          </a:p>
          <a:p>
            <a:r>
              <a:rPr lang="de-AT" dirty="0" smtClean="0">
                <a:latin typeface="Calibri" pitchFamily="34" charset="0"/>
              </a:rPr>
              <a:t>Find </a:t>
            </a:r>
            <a:r>
              <a:rPr lang="de-AT" dirty="0" err="1" smtClean="0">
                <a:latin typeface="Calibri" pitchFamily="34" charset="0"/>
              </a:rPr>
              <a:t>matching</a:t>
            </a:r>
            <a:r>
              <a:rPr lang="de-AT" dirty="0" smtClean="0">
                <a:latin typeface="Calibri" pitchFamily="34" charset="0"/>
              </a:rPr>
              <a:t> German </a:t>
            </a:r>
            <a:r>
              <a:rPr lang="de-AT" dirty="0" err="1" smtClean="0">
                <a:latin typeface="Calibri" pitchFamily="34" charset="0"/>
              </a:rPr>
              <a:t>expressions</a:t>
            </a:r>
            <a:endParaRPr lang="de-AT" dirty="0" smtClean="0">
              <a:latin typeface="Calibri" pitchFamily="34" charset="0"/>
            </a:endParaRPr>
          </a:p>
          <a:p>
            <a:endParaRPr lang="de-AT" dirty="0">
              <a:latin typeface="Calibri" pitchFamily="34" charset="0"/>
            </a:endParaRPr>
          </a:p>
          <a:p>
            <a:pPr>
              <a:buNone/>
            </a:pPr>
            <a:r>
              <a:rPr lang="de-AT" dirty="0" smtClean="0">
                <a:latin typeface="Calibri" pitchFamily="34" charset="0"/>
              </a:rPr>
              <a:t>OUTPUT: -&gt; 1,800 potential additional </a:t>
            </a:r>
            <a:r>
              <a:rPr lang="de-AT" dirty="0" err="1" smtClean="0">
                <a:latin typeface="Calibri" pitchFamily="34" charset="0"/>
              </a:rPr>
              <a:t>entries</a:t>
            </a:r>
            <a:r>
              <a:rPr lang="de-AT" dirty="0" smtClean="0">
                <a:latin typeface="Calibri" pitchFamily="34" charset="0"/>
              </a:rPr>
              <a:t> per </a:t>
            </a:r>
            <a:r>
              <a:rPr lang="de-AT" dirty="0" err="1" smtClean="0">
                <a:latin typeface="Calibri" pitchFamily="34" charset="0"/>
              </a:rPr>
              <a:t>seminar</a:t>
            </a:r>
            <a:endParaRPr lang="de-AT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dirty="0" err="1" smtClean="0">
                <a:latin typeface="Calibri" pitchFamily="34" charset="0"/>
              </a:rPr>
              <a:t>Once</a:t>
            </a:r>
            <a:r>
              <a:rPr lang="de-AT" sz="3600" dirty="0" smtClean="0">
                <a:latin typeface="Calibri" pitchFamily="34" charset="0"/>
              </a:rPr>
              <a:t> </a:t>
            </a:r>
            <a:r>
              <a:rPr lang="de-AT" sz="3600" dirty="0" err="1" smtClean="0">
                <a:latin typeface="Calibri" pitchFamily="34" charset="0"/>
              </a:rPr>
              <a:t>finished</a:t>
            </a:r>
            <a:r>
              <a:rPr lang="de-AT" sz="3600" dirty="0" smtClean="0">
                <a:latin typeface="Calibri" pitchFamily="34" charset="0"/>
              </a:rPr>
              <a:t>…</a:t>
            </a:r>
            <a:endParaRPr lang="de-AT" sz="3600" dirty="0">
              <a:latin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>
                <a:latin typeface="Calibri" pitchFamily="34" charset="0"/>
              </a:rPr>
              <a:t>roughly</a:t>
            </a:r>
            <a:r>
              <a:rPr lang="de-AT" dirty="0" smtClean="0">
                <a:latin typeface="Calibri" pitchFamily="34" charset="0"/>
              </a:rPr>
              <a:t> 20,000 </a:t>
            </a:r>
            <a:r>
              <a:rPr lang="de-AT" dirty="0" err="1" smtClean="0">
                <a:latin typeface="Calibri" pitchFamily="34" charset="0"/>
              </a:rPr>
              <a:t>headword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entries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each</a:t>
            </a:r>
            <a:endParaRPr lang="de-AT" dirty="0" smtClean="0">
              <a:latin typeface="Calibri" pitchFamily="34" charset="0"/>
            </a:endParaRPr>
          </a:p>
          <a:p>
            <a:r>
              <a:rPr lang="de-AT" dirty="0" err="1" smtClean="0">
                <a:latin typeface="Calibri" pitchFamily="34" charset="0"/>
              </a:rPr>
              <a:t>among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most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comprehensive</a:t>
            </a:r>
            <a:r>
              <a:rPr lang="de-AT" dirty="0" smtClean="0">
                <a:latin typeface="Calibri" pitchFamily="34" charset="0"/>
              </a:rPr>
              <a:t> bilingual </a:t>
            </a:r>
            <a:r>
              <a:rPr lang="de-AT" dirty="0" err="1" smtClean="0">
                <a:latin typeface="Calibri" pitchFamily="34" charset="0"/>
              </a:rPr>
              <a:t>finance</a:t>
            </a:r>
            <a:r>
              <a:rPr lang="de-AT" dirty="0" smtClean="0">
                <a:latin typeface="Calibri" pitchFamily="34" charset="0"/>
              </a:rPr>
              <a:t>/</a:t>
            </a:r>
            <a:r>
              <a:rPr lang="de-AT" dirty="0" err="1" smtClean="0">
                <a:latin typeface="Calibri" pitchFamily="34" charset="0"/>
              </a:rPr>
              <a:t>accounting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dictionaries</a:t>
            </a:r>
            <a:endParaRPr lang="de-AT" dirty="0" smtClean="0">
              <a:latin typeface="Calibri" pitchFamily="34" charset="0"/>
            </a:endParaRPr>
          </a:p>
          <a:p>
            <a:r>
              <a:rPr lang="de-AT" dirty="0" err="1" smtClean="0">
                <a:latin typeface="Calibri" pitchFamily="34" charset="0"/>
              </a:rPr>
              <a:t>wide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range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of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definitions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of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complex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terms</a:t>
            </a:r>
            <a:r>
              <a:rPr lang="de-AT" dirty="0" smtClean="0">
                <a:latin typeface="Calibri" pitchFamily="34" charset="0"/>
              </a:rPr>
              <a:t>/</a:t>
            </a:r>
            <a:r>
              <a:rPr lang="de-AT" dirty="0" err="1" smtClean="0">
                <a:latin typeface="Calibri" pitchFamily="34" charset="0"/>
              </a:rPr>
              <a:t>concepts</a:t>
            </a:r>
            <a:endParaRPr lang="de-AT" dirty="0" smtClean="0">
              <a:latin typeface="Calibri" pitchFamily="34" charset="0"/>
            </a:endParaRPr>
          </a:p>
          <a:p>
            <a:r>
              <a:rPr lang="de-AT" dirty="0" err="1" smtClean="0">
                <a:latin typeface="Calibri" pitchFamily="34" charset="0"/>
              </a:rPr>
              <a:t>unique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coverage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of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specific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areas</a:t>
            </a:r>
            <a:r>
              <a:rPr lang="de-AT" dirty="0" smtClean="0">
                <a:latin typeface="Calibri" pitchFamily="34" charset="0"/>
              </a:rPr>
              <a:t> such </a:t>
            </a:r>
            <a:r>
              <a:rPr lang="de-AT" dirty="0" err="1" smtClean="0">
                <a:latin typeface="Calibri" pitchFamily="34" charset="0"/>
              </a:rPr>
              <a:t>as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foreign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exchange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terminology</a:t>
            </a:r>
            <a:endParaRPr lang="de-AT" dirty="0" smtClean="0">
              <a:latin typeface="Calibri" pitchFamily="34" charset="0"/>
            </a:endParaRPr>
          </a:p>
          <a:p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itchFamily="34" charset="0"/>
              </a:rPr>
              <a:t>Conclusion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8313" y="2666816"/>
            <a:ext cx="4103687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Calibri" pitchFamily="34" charset="0"/>
              </a:rPr>
              <a:t>A man will turn over half a library to make one book. </a:t>
            </a:r>
          </a:p>
          <a:p>
            <a:pPr algn="r">
              <a:spcBef>
                <a:spcPts val="1800"/>
              </a:spcBef>
            </a:pPr>
            <a:r>
              <a:rPr lang="en-US" sz="2400" dirty="0" smtClean="0">
                <a:latin typeface="Calibri" pitchFamily="34" charset="0"/>
              </a:rPr>
              <a:t>Samuel Johnson </a:t>
            </a:r>
            <a:endParaRPr lang="de-AT" sz="24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3" y="2060699"/>
            <a:ext cx="3696036" cy="33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1116013" y="2205038"/>
            <a:ext cx="6911975" cy="3455987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grpSp>
        <p:nvGrpSpPr>
          <p:cNvPr id="2" name="Gruppieren 27"/>
          <p:cNvGrpSpPr>
            <a:grpSpLocks/>
          </p:cNvGrpSpPr>
          <p:nvPr/>
        </p:nvGrpSpPr>
        <p:grpSpPr bwMode="auto">
          <a:xfrm>
            <a:off x="1043608" y="1844824"/>
            <a:ext cx="6911975" cy="4464496"/>
            <a:chOff x="1116013" y="836613"/>
            <a:chExt cx="6911975" cy="5256212"/>
          </a:xfrm>
        </p:grpSpPr>
        <p:sp>
          <p:nvSpPr>
            <p:cNvPr id="13316" name="Rectangle 2"/>
            <p:cNvSpPr>
              <a:spLocks noChangeArrowheads="1"/>
            </p:cNvSpPr>
            <p:nvPr/>
          </p:nvSpPr>
          <p:spPr bwMode="auto">
            <a:xfrm>
              <a:off x="1571604" y="2500306"/>
              <a:ext cx="1555750" cy="28797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de-DE" sz="1400" baseline="30000"/>
            </a:p>
          </p:txBody>
        </p:sp>
        <p:sp>
          <p:nvSpPr>
            <p:cNvPr id="13317" name="Rectangle 3"/>
            <p:cNvSpPr>
              <a:spLocks noChangeArrowheads="1"/>
            </p:cNvSpPr>
            <p:nvPr/>
          </p:nvSpPr>
          <p:spPr bwMode="auto">
            <a:xfrm>
              <a:off x="5969000" y="2492375"/>
              <a:ext cx="1555750" cy="28797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de-DE" sz="1400"/>
            </a:p>
          </p:txBody>
        </p:sp>
        <p:sp>
          <p:nvSpPr>
            <p:cNvPr id="13318" name="Rectangle 4"/>
            <p:cNvSpPr>
              <a:spLocks noChangeArrowheads="1"/>
            </p:cNvSpPr>
            <p:nvPr/>
          </p:nvSpPr>
          <p:spPr bwMode="auto">
            <a:xfrm>
              <a:off x="3779838" y="2492375"/>
              <a:ext cx="1562100" cy="28797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de-DE" sz="1400"/>
            </a:p>
          </p:txBody>
        </p:sp>
        <p:sp>
          <p:nvSpPr>
            <p:cNvPr id="13319" name="AutoShape 5"/>
            <p:cNvSpPr>
              <a:spLocks noChangeArrowheads="1"/>
            </p:cNvSpPr>
            <p:nvPr/>
          </p:nvSpPr>
          <p:spPr bwMode="auto">
            <a:xfrm>
              <a:off x="1116013" y="836613"/>
              <a:ext cx="6911975" cy="1368425"/>
            </a:xfrm>
            <a:prstGeom prst="triangle">
              <a:avLst>
                <a:gd name="adj" fmla="val 50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Arial Narrow" pitchFamily="34" charset="0"/>
                </a:rPr>
                <a:t>Analyzing and optimizing business communication</a:t>
              </a:r>
            </a:p>
          </p:txBody>
        </p:sp>
        <p:sp>
          <p:nvSpPr>
            <p:cNvPr id="13320" name="Rectangle 7"/>
            <p:cNvSpPr>
              <a:spLocks noChangeArrowheads="1"/>
            </p:cNvSpPr>
            <p:nvPr/>
          </p:nvSpPr>
          <p:spPr bwMode="auto">
            <a:xfrm>
              <a:off x="1116013" y="5373688"/>
              <a:ext cx="6911975" cy="719137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Arial Narrow" pitchFamily="34" charset="0"/>
                </a:rPr>
                <a:t>Linguistic Foundations: Theory and Methodology</a:t>
              </a:r>
            </a:p>
          </p:txBody>
        </p:sp>
        <p:sp>
          <p:nvSpPr>
            <p:cNvPr id="13321" name="Rectangle 8"/>
            <p:cNvSpPr>
              <a:spLocks noChangeArrowheads="1"/>
            </p:cNvSpPr>
            <p:nvPr/>
          </p:nvSpPr>
          <p:spPr bwMode="auto">
            <a:xfrm>
              <a:off x="1582738" y="2205038"/>
              <a:ext cx="1550987" cy="287337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3322" name="Rectangle 9"/>
            <p:cNvSpPr>
              <a:spLocks noChangeArrowheads="1"/>
            </p:cNvSpPr>
            <p:nvPr/>
          </p:nvSpPr>
          <p:spPr bwMode="auto">
            <a:xfrm>
              <a:off x="3776663" y="2205038"/>
              <a:ext cx="1562100" cy="287337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3323" name="Rectangle 10"/>
            <p:cNvSpPr>
              <a:spLocks noChangeArrowheads="1"/>
            </p:cNvSpPr>
            <p:nvPr/>
          </p:nvSpPr>
          <p:spPr bwMode="auto">
            <a:xfrm>
              <a:off x="5975350" y="2205038"/>
              <a:ext cx="1562100" cy="287337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3324" name="Text Box 11"/>
            <p:cNvSpPr txBox="1">
              <a:spLocks noChangeArrowheads="1"/>
            </p:cNvSpPr>
            <p:nvPr/>
          </p:nvSpPr>
          <p:spPr bwMode="auto">
            <a:xfrm>
              <a:off x="1571604" y="3500438"/>
              <a:ext cx="1439862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700" b="1">
                  <a:latin typeface="Arial Narrow" pitchFamily="34" charset="0"/>
                </a:rPr>
                <a:t>Business Discourse</a:t>
              </a:r>
            </a:p>
          </p:txBody>
        </p:sp>
        <p:sp>
          <p:nvSpPr>
            <p:cNvPr id="13325" name="Text Box 12"/>
            <p:cNvSpPr txBox="1">
              <a:spLocks noChangeArrowheads="1"/>
            </p:cNvSpPr>
            <p:nvPr/>
          </p:nvSpPr>
          <p:spPr bwMode="auto">
            <a:xfrm>
              <a:off x="3849688" y="3409950"/>
              <a:ext cx="1368425" cy="87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700" b="1" dirty="0">
                  <a:latin typeface="Arial Narrow" pitchFamily="34" charset="0"/>
                </a:rPr>
                <a:t>Business and Economic Terminology</a:t>
              </a:r>
            </a:p>
          </p:txBody>
        </p:sp>
        <p:sp>
          <p:nvSpPr>
            <p:cNvPr id="13326" name="Text Box 13"/>
            <p:cNvSpPr txBox="1">
              <a:spLocks noChangeArrowheads="1"/>
            </p:cNvSpPr>
            <p:nvPr/>
          </p:nvSpPr>
          <p:spPr bwMode="auto">
            <a:xfrm>
              <a:off x="6010275" y="3336925"/>
              <a:ext cx="1511300" cy="1138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700" b="1">
                  <a:latin typeface="Arial Narrow" pitchFamily="34" charset="0"/>
                </a:rPr>
                <a:t>Cultural Studies &amp; Language Learning</a:t>
              </a:r>
            </a:p>
          </p:txBody>
        </p:sp>
      </p:grpSp>
      <p:sp>
        <p:nvSpPr>
          <p:cNvPr id="16" name="Textfeld 15"/>
          <p:cNvSpPr txBox="1"/>
          <p:nvPr/>
        </p:nvSpPr>
        <p:spPr>
          <a:xfrm>
            <a:off x="395536" y="620688"/>
            <a:ext cx="3101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600" b="1" dirty="0" smtClean="0">
                <a:solidFill>
                  <a:schemeClr val="bg1"/>
                </a:solidFill>
                <a:latin typeface="Calibri" pitchFamily="34" charset="0"/>
              </a:rPr>
              <a:t>Research Areas</a:t>
            </a:r>
            <a:endParaRPr lang="de-AT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62019" y="430318"/>
            <a:ext cx="6918293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libri" pitchFamily="34" charset="0"/>
              </a:rPr>
              <a:t>Making a case </a:t>
            </a:r>
            <a:br>
              <a:rPr lang="en-US" sz="3600" dirty="0" smtClean="0">
                <a:latin typeface="Calibri" pitchFamily="34" charset="0"/>
              </a:rPr>
            </a:br>
            <a:r>
              <a:rPr lang="en-US" sz="3600" dirty="0" smtClean="0">
                <a:latin typeface="Calibri" pitchFamily="34" charset="0"/>
              </a:rPr>
              <a:t>for terminology </a:t>
            </a:r>
            <a:r>
              <a:rPr lang="en-US" sz="3600" dirty="0" smtClean="0">
                <a:latin typeface="Calibri" pitchFamily="34" charset="0"/>
              </a:rPr>
              <a:t> 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462019" y="1772816"/>
            <a:ext cx="8070421" cy="417661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b="1" dirty="0" smtClean="0">
                <a:latin typeface="Calibri" pitchFamily="34" charset="0"/>
              </a:rPr>
              <a:t>Increased efficiency</a:t>
            </a:r>
            <a:r>
              <a:rPr lang="en-US" sz="2800" dirty="0" smtClean="0">
                <a:latin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dirty="0" smtClean="0">
                <a:latin typeface="Calibri" pitchFamily="34" charset="0"/>
              </a:rPr>
              <a:t>Terminology makes communication between specialists more efficient.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>
                <a:latin typeface="Calibri" pitchFamily="34" charset="0"/>
              </a:rPr>
              <a:t>Knowledge transfer</a:t>
            </a:r>
            <a:r>
              <a:rPr lang="en-US" sz="2800" dirty="0" smtClean="0">
                <a:latin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dirty="0" smtClean="0">
                <a:latin typeface="Calibri" pitchFamily="34" charset="0"/>
              </a:rPr>
              <a:t>Terminology is the main vehicle by which knowledge is represented and conveyed. 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>
                <a:latin typeface="Calibri" pitchFamily="34" charset="0"/>
              </a:rPr>
              <a:t>Avoidance of vagueness</a:t>
            </a:r>
            <a:r>
              <a:rPr lang="en-US" sz="2800" dirty="0" smtClean="0">
                <a:latin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dirty="0" smtClean="0">
                <a:latin typeface="Calibri" pitchFamily="34" charset="0"/>
              </a:rPr>
              <a:t>Terminology reduces ambiguity and increases clarity.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62019" y="430318"/>
            <a:ext cx="6918293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libri" pitchFamily="34" charset="0"/>
              </a:rPr>
              <a:t>Corpus-based terminology 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462019" y="1761799"/>
            <a:ext cx="8070421" cy="453707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800" dirty="0" smtClean="0">
                <a:latin typeface="Calibri" pitchFamily="34" charset="0"/>
              </a:rPr>
              <a:t>Use </a:t>
            </a:r>
            <a:r>
              <a:rPr lang="en-US" sz="2800" dirty="0" smtClean="0">
                <a:latin typeface="Calibri" pitchFamily="34" charset="0"/>
              </a:rPr>
              <a:t>of corpora to capture, validate and </a:t>
            </a:r>
            <a:r>
              <a:rPr lang="en-US" sz="2800" dirty="0" smtClean="0">
                <a:latin typeface="Calibri" pitchFamily="34" charset="0"/>
              </a:rPr>
              <a:t>expand </a:t>
            </a:r>
            <a:r>
              <a:rPr lang="en-US" sz="2800" dirty="0" smtClean="0">
                <a:latin typeface="Calibri" pitchFamily="34" charset="0"/>
              </a:rPr>
              <a:t>data </a:t>
            </a:r>
            <a:endParaRPr lang="en-US" sz="280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800" dirty="0" smtClean="0">
                <a:latin typeface="Calibri" pitchFamily="34" charset="0"/>
              </a:rPr>
              <a:t>Machine-readable corpora facilitate and enhance terminology work </a:t>
            </a:r>
            <a:r>
              <a:rPr lang="en-US" sz="2800" dirty="0" smtClean="0">
                <a:latin typeface="Calibri" pitchFamily="34" charset="0"/>
              </a:rPr>
              <a:t>(previous editions not corpus-based)</a:t>
            </a:r>
            <a:endParaRPr lang="en-US" sz="280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800" dirty="0" smtClean="0">
                <a:latin typeface="Calibri" pitchFamily="34" charset="0"/>
              </a:rPr>
              <a:t>"Virtual corpus" </a:t>
            </a:r>
          </a:p>
          <a:p>
            <a:pPr lvl="2">
              <a:buFont typeface="Symbol" pitchFamily="18" charset="2"/>
              <a:buChar char="-"/>
              <a:defRPr/>
            </a:pPr>
            <a:r>
              <a:rPr lang="en-US" sz="2400" dirty="0" smtClean="0">
                <a:latin typeface="Calibri" pitchFamily="34" charset="0"/>
              </a:rPr>
              <a:t>a great variety of reliable sources</a:t>
            </a:r>
          </a:p>
          <a:p>
            <a:pPr lvl="2">
              <a:buFont typeface="Symbol" pitchFamily="18" charset="2"/>
              <a:buChar char="-"/>
              <a:defRPr/>
            </a:pPr>
            <a:r>
              <a:rPr lang="en-US" sz="2400" dirty="0" smtClean="0">
                <a:latin typeface="Calibri" pitchFamily="34" charset="0"/>
              </a:rPr>
              <a:t>different text types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dirty="0" err="1" smtClean="0">
                <a:latin typeface="Calibri" pitchFamily="34" charset="0"/>
              </a:rPr>
              <a:t>Role</a:t>
            </a:r>
            <a:r>
              <a:rPr lang="de-AT" sz="3600" dirty="0" smtClean="0">
                <a:latin typeface="Calibri" pitchFamily="34" charset="0"/>
              </a:rPr>
              <a:t> </a:t>
            </a:r>
            <a:r>
              <a:rPr lang="de-AT" sz="3600" dirty="0" err="1" smtClean="0">
                <a:latin typeface="Calibri" pitchFamily="34" charset="0"/>
              </a:rPr>
              <a:t>of</a:t>
            </a:r>
            <a:r>
              <a:rPr lang="de-AT" sz="3600" dirty="0" smtClean="0">
                <a:latin typeface="Calibri" pitchFamily="34" charset="0"/>
              </a:rPr>
              <a:t> </a:t>
            </a:r>
            <a:r>
              <a:rPr lang="de-AT" sz="3600" dirty="0" err="1" smtClean="0">
                <a:latin typeface="Calibri" pitchFamily="34" charset="0"/>
              </a:rPr>
              <a:t>dictionaries</a:t>
            </a:r>
            <a:endParaRPr lang="de-AT" sz="3600" dirty="0">
              <a:latin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AT" sz="2800" dirty="0" err="1" smtClean="0">
                <a:latin typeface="Calibri" pitchFamily="34" charset="0"/>
              </a:rPr>
              <a:t>History</a:t>
            </a:r>
            <a:endParaRPr lang="de-AT" sz="2800" dirty="0" smtClean="0">
              <a:latin typeface="Calibri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AT" sz="2800" dirty="0" smtClean="0">
                <a:latin typeface="Calibri" pitchFamily="34" charset="0"/>
              </a:rPr>
              <a:t>Monolingual </a:t>
            </a:r>
            <a:r>
              <a:rPr lang="de-AT" sz="2800" dirty="0" err="1" smtClean="0">
                <a:latin typeface="Calibri" pitchFamily="34" charset="0"/>
              </a:rPr>
              <a:t>vs</a:t>
            </a:r>
            <a:r>
              <a:rPr lang="de-AT" sz="2800" dirty="0" smtClean="0">
                <a:latin typeface="Calibri" pitchFamily="34" charset="0"/>
              </a:rPr>
              <a:t> bilingual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AT" sz="2800" dirty="0" smtClean="0">
                <a:latin typeface="Calibri" pitchFamily="34" charset="0"/>
              </a:rPr>
              <a:t>Online </a:t>
            </a:r>
            <a:r>
              <a:rPr lang="de-AT" sz="2800" dirty="0" err="1" smtClean="0">
                <a:latin typeface="Calibri" pitchFamily="34" charset="0"/>
              </a:rPr>
              <a:t>vs</a:t>
            </a:r>
            <a:r>
              <a:rPr lang="de-AT" sz="2800" dirty="0" smtClean="0">
                <a:latin typeface="Calibri" pitchFamily="34" charset="0"/>
              </a:rPr>
              <a:t> </a:t>
            </a:r>
            <a:r>
              <a:rPr lang="de-AT" sz="2800" dirty="0" err="1" smtClean="0">
                <a:latin typeface="Calibri" pitchFamily="34" charset="0"/>
              </a:rPr>
              <a:t>paper-based</a:t>
            </a:r>
            <a:endParaRPr lang="de-AT" sz="2800" dirty="0" smtClean="0">
              <a:latin typeface="Calibri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AT" sz="2800" dirty="0" err="1" smtClean="0">
                <a:latin typeface="Calibri" pitchFamily="34" charset="0"/>
              </a:rPr>
              <a:t>Prescriptive</a:t>
            </a:r>
            <a:r>
              <a:rPr lang="de-AT" sz="2800" dirty="0" smtClean="0">
                <a:latin typeface="Calibri" pitchFamily="34" charset="0"/>
              </a:rPr>
              <a:t> vs. </a:t>
            </a:r>
            <a:r>
              <a:rPr lang="de-AT" sz="2800" dirty="0" err="1" smtClean="0">
                <a:latin typeface="Calibri" pitchFamily="34" charset="0"/>
              </a:rPr>
              <a:t>descriptive</a:t>
            </a:r>
            <a:endParaRPr lang="de-AT" sz="2800" dirty="0" smtClean="0">
              <a:latin typeface="Calibri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AT" sz="2800" dirty="0" smtClean="0">
                <a:latin typeface="Calibri" pitchFamily="34" charset="0"/>
              </a:rPr>
              <a:t>LSP </a:t>
            </a:r>
            <a:r>
              <a:rPr lang="de-AT" sz="2800" dirty="0" err="1" smtClean="0">
                <a:latin typeface="Calibri" pitchFamily="34" charset="0"/>
              </a:rPr>
              <a:t>dictionaries</a:t>
            </a:r>
            <a:endParaRPr lang="de-AT" sz="2800" dirty="0" smtClean="0">
              <a:latin typeface="Calibri" pitchFamily="34" charset="0"/>
            </a:endParaRPr>
          </a:p>
          <a:p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dirty="0" smtClean="0">
                <a:latin typeface="Calibri" pitchFamily="34" charset="0"/>
              </a:rPr>
              <a:t>Project </a:t>
            </a:r>
            <a:r>
              <a:rPr lang="de-AT" sz="3600" dirty="0" err="1" smtClean="0">
                <a:latin typeface="Calibri" pitchFamily="34" charset="0"/>
              </a:rPr>
              <a:t>genesis</a:t>
            </a:r>
            <a:endParaRPr lang="de-AT" sz="36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7918" y="2356590"/>
            <a:ext cx="2128218" cy="295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dirty="0" smtClean="0">
                <a:latin typeface="Calibri" pitchFamily="34" charset="0"/>
              </a:rPr>
              <a:t>First </a:t>
            </a:r>
            <a:r>
              <a:rPr lang="de-AT" sz="3600" dirty="0" err="1" smtClean="0">
                <a:latin typeface="Calibri" pitchFamily="34" charset="0"/>
              </a:rPr>
              <a:t>steps</a:t>
            </a:r>
            <a:endParaRPr lang="de-AT" sz="3600" dirty="0">
              <a:latin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latin typeface="Calibri" pitchFamily="34" charset="0"/>
              </a:rPr>
              <a:t>Stucture</a:t>
            </a:r>
            <a:r>
              <a:rPr lang="en-US" sz="2800" dirty="0" smtClean="0">
                <a:latin typeface="Calibri" pitchFamily="34" charset="0"/>
              </a:rPr>
              <a:t> of “old” dictionary:</a:t>
            </a:r>
            <a:endParaRPr lang="de-AT" sz="2800" dirty="0" smtClean="0">
              <a:latin typeface="Calibri" pitchFamily="34" charset="0"/>
            </a:endParaRPr>
          </a:p>
          <a:p>
            <a:pPr lvl="1"/>
            <a:r>
              <a:rPr lang="de-AT" sz="2800" dirty="0" err="1" smtClean="0">
                <a:latin typeface="Calibri" pitchFamily="34" charset="0"/>
              </a:rPr>
              <a:t>general</a:t>
            </a:r>
            <a:r>
              <a:rPr lang="de-AT" sz="2800" dirty="0" smtClean="0">
                <a:latin typeface="Calibri" pitchFamily="34" charset="0"/>
              </a:rPr>
              <a:t> </a:t>
            </a:r>
            <a:r>
              <a:rPr lang="de-AT" sz="2800" dirty="0" err="1" smtClean="0">
                <a:latin typeface="Calibri" pitchFamily="34" charset="0"/>
              </a:rPr>
              <a:t>business</a:t>
            </a:r>
            <a:r>
              <a:rPr lang="de-AT" sz="2800" dirty="0" smtClean="0">
                <a:latin typeface="Calibri" pitchFamily="34" charset="0"/>
              </a:rPr>
              <a:t> </a:t>
            </a:r>
            <a:r>
              <a:rPr lang="de-AT" sz="2800" dirty="0" err="1" smtClean="0">
                <a:latin typeface="Calibri" pitchFamily="34" charset="0"/>
              </a:rPr>
              <a:t>dictionary</a:t>
            </a:r>
            <a:endParaRPr lang="de-AT" sz="2800" dirty="0" smtClean="0">
              <a:latin typeface="Calibri" pitchFamily="34" charset="0"/>
            </a:endParaRPr>
          </a:p>
          <a:p>
            <a:pPr lvl="1"/>
            <a:r>
              <a:rPr lang="de-AT" sz="2800" dirty="0" err="1" smtClean="0">
                <a:latin typeface="Calibri" pitchFamily="34" charset="0"/>
              </a:rPr>
              <a:t>broken</a:t>
            </a:r>
            <a:r>
              <a:rPr lang="de-AT" sz="2800" dirty="0" smtClean="0">
                <a:latin typeface="Calibri" pitchFamily="34" charset="0"/>
              </a:rPr>
              <a:t> down </a:t>
            </a:r>
            <a:r>
              <a:rPr lang="de-AT" sz="2800" dirty="0" err="1" smtClean="0">
                <a:latin typeface="Calibri" pitchFamily="34" charset="0"/>
              </a:rPr>
              <a:t>by</a:t>
            </a:r>
            <a:r>
              <a:rPr lang="de-AT" sz="2800" dirty="0" smtClean="0">
                <a:latin typeface="Calibri" pitchFamily="34" charset="0"/>
              </a:rPr>
              <a:t> </a:t>
            </a:r>
            <a:r>
              <a:rPr lang="de-AT" sz="2800" dirty="0" err="1" smtClean="0">
                <a:latin typeface="Calibri" pitchFamily="34" charset="0"/>
              </a:rPr>
              <a:t>category</a:t>
            </a:r>
            <a:endParaRPr lang="de-AT" sz="2800" dirty="0" smtClean="0">
              <a:latin typeface="Calibri" pitchFamily="34" charset="0"/>
            </a:endParaRPr>
          </a:p>
          <a:p>
            <a:pPr lvl="1"/>
            <a:r>
              <a:rPr lang="de-AT" sz="2800" dirty="0" err="1" smtClean="0">
                <a:latin typeface="Calibri" pitchFamily="34" charset="0"/>
              </a:rPr>
              <a:t>occasional</a:t>
            </a:r>
            <a:r>
              <a:rPr lang="de-AT" sz="2800" dirty="0" smtClean="0">
                <a:latin typeface="Calibri" pitchFamily="34" charset="0"/>
              </a:rPr>
              <a:t> </a:t>
            </a:r>
            <a:r>
              <a:rPr lang="de-AT" sz="2800" dirty="0" err="1" smtClean="0">
                <a:latin typeface="Calibri" pitchFamily="34" charset="0"/>
              </a:rPr>
              <a:t>definitions</a:t>
            </a:r>
            <a:r>
              <a:rPr lang="de-AT" sz="2800" dirty="0" smtClean="0">
                <a:latin typeface="Calibri" pitchFamily="34" charset="0"/>
              </a:rPr>
              <a:t> </a:t>
            </a:r>
          </a:p>
          <a:p>
            <a:r>
              <a:rPr lang="de-AT" sz="2800" dirty="0" smtClean="0">
                <a:latin typeface="Calibri" pitchFamily="34" charset="0"/>
              </a:rPr>
              <a:t>Select relevant </a:t>
            </a:r>
            <a:r>
              <a:rPr lang="de-AT" sz="2800" dirty="0" err="1" smtClean="0">
                <a:latin typeface="Calibri" pitchFamily="34" charset="0"/>
              </a:rPr>
              <a:t>categories</a:t>
            </a:r>
            <a:endParaRPr lang="de-AT" sz="2800" dirty="0" smtClean="0">
              <a:latin typeface="Calibri" pitchFamily="34" charset="0"/>
            </a:endParaRPr>
          </a:p>
          <a:p>
            <a:r>
              <a:rPr lang="de-AT" sz="2800" dirty="0" smtClean="0">
                <a:latin typeface="Calibri" pitchFamily="34" charset="0"/>
              </a:rPr>
              <a:t>Start </a:t>
            </a:r>
            <a:r>
              <a:rPr lang="de-AT" sz="2800" dirty="0" err="1" smtClean="0">
                <a:latin typeface="Calibri" pitchFamily="34" charset="0"/>
              </a:rPr>
              <a:t>revision</a:t>
            </a:r>
            <a:endParaRPr lang="de-AT" sz="2800" dirty="0" smtClean="0">
              <a:latin typeface="Calibri" pitchFamily="34" charset="0"/>
            </a:endParaRPr>
          </a:p>
          <a:p>
            <a:endParaRPr lang="de-AT" dirty="0" smtClean="0"/>
          </a:p>
          <a:p>
            <a:endParaRPr lang="de-AT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itchFamily="34" charset="0"/>
              </a:rPr>
              <a:t>Key questions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6" name="Inhaltsplatzhalter 8"/>
          <p:cNvSpPr>
            <a:spLocks noGrp="1"/>
          </p:cNvSpPr>
          <p:nvPr>
            <p:ph idx="1"/>
          </p:nvPr>
        </p:nvSpPr>
        <p:spPr>
          <a:xfrm>
            <a:off x="392773" y="1916832"/>
            <a:ext cx="8282915" cy="295274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745752" y="2564904"/>
            <a:ext cx="7210624" cy="53930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5113" indent="-265113">
              <a:buFont typeface="Symbol" pitchFamily="18" charset="2"/>
              <a:buChar char="-"/>
              <a:defRPr/>
            </a:pPr>
            <a:r>
              <a:rPr lang="en-GB" sz="2600" dirty="0" smtClean="0">
                <a:solidFill>
                  <a:schemeClr val="tx1"/>
                </a:solidFill>
                <a:latin typeface="Calibri" pitchFamily="34" charset="0"/>
              </a:rPr>
              <a:t>Does the term exist?</a:t>
            </a:r>
            <a:endParaRPr lang="en-GB" sz="2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745752" y="3248223"/>
            <a:ext cx="7210624" cy="53930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5113" indent="-265113">
              <a:buFont typeface="Symbol" pitchFamily="18" charset="2"/>
              <a:buChar char="-"/>
              <a:defRPr/>
            </a:pPr>
            <a:r>
              <a:rPr lang="en-GB" sz="2600" dirty="0" smtClean="0">
                <a:solidFill>
                  <a:schemeClr val="tx1"/>
                </a:solidFill>
                <a:latin typeface="Calibri" pitchFamily="34" charset="0"/>
              </a:rPr>
              <a:t>Is the German translation correct?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745752" y="3934992"/>
            <a:ext cx="7210624" cy="53930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5113" indent="-265113">
              <a:buFont typeface="Symbol" pitchFamily="18" charset="2"/>
              <a:buChar char="-"/>
              <a:defRPr/>
            </a:pPr>
            <a:r>
              <a:rPr lang="en-GB" sz="2600" dirty="0" smtClean="0">
                <a:solidFill>
                  <a:schemeClr val="tx1"/>
                </a:solidFill>
                <a:latin typeface="Calibri" pitchFamily="34" charset="0"/>
              </a:rPr>
              <a:t>Are there any (English or German) synonyms?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745752" y="4618311"/>
            <a:ext cx="7210624" cy="53930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5113" indent="-265113">
              <a:buFont typeface="Symbol" pitchFamily="18" charset="2"/>
              <a:buChar char="-"/>
              <a:defRPr/>
            </a:pPr>
            <a:r>
              <a:rPr lang="en-GB" sz="2600" dirty="0" smtClean="0">
                <a:solidFill>
                  <a:schemeClr val="tx1"/>
                </a:solidFill>
                <a:latin typeface="Calibri" pitchFamily="34" charset="0"/>
              </a:rPr>
              <a:t>Is the definition correct and clear?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wu_praes.vorlage_neu_v1.1">
  <a:themeElements>
    <a:clrScheme name="WU Wien neu2">
      <a:dk1>
        <a:srgbClr val="000000"/>
      </a:dk1>
      <a:lt1>
        <a:sysClr val="window" lastClr="FFFFFF"/>
      </a:lt1>
      <a:dk2>
        <a:srgbClr val="002E60"/>
      </a:dk2>
      <a:lt2>
        <a:srgbClr val="E5F5FA"/>
      </a:lt2>
      <a:accent1>
        <a:srgbClr val="0096D3"/>
      </a:accent1>
      <a:accent2>
        <a:srgbClr val="002E60"/>
      </a:accent2>
      <a:accent3>
        <a:srgbClr val="532481"/>
      </a:accent3>
      <a:accent4>
        <a:srgbClr val="457AA0"/>
      </a:accent4>
      <a:accent5>
        <a:srgbClr val="A991C0"/>
      </a:accent5>
      <a:accent6>
        <a:srgbClr val="7FCAE9"/>
      </a:accent6>
      <a:hlink>
        <a:srgbClr val="406288"/>
      </a:hlink>
      <a:folHlink>
        <a:srgbClr val="008FAA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wu_praes.vorlage_neu_v1.1</Template>
  <TotalTime>0</TotalTime>
  <Words>535</Words>
  <Application>Microsoft Office PowerPoint</Application>
  <PresentationFormat>Bildschirmpräsentation (4:3)</PresentationFormat>
  <Paragraphs>171</Paragraphs>
  <Slides>27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28" baseType="lpstr">
      <vt:lpstr>wu_praes.vorlage_neu_v1.1</vt:lpstr>
      <vt:lpstr>Creating a dictionary –  the editors' point of view</vt:lpstr>
      <vt:lpstr>Agenda</vt:lpstr>
      <vt:lpstr>Folie 3</vt:lpstr>
      <vt:lpstr>Making a case  for terminology  </vt:lpstr>
      <vt:lpstr>Corpus-based terminology </vt:lpstr>
      <vt:lpstr>Role of dictionaries</vt:lpstr>
      <vt:lpstr>Project genesis</vt:lpstr>
      <vt:lpstr>First steps</vt:lpstr>
      <vt:lpstr>Key questions</vt:lpstr>
      <vt:lpstr>Outdated terminology – interesting examples</vt:lpstr>
      <vt:lpstr>Example – BLOCK TRADING/I  </vt:lpstr>
      <vt:lpstr>Example - BLOCK TRADING/II</vt:lpstr>
      <vt:lpstr>Example – INVESTMENT BANK/I</vt:lpstr>
      <vt:lpstr>Example – INVESTMENT BANK/II</vt:lpstr>
      <vt:lpstr>Context is king</vt:lpstr>
      <vt:lpstr>IAS/IFRS</vt:lpstr>
      <vt:lpstr>Omissions</vt:lpstr>
      <vt:lpstr>Errors?</vt:lpstr>
      <vt:lpstr>Changes over time</vt:lpstr>
      <vt:lpstr>Inconsistencies/I</vt:lpstr>
      <vt:lpstr>Inconsistencies/II</vt:lpstr>
      <vt:lpstr>Multiple translations/I</vt:lpstr>
      <vt:lpstr>Multiple translations/II</vt:lpstr>
      <vt:lpstr>Standards?</vt:lpstr>
      <vt:lpstr>Project seminars</vt:lpstr>
      <vt:lpstr>Once finished…</vt:lpstr>
      <vt:lpstr>Conclusion</vt:lpstr>
    </vt:vector>
  </TitlesOfParts>
  <Company>WU-Wien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Woes and Wonders of Creating an International Business Dictionary</dc:title>
  <dc:creator>jkast</dc:creator>
  <cp:lastModifiedBy>beer</cp:lastModifiedBy>
  <cp:revision>135</cp:revision>
  <dcterms:created xsi:type="dcterms:W3CDTF">2010-10-05T12:21:59Z</dcterms:created>
  <dcterms:modified xsi:type="dcterms:W3CDTF">2011-04-05T12:22:20Z</dcterms:modified>
</cp:coreProperties>
</file>