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8" r:id="rId2"/>
    <p:sldId id="287" r:id="rId3"/>
    <p:sldId id="322" r:id="rId4"/>
    <p:sldId id="296" r:id="rId5"/>
    <p:sldId id="298" r:id="rId6"/>
    <p:sldId id="317" r:id="rId7"/>
    <p:sldId id="318" r:id="rId8"/>
    <p:sldId id="319" r:id="rId9"/>
    <p:sldId id="300" r:id="rId10"/>
    <p:sldId id="325" r:id="rId11"/>
    <p:sldId id="303" r:id="rId12"/>
    <p:sldId id="305" r:id="rId13"/>
    <p:sldId id="313" r:id="rId14"/>
    <p:sldId id="311" r:id="rId15"/>
    <p:sldId id="326" r:id="rId16"/>
    <p:sldId id="335" r:id="rId17"/>
    <p:sldId id="327" r:id="rId18"/>
    <p:sldId id="328" r:id="rId19"/>
    <p:sldId id="329" r:id="rId20"/>
    <p:sldId id="330" r:id="rId21"/>
    <p:sldId id="334" r:id="rId22"/>
    <p:sldId id="331" r:id="rId23"/>
    <p:sldId id="332" r:id="rId24"/>
    <p:sldId id="333" r:id="rId25"/>
    <p:sldId id="324" r:id="rId26"/>
    <p:sldId id="323" r:id="rId27"/>
    <p:sldId id="315" r:id="rId28"/>
  </p:sldIdLst>
  <p:sldSz cx="9144000" cy="6858000" type="screen4x3"/>
  <p:notesSz cx="6648450" cy="97742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6D9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Keine Formatvorlage, kein Gitternetz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Helle Formatvorlage 1 - Akz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0A1B5D5-9B99-4C35-A422-299274C87663}" styleName="Mittlere Formatvorlage 1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ittlere Formatvorlage 3 - 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6" autoAdjust="0"/>
    <p:restoredTop sz="82813" autoAdjust="0"/>
  </p:normalViewPr>
  <p:slideViewPr>
    <p:cSldViewPr showGuides="1">
      <p:cViewPr varScale="1">
        <p:scale>
          <a:sx n="90" d="100"/>
          <a:sy n="90" d="100"/>
        </p:scale>
        <p:origin x="-636" y="-114"/>
      </p:cViewPr>
      <p:guideLst>
        <p:guide orient="horz" pos="2160"/>
        <p:guide orient="horz" pos="119"/>
        <p:guide orient="horz" pos="1003"/>
        <p:guide orient="horz" pos="3385"/>
        <p:guide orient="horz" pos="3929"/>
        <p:guide orient="horz" pos="635"/>
        <p:guide orient="horz" pos="3022"/>
        <p:guide orient="horz" pos="4020"/>
        <p:guide pos="1156"/>
        <p:guide pos="4785"/>
        <p:guide pos="295"/>
        <p:guide pos="5103"/>
        <p:guide pos="5647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howGuides="1">
      <p:cViewPr varScale="1">
        <p:scale>
          <a:sx n="62" d="100"/>
          <a:sy n="62" d="100"/>
        </p:scale>
        <p:origin x="-2406" y="-96"/>
      </p:cViewPr>
      <p:guideLst>
        <p:guide orient="horz" pos="3079"/>
        <p:guide pos="209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893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sz="900" cap="all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65916" y="0"/>
            <a:ext cx="2880995" cy="4893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96BCC2-1ACB-47B7-9BD5-D07B511D4BCC}" type="datetimeFigureOut">
              <a:rPr lang="de-DE" sz="900" cap="all" smtClean="0">
                <a:latin typeface="Verdana" pitchFamily="34" charset="0"/>
                <a:ea typeface="Verdana" pitchFamily="34" charset="0"/>
                <a:cs typeface="Verdana" pitchFamily="34" charset="0"/>
              </a:rPr>
              <a:pPr/>
              <a:t>05.04.2011</a:t>
            </a:fld>
            <a:endParaRPr lang="de-AT" sz="900" cap="all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283295"/>
            <a:ext cx="2880995" cy="489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sz="900" cap="al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65916" y="9283295"/>
            <a:ext cx="2880995" cy="489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8F0C54-50F9-488D-9F36-A0537D25AB73}" type="slidenum">
              <a:rPr lang="de-AT" sz="900" cap="all" smtClean="0">
                <a:latin typeface="Verdana" pitchFamily="34" charset="0"/>
                <a:ea typeface="Verdana" pitchFamily="34" charset="0"/>
                <a:cs typeface="Verdana" pitchFamily="34" charset="0"/>
              </a:rPr>
              <a:pPr/>
              <a:t>‹Nr.›</a:t>
            </a:fld>
            <a:endParaRPr lang="de-AT" sz="900" cap="all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6087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900" cap="all" baseline="0">
                <a:latin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65916" y="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900" cap="all" baseline="0">
                <a:latin typeface="Verdana" pitchFamily="34" charset="0"/>
              </a:defRPr>
            </a:lvl1pPr>
          </a:lstStyle>
          <a:p>
            <a:fld id="{A1DB3EEE-453D-45AD-A07B-ADA37DD2F94A}" type="datetimeFigureOut">
              <a:rPr lang="de-DE" smtClean="0"/>
              <a:pPr/>
              <a:t>05.04.2011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82650" y="733425"/>
            <a:ext cx="4883150" cy="36639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4845" y="4642763"/>
            <a:ext cx="5318760" cy="4398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28383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cap="all" baseline="0">
                <a:latin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65916" y="928383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cap="all" baseline="0">
                <a:latin typeface="Verdana" pitchFamily="34" charset="0"/>
              </a:defRPr>
            </a:lvl1pPr>
          </a:lstStyle>
          <a:p>
            <a:fld id="{0DBFB593-90D8-42EF-B042-3F5628C06FFC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xmlns="" val="714776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 b="0" dirty="0">
              <a:solidFill>
                <a:srgbClr val="FF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224C62-D5D0-44C0-A385-089B8C58120F}" type="slidenum">
              <a:rPr lang="de-AT" smtClean="0"/>
              <a:pPr/>
              <a:t>1</a:t>
            </a:fld>
            <a:endParaRPr lang="de-A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FB593-90D8-42EF-B042-3F5628C06FFC}" type="slidenum">
              <a:rPr lang="de-AT" smtClean="0"/>
              <a:pPr/>
              <a:t>14</a:t>
            </a:fld>
            <a:endParaRPr lang="de-A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FB593-90D8-42EF-B042-3F5628C06FFC}" type="slidenum">
              <a:rPr lang="de-AT" smtClean="0"/>
              <a:pPr/>
              <a:t>15</a:t>
            </a:fld>
            <a:endParaRPr lang="de-AT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FB593-90D8-42EF-B042-3F5628C06FFC}" type="slidenum">
              <a:rPr lang="de-AT" smtClean="0"/>
              <a:pPr/>
              <a:t>26</a:t>
            </a:fld>
            <a:endParaRPr lang="de-AT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FB593-90D8-42EF-B042-3F5628C06FFC}" type="slidenum">
              <a:rPr lang="de-AT" smtClean="0"/>
              <a:pPr/>
              <a:t>27</a:t>
            </a:fld>
            <a:endParaRPr lang="de-A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FB593-90D8-42EF-B042-3F5628C06FFC}" type="slidenum">
              <a:rPr lang="de-AT" smtClean="0"/>
              <a:pPr/>
              <a:t>2</a:t>
            </a:fld>
            <a:endParaRPr lang="de-A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DF3864-0837-45D5-B64A-2045D2B7D167}" type="slidenum">
              <a:rPr smtClean="0"/>
              <a:pPr/>
              <a:t>3</a:t>
            </a:fld>
            <a:endParaRPr lang="de-AT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FB593-90D8-42EF-B042-3F5628C06FFC}" type="slidenum">
              <a:rPr lang="de-AT" smtClean="0"/>
              <a:pPr/>
              <a:t>4</a:t>
            </a:fld>
            <a:endParaRPr lang="de-A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FB593-90D8-42EF-B042-3F5628C06FFC}" type="slidenum">
              <a:rPr lang="de-AT" smtClean="0"/>
              <a:pPr/>
              <a:t>5</a:t>
            </a:fld>
            <a:endParaRPr lang="de-A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FB593-90D8-42EF-B042-3F5628C06FFC}" type="slidenum">
              <a:rPr lang="de-AT" smtClean="0"/>
              <a:pPr/>
              <a:t>9</a:t>
            </a:fld>
            <a:endParaRPr lang="de-A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FB593-90D8-42EF-B042-3F5628C06FFC}" type="slidenum">
              <a:rPr lang="de-AT" smtClean="0"/>
              <a:pPr/>
              <a:t>11</a:t>
            </a:fld>
            <a:endParaRPr lang="de-A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FB593-90D8-42EF-B042-3F5628C06FFC}" type="slidenum">
              <a:rPr lang="de-AT" smtClean="0"/>
              <a:pPr/>
              <a:t>12</a:t>
            </a:fld>
            <a:endParaRPr lang="de-A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FB593-90D8-42EF-B042-3F5628C06FFC}" type="slidenum">
              <a:rPr lang="de-AT" smtClean="0"/>
              <a:pPr/>
              <a:t>13</a:t>
            </a:fld>
            <a:endParaRPr lang="de-A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white">
          <a:xfrm>
            <a:off x="462406" y="3654044"/>
            <a:ext cx="7133782" cy="1141422"/>
          </a:xfrm>
          <a:prstGeom prst="rect">
            <a:avLst/>
          </a:prstGeom>
        </p:spPr>
        <p:txBody>
          <a:bodyPr tIns="0" anchor="t" anchorCtr="0">
            <a:noAutofit/>
          </a:bodyPr>
          <a:lstStyle>
            <a:lvl1pPr algn="l">
              <a:lnSpc>
                <a:spcPct val="100000"/>
              </a:lnSpc>
              <a:defRPr sz="3600" b="1" baseline="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Hier Titel der Präsentation eingeben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462406" y="4804610"/>
            <a:ext cx="7133782" cy="114120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Hier Untertitel der Präsentation eingeben</a:t>
            </a:r>
            <a:endParaRPr lang="de-A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 userDrawn="1"/>
        </p:nvSpPr>
        <p:spPr>
          <a:xfrm>
            <a:off x="468312" y="2357430"/>
            <a:ext cx="5103820" cy="3260345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7" name="Grafik 6" descr="Logo-für-V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88975" y="2552695"/>
            <a:ext cx="488281" cy="2233627"/>
          </a:xfrm>
          <a:prstGeom prst="rect">
            <a:avLst/>
          </a:prstGeom>
        </p:spPr>
      </p:pic>
      <p:sp>
        <p:nvSpPr>
          <p:cNvPr id="11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1928818" y="3071811"/>
            <a:ext cx="3260322" cy="2173549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 sz="1100" baseline="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Hier Adressdaten eingeben</a:t>
            </a: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462406" y="430318"/>
            <a:ext cx="6281339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1354557" y="6341555"/>
            <a:ext cx="2895600" cy="365125"/>
          </a:xfrm>
        </p:spPr>
        <p:txBody>
          <a:bodyPr/>
          <a:lstStyle/>
          <a:p>
            <a:r>
              <a:rPr lang="de-AT" smtClean="0"/>
              <a:t>Fußzeile</a:t>
            </a:r>
            <a:endParaRPr lang="de-AT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462407" y="6341555"/>
            <a:ext cx="892150" cy="365125"/>
          </a:xfrm>
        </p:spPr>
        <p:txBody>
          <a:bodyPr/>
          <a:lstStyle/>
          <a:p>
            <a:r>
              <a:rPr lang="de-AT" dirty="0" smtClean="0"/>
              <a:t>Seite </a:t>
            </a:r>
            <a:fld id="{680737D9-CC42-4855-ABAC-B759A1A9D624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10" name="Datumsplatzhalter 6"/>
          <p:cNvSpPr>
            <a:spLocks noGrp="1"/>
          </p:cNvSpPr>
          <p:nvPr>
            <p:ph type="dt" sz="half" idx="2"/>
          </p:nvPr>
        </p:nvSpPr>
        <p:spPr>
          <a:xfrm>
            <a:off x="7215205" y="6348413"/>
            <a:ext cx="9874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de-DE" sz="90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9A7BEC0E-A10A-46DD-B6FB-30F1E68150A3}" type="datetime1">
              <a:rPr lang="de-AT" smtClean="0"/>
              <a:pPr/>
              <a:t>05.04.2011</a:t>
            </a:fld>
            <a:endParaRPr lang="de-AT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349ED-DA23-4CBC-BB5D-0124C8042920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 mit kurzem Titel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white">
          <a:xfrm>
            <a:off x="465547" y="3661602"/>
            <a:ext cx="8210141" cy="828000"/>
          </a:xfrm>
          <a:prstGeom prst="rect">
            <a:avLst/>
          </a:prstGeom>
        </p:spPr>
        <p:txBody>
          <a:bodyPr tIns="0" anchor="t" anchorCtr="0">
            <a:noAutofit/>
          </a:bodyPr>
          <a:lstStyle>
            <a:lvl1pPr algn="l">
              <a:lnSpc>
                <a:spcPct val="100000"/>
              </a:lnSpc>
              <a:defRPr sz="4800" b="1" baseline="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Titelfolie kurzer Titel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465547" y="4517126"/>
            <a:ext cx="8210141" cy="82800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4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Untertitel</a:t>
            </a:r>
            <a:endParaRPr lang="de-AT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2019" y="430318"/>
            <a:ext cx="6270227" cy="1143000"/>
          </a:xfrm>
          <a:prstGeom prst="rect">
            <a:avLst/>
          </a:prstGeom>
        </p:spPr>
        <p:txBody>
          <a:bodyPr lIns="0" rIns="0"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2019" y="1844675"/>
            <a:ext cx="7669156" cy="4382571"/>
          </a:xfrm>
        </p:spPr>
        <p:txBody>
          <a:bodyPr lIns="0" rIns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 l="12260" t="3340" r="6703" b="3326"/>
          <a:stretch>
            <a:fillRect/>
          </a:stretch>
        </p:blipFill>
        <p:spPr bwMode="auto">
          <a:xfrm>
            <a:off x="0" y="5733256"/>
            <a:ext cx="981214" cy="1130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feld 8"/>
          <p:cNvSpPr txBox="1"/>
          <p:nvPr userDrawn="1"/>
        </p:nvSpPr>
        <p:spPr>
          <a:xfrm>
            <a:off x="899592" y="6381328"/>
            <a:ext cx="56166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Creating a dictionary - the editors’ point of view</a:t>
            </a:r>
          </a:p>
          <a:p>
            <a:endParaRPr lang="en-US" sz="1300" cap="small" noProof="0" dirty="0"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5172" y="430318"/>
            <a:ext cx="6280165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0" hasCustomPrompt="1"/>
          </p:nvPr>
        </p:nvSpPr>
        <p:spPr>
          <a:xfrm>
            <a:off x="468313" y="1844675"/>
            <a:ext cx="8485187" cy="4810125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AT" dirty="0" smtClean="0"/>
              <a:t>Platzhalter für Objekte</a:t>
            </a:r>
            <a:endParaRPr lang="de-AT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354556" y="6341555"/>
            <a:ext cx="5593708" cy="365125"/>
          </a:xfrm>
        </p:spPr>
        <p:txBody>
          <a:bodyPr/>
          <a:lstStyle>
            <a:lvl1pPr>
              <a:defRPr/>
            </a:lvl1pPr>
          </a:lstStyle>
          <a:p>
            <a:r>
              <a:rPr lang="de-AT" dirty="0" smtClean="0"/>
              <a:t>THE WOES AND WONDERS OF CREATING AN INTERNATIONAL BUSINESS DICTIONARY</a:t>
            </a:r>
            <a:endParaRPr lang="de-AT" dirty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62407" y="6341555"/>
            <a:ext cx="892150" cy="365125"/>
          </a:xfrm>
        </p:spPr>
        <p:txBody>
          <a:bodyPr/>
          <a:lstStyle/>
          <a:p>
            <a:r>
              <a:rPr lang="de-AT" dirty="0" smtClean="0"/>
              <a:t>PAGE </a:t>
            </a:r>
            <a:fld id="{680737D9-CC42-4855-ABAC-B759A1A9D624}" type="slidenum">
              <a:rPr lang="de-AT" smtClean="0"/>
              <a:pPr/>
              <a:t>‹Nr.›</a:t>
            </a:fld>
            <a:endParaRPr lang="de-AT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Kapitelüberschrift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62406" y="2009384"/>
            <a:ext cx="7668769" cy="1132150"/>
          </a:xfrm>
          <a:prstGeom prst="rect">
            <a:avLst/>
          </a:prstGeom>
        </p:spPr>
        <p:txBody>
          <a:bodyPr tIns="0" anchor="t" anchorCtr="0">
            <a:normAutofit/>
          </a:bodyPr>
          <a:lstStyle>
            <a:lvl1pPr algn="l">
              <a:lnSpc>
                <a:spcPct val="100000"/>
              </a:lnSpc>
              <a:defRPr sz="3600" b="1" cap="none" baseline="0">
                <a:solidFill>
                  <a:schemeClr val="bg1"/>
                </a:solidFill>
              </a:defRPr>
            </a:lvl1pPr>
          </a:lstStyle>
          <a:p>
            <a:r>
              <a:rPr lang="de-DE" cap="none" baseline="0" dirty="0" smtClean="0"/>
              <a:t>Hier Kapitelüberschrift eingeben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 bwMode="white">
          <a:xfrm>
            <a:off x="462406" y="3161536"/>
            <a:ext cx="7668769" cy="1000132"/>
          </a:xfrm>
        </p:spPr>
        <p:txBody>
          <a:bodyPr tIns="0" bIns="0" anchor="t" anchorCtr="0">
            <a:noAutofit/>
          </a:bodyPr>
          <a:lstStyle>
            <a:lvl1pPr marL="0" indent="0">
              <a:lnSpc>
                <a:spcPct val="110000"/>
              </a:lnSpc>
              <a:buNone/>
              <a:defRPr sz="32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Hier optional Untertitel für Kapitel eingeben </a:t>
            </a:r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Kapitelfolie mit kurzem Text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62407" y="1956234"/>
            <a:ext cx="8213282" cy="828000"/>
          </a:xfrm>
          <a:prstGeom prst="rect">
            <a:avLst/>
          </a:prstGeom>
        </p:spPr>
        <p:txBody>
          <a:bodyPr tIns="0" anchor="t" anchorCtr="0">
            <a:normAutofit/>
          </a:bodyPr>
          <a:lstStyle>
            <a:lvl1pPr algn="l">
              <a:lnSpc>
                <a:spcPct val="110000"/>
              </a:lnSpc>
              <a:defRPr sz="4800" b="1" cap="none" baseline="0">
                <a:solidFill>
                  <a:schemeClr val="bg1"/>
                </a:solidFill>
              </a:defRPr>
            </a:lvl1pPr>
          </a:lstStyle>
          <a:p>
            <a:r>
              <a:rPr lang="de-DE" cap="none" baseline="0" dirty="0" smtClean="0"/>
              <a:t>Kapitel kurzer Titel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 bwMode="white">
          <a:xfrm>
            <a:off x="462407" y="2786058"/>
            <a:ext cx="8213282" cy="828000"/>
          </a:xfrm>
        </p:spPr>
        <p:txBody>
          <a:bodyPr tIns="0" bIns="0" anchor="t" anchorCtr="0">
            <a:noAutofit/>
          </a:bodyPr>
          <a:lstStyle>
            <a:lvl1pPr marL="0" indent="0">
              <a:lnSpc>
                <a:spcPct val="110000"/>
              </a:lnSpc>
              <a:buNone/>
              <a:defRPr sz="4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Untertitel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62406" y="430318"/>
            <a:ext cx="6281339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de-DE" dirty="0" smtClean="0"/>
              <a:t>Folienlayout für zwei Inhalte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62405" y="1846262"/>
            <a:ext cx="3960000" cy="4391026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15688" y="1846262"/>
            <a:ext cx="3960000" cy="4391026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Fußzeile</a:t>
            </a: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 smtClean="0"/>
              <a:t>Seite </a:t>
            </a:r>
            <a:fld id="{680737D9-CC42-4855-ABAC-B759A1A9D624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8" name="Datumsplatzhalter 6"/>
          <p:cNvSpPr>
            <a:spLocks noGrp="1"/>
          </p:cNvSpPr>
          <p:nvPr>
            <p:ph type="dt" sz="half" idx="13"/>
          </p:nvPr>
        </p:nvSpPr>
        <p:spPr>
          <a:xfrm>
            <a:off x="7215205" y="6348413"/>
            <a:ext cx="9874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de-DE" sz="90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F06BFE9-70F6-4510-8431-2B70E412F0E3}" type="datetime1">
              <a:rPr lang="de-AT" smtClean="0"/>
              <a:pPr/>
              <a:t>05.04.2011</a:t>
            </a:fld>
            <a:endParaRPr lang="de-AT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62406" y="430318"/>
            <a:ext cx="6281339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de-DE" dirty="0" smtClean="0"/>
              <a:t>Folienlayout für zwei Inhalte (Vergleich)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62405" y="2571745"/>
            <a:ext cx="3960000" cy="368618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15688" y="2571745"/>
            <a:ext cx="3960000" cy="368618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Fußzeile</a:t>
            </a: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 smtClean="0"/>
              <a:t>Seite </a:t>
            </a:r>
            <a:fld id="{680737D9-CC42-4855-ABAC-B759A1A9D624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8" name="Textplatzhalter 2"/>
          <p:cNvSpPr>
            <a:spLocks noGrp="1"/>
          </p:cNvSpPr>
          <p:nvPr>
            <p:ph type="body" idx="13" hasCustomPrompt="1"/>
          </p:nvPr>
        </p:nvSpPr>
        <p:spPr>
          <a:xfrm>
            <a:off x="468313" y="1844675"/>
            <a:ext cx="3960811" cy="639762"/>
          </a:xfr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75" indent="0">
              <a:buNone/>
              <a:tabLst/>
              <a:defRPr sz="2400" b="1" baseline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 hier einfügen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4712284" y="1844675"/>
            <a:ext cx="3960000" cy="639762"/>
          </a:xfr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75" indent="0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 hier einfügen</a:t>
            </a:r>
          </a:p>
        </p:txBody>
      </p:sp>
      <p:sp>
        <p:nvSpPr>
          <p:cNvPr id="10" name="Datumsplatzhalter 6"/>
          <p:cNvSpPr>
            <a:spLocks noGrp="1"/>
          </p:cNvSpPr>
          <p:nvPr>
            <p:ph type="dt" sz="half" idx="14"/>
          </p:nvPr>
        </p:nvSpPr>
        <p:spPr>
          <a:xfrm>
            <a:off x="7215205" y="6348413"/>
            <a:ext cx="9874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de-DE" sz="90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2DB00DAD-AAFD-4423-9016-B81BB1903077}" type="datetime1">
              <a:rPr lang="de-AT" smtClean="0"/>
              <a:pPr/>
              <a:t>05.04.2011</a:t>
            </a:fld>
            <a:endParaRPr lang="de-A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e 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62406" y="1844675"/>
            <a:ext cx="7668769" cy="439153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354556" y="6341555"/>
            <a:ext cx="58097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 smtClean="0"/>
              <a:t>THE WOES AND WONDERS OF CREATING AN INTERNATIONAL BUSINESS DICTIONARY</a:t>
            </a:r>
          </a:p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62407" y="6341555"/>
            <a:ext cx="8921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 smtClean="0"/>
              <a:t>Seite </a:t>
            </a:r>
            <a:fld id="{680737D9-CC42-4855-ABAC-B759A1A9D624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15" name="Titelplatzhalter 14"/>
          <p:cNvSpPr>
            <a:spLocks noGrp="1"/>
          </p:cNvSpPr>
          <p:nvPr>
            <p:ph type="title"/>
          </p:nvPr>
        </p:nvSpPr>
        <p:spPr bwMode="gray">
          <a:xfrm>
            <a:off x="462406" y="432000"/>
            <a:ext cx="6280165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2"/>
          </p:nvPr>
        </p:nvSpPr>
        <p:spPr>
          <a:xfrm>
            <a:off x="7215205" y="6348413"/>
            <a:ext cx="9874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de-DE" sz="90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4B7974ED-C101-44F6-915E-24108F547DFD}" type="datetime1">
              <a:rPr lang="de-AT" smtClean="0"/>
              <a:pPr/>
              <a:t>05.04.2011</a:t>
            </a:fld>
            <a:endParaRPr lang="de-A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4" r:id="rId4"/>
    <p:sldLayoutId id="2147483662" r:id="rId5"/>
    <p:sldLayoutId id="2147483651" r:id="rId6"/>
    <p:sldLayoutId id="2147483652" r:id="rId7"/>
    <p:sldLayoutId id="2147483664" r:id="rId8"/>
    <p:sldLayoutId id="2147483665" r:id="rId9"/>
    <p:sldLayoutId id="2147483663" r:id="rId10"/>
    <p:sldLayoutId id="2147483666" r:id="rId11"/>
  </p:sldLayoutIdLst>
  <p:transition>
    <p:fade/>
  </p:transition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65113" indent="-265113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3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1338" indent="-28575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863" indent="-274638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4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79500" indent="-274638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5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44613" indent="-265113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62406" y="3620993"/>
            <a:ext cx="7854010" cy="1791180"/>
          </a:xfrm>
        </p:spPr>
        <p:txBody>
          <a:bodyPr/>
          <a:lstStyle/>
          <a:p>
            <a:r>
              <a:rPr lang="en-US" dirty="0" smtClean="0"/>
              <a:t>Creating a dictionary – </a:t>
            </a:r>
            <a:br>
              <a:rPr lang="en-US" dirty="0" smtClean="0"/>
            </a:br>
            <a:r>
              <a:rPr lang="en-US" dirty="0" smtClean="0"/>
              <a:t>the editors' point of view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468313" y="5373216"/>
            <a:ext cx="8491537" cy="504056"/>
          </a:xfrm>
        </p:spPr>
        <p:txBody>
          <a:bodyPr/>
          <a:lstStyle/>
          <a:p>
            <a:pPr>
              <a:spcAft>
                <a:spcPts val="300"/>
              </a:spcAft>
            </a:pPr>
            <a:r>
              <a:rPr lang="de-AT" sz="2800" dirty="0" smtClean="0">
                <a:latin typeface="Calibri" pitchFamily="34" charset="0"/>
              </a:rPr>
              <a:t>Axel Beer, Martin Herles</a:t>
            </a:r>
            <a:endParaRPr lang="de-AT" sz="2800" dirty="0">
              <a:latin typeface="Calibri" pitchFamily="34" charset="0"/>
            </a:endParaRPr>
          </a:p>
        </p:txBody>
      </p:sp>
      <p:sp>
        <p:nvSpPr>
          <p:cNvPr id="4" name="Untertitel 8"/>
          <p:cNvSpPr txBox="1">
            <a:spLocks/>
          </p:cNvSpPr>
          <p:nvPr/>
        </p:nvSpPr>
        <p:spPr bwMode="white">
          <a:xfrm>
            <a:off x="468312" y="5916365"/>
            <a:ext cx="4103688" cy="72008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accent3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A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</a:rPr>
              <a:t>Vienna,</a:t>
            </a:r>
            <a:r>
              <a:rPr kumimoji="0" lang="de-AT" sz="28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</a:rPr>
              <a:t> April 7, 2011</a:t>
            </a:r>
            <a:endParaRPr kumimoji="0" lang="de-AT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3600" dirty="0" err="1" smtClean="0">
                <a:latin typeface="Calibri" pitchFamily="34" charset="0"/>
              </a:rPr>
              <a:t>Outdated</a:t>
            </a:r>
            <a:r>
              <a:rPr lang="de-AT" sz="3600" dirty="0" smtClean="0">
                <a:latin typeface="Calibri" pitchFamily="34" charset="0"/>
              </a:rPr>
              <a:t> </a:t>
            </a:r>
            <a:r>
              <a:rPr lang="de-AT" sz="3600" dirty="0" err="1" smtClean="0">
                <a:latin typeface="Calibri" pitchFamily="34" charset="0"/>
              </a:rPr>
              <a:t>terminology</a:t>
            </a:r>
            <a:r>
              <a:rPr lang="de-AT" sz="3600" dirty="0" smtClean="0">
                <a:latin typeface="Calibri" pitchFamily="34" charset="0"/>
              </a:rPr>
              <a:t> – </a:t>
            </a:r>
            <a:r>
              <a:rPr lang="de-AT" sz="3600" dirty="0" err="1" smtClean="0">
                <a:latin typeface="Calibri" pitchFamily="34" charset="0"/>
              </a:rPr>
              <a:t>interesting</a:t>
            </a:r>
            <a:r>
              <a:rPr lang="de-AT" sz="3600" smtClean="0">
                <a:latin typeface="Calibri" pitchFamily="34" charset="0"/>
              </a:rPr>
              <a:t> examples</a:t>
            </a:r>
            <a:endParaRPr lang="de-AT" sz="3600" dirty="0">
              <a:latin typeface="Calibri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endParaRPr lang="de-AT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de-AT" dirty="0" err="1" smtClean="0"/>
              <a:t>lamb</a:t>
            </a:r>
            <a:endParaRPr lang="de-AT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de-AT" dirty="0" err="1" smtClean="0"/>
              <a:t>Londonfurter</a:t>
            </a:r>
            <a:endParaRPr lang="de-AT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de-AT" dirty="0" err="1" smtClean="0"/>
              <a:t>red</a:t>
            </a:r>
            <a:r>
              <a:rPr lang="de-AT" dirty="0" smtClean="0"/>
              <a:t> </a:t>
            </a:r>
            <a:r>
              <a:rPr lang="de-AT" dirty="0" err="1" smtClean="0"/>
              <a:t>buttons</a:t>
            </a:r>
            <a:endParaRPr lang="de-A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bgerundetes Rechteck 9"/>
          <p:cNvSpPr/>
          <p:nvPr/>
        </p:nvSpPr>
        <p:spPr>
          <a:xfrm>
            <a:off x="323528" y="1833807"/>
            <a:ext cx="8585999" cy="1163145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>
            <a:solidFill>
              <a:srgbClr val="096D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65113" indent="-265113">
              <a:buFont typeface="Symbol" pitchFamily="18" charset="2"/>
              <a:buChar char="-"/>
              <a:defRPr/>
            </a:pPr>
            <a:endParaRPr lang="de-AT" sz="26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alibri" pitchFamily="34" charset="0"/>
              </a:rPr>
              <a:t>Example </a:t>
            </a:r>
            <a:r>
              <a:rPr lang="en-US" sz="3600" dirty="0" smtClean="0">
                <a:latin typeface="Calibri" pitchFamily="34" charset="0"/>
              </a:rPr>
              <a:t>– BLOCK TRADING/I  </a:t>
            </a:r>
            <a:endParaRPr lang="en-US" sz="3600" dirty="0">
              <a:latin typeface="Calibri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468313" y="1828696"/>
            <a:ext cx="84962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79500" indent="-1079500">
              <a:spcBef>
                <a:spcPts val="600"/>
              </a:spcBef>
              <a:buNone/>
            </a:pPr>
            <a:r>
              <a:rPr lang="en-US" sz="2400" b="1" dirty="0" smtClean="0">
                <a:latin typeface="Calibri" pitchFamily="34" charset="0"/>
              </a:rPr>
              <a:t>block</a:t>
            </a:r>
            <a:r>
              <a:rPr lang="en-US" sz="2400" dirty="0" smtClean="0">
                <a:latin typeface="Calibri" pitchFamily="34" charset="0"/>
              </a:rPr>
              <a:t> 	</a:t>
            </a:r>
            <a:r>
              <a:rPr lang="de-AT" sz="2400" dirty="0" smtClean="0">
                <a:latin typeface="Calibri" pitchFamily="34" charset="0"/>
              </a:rPr>
              <a:t>Wertpapierpaket  </a:t>
            </a:r>
            <a:r>
              <a:rPr lang="de-AT" sz="2400" i="1" dirty="0" smtClean="0">
                <a:latin typeface="Calibri" pitchFamily="34" charset="0"/>
              </a:rPr>
              <a:t>n</a:t>
            </a:r>
            <a:r>
              <a:rPr lang="de-AT" sz="2400" dirty="0" smtClean="0">
                <a:latin typeface="Calibri" pitchFamily="34" charset="0"/>
              </a:rPr>
              <a:t/>
            </a:r>
            <a:br>
              <a:rPr lang="de-AT" sz="2400" dirty="0" smtClean="0">
                <a:latin typeface="Calibri" pitchFamily="34" charset="0"/>
              </a:rPr>
            </a:br>
            <a:r>
              <a:rPr lang="de-AT" sz="2400" i="1" dirty="0" smtClean="0">
                <a:latin typeface="Calibri" pitchFamily="34" charset="0"/>
              </a:rPr>
              <a:t>(oft mehr als 10.000 Aktien </a:t>
            </a:r>
            <a:r>
              <a:rPr lang="de-AT" sz="2400" i="1" dirty="0" err="1" smtClean="0">
                <a:latin typeface="Calibri" pitchFamily="34" charset="0"/>
              </a:rPr>
              <a:t>bzw</a:t>
            </a:r>
            <a:r>
              <a:rPr lang="de-AT" sz="2400" i="1" dirty="0" smtClean="0">
                <a:latin typeface="Calibri" pitchFamily="34" charset="0"/>
              </a:rPr>
              <a:t> mindestens $200.000 in Schuldverschreibungen)</a:t>
            </a:r>
            <a:r>
              <a:rPr lang="de-AT" sz="2400" dirty="0" smtClean="0">
                <a:latin typeface="Calibri" pitchFamily="34" charset="0"/>
              </a:rPr>
              <a:t>. </a:t>
            </a:r>
          </a:p>
        </p:txBody>
      </p:sp>
      <p:sp>
        <p:nvSpPr>
          <p:cNvPr id="11" name="Inhaltsplatzhalter 8"/>
          <p:cNvSpPr>
            <a:spLocks noGrp="1"/>
          </p:cNvSpPr>
          <p:nvPr>
            <p:ph idx="1"/>
          </p:nvPr>
        </p:nvSpPr>
        <p:spPr>
          <a:xfrm>
            <a:off x="1691680" y="3068960"/>
            <a:ext cx="7134169" cy="194421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dirty="0" smtClean="0">
                <a:latin typeface="Calibri" pitchFamily="34" charset="0"/>
              </a:rPr>
              <a:t>positive about English term and German translation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latin typeface="Calibri" pitchFamily="34" charset="0"/>
              </a:rPr>
              <a:t>doubts about the definition: </a:t>
            </a:r>
            <a:br>
              <a:rPr lang="en-US" dirty="0" smtClean="0">
                <a:latin typeface="Calibri" pitchFamily="34" charset="0"/>
              </a:rPr>
            </a:br>
            <a:r>
              <a:rPr lang="en-US" dirty="0" smtClean="0">
                <a:latin typeface="Calibri" pitchFamily="34" charset="0"/>
              </a:rPr>
              <a:t>the size of a block depends on the security in question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latin typeface="Calibri" pitchFamily="34" charset="0"/>
              </a:rPr>
              <a:t>additional German translation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1547664" y="5013176"/>
            <a:ext cx="7361863" cy="864096"/>
          </a:xfrm>
          <a:prstGeom prst="roundRect">
            <a:avLst/>
          </a:prstGeom>
          <a:solidFill>
            <a:schemeClr val="accent1"/>
          </a:solidFill>
          <a:ln w="12700">
            <a:solidFill>
              <a:srgbClr val="096D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65113" indent="-265113">
              <a:buFont typeface="Symbol" pitchFamily="18" charset="2"/>
              <a:buChar char="-"/>
              <a:defRPr/>
            </a:pPr>
            <a:endParaRPr lang="de-AT" sz="26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1764457" y="5035210"/>
            <a:ext cx="69119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79500" indent="-1079500">
              <a:spcBef>
                <a:spcPts val="600"/>
              </a:spcBef>
              <a:buNone/>
            </a:pP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</a:rPr>
              <a:t>block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 	</a:t>
            </a:r>
            <a:r>
              <a:rPr lang="de-AT" sz="2400" dirty="0" smtClean="0">
                <a:solidFill>
                  <a:schemeClr val="bg1"/>
                </a:solidFill>
                <a:latin typeface="Calibri" pitchFamily="34" charset="0"/>
              </a:rPr>
              <a:t>Wertpapierpaket  </a:t>
            </a:r>
            <a:r>
              <a:rPr lang="de-AT" sz="2400" i="1" dirty="0" smtClean="0">
                <a:solidFill>
                  <a:schemeClr val="bg1"/>
                </a:solidFill>
                <a:latin typeface="Calibri" pitchFamily="34" charset="0"/>
              </a:rPr>
              <a:t>n</a:t>
            </a:r>
            <a:r>
              <a:rPr lang="de-AT" sz="2400" dirty="0" smtClean="0">
                <a:solidFill>
                  <a:schemeClr val="bg1"/>
                </a:solidFill>
                <a:latin typeface="Calibri" pitchFamily="34" charset="0"/>
              </a:rPr>
              <a:t>, Paket  </a:t>
            </a:r>
            <a:r>
              <a:rPr lang="de-AT" sz="2400" i="1" dirty="0" smtClean="0">
                <a:solidFill>
                  <a:schemeClr val="bg1"/>
                </a:solidFill>
                <a:latin typeface="Calibri" pitchFamily="34" charset="0"/>
              </a:rPr>
              <a:t>n</a:t>
            </a:r>
            <a:r>
              <a:rPr lang="de-AT" sz="2400" dirty="0" smtClean="0">
                <a:solidFill>
                  <a:schemeClr val="bg1"/>
                </a:solidFill>
                <a:latin typeface="Calibri" pitchFamily="34" charset="0"/>
              </a:rPr>
              <a:t/>
            </a:r>
            <a:br>
              <a:rPr lang="de-AT" sz="2400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de-AT" sz="2400" i="1" dirty="0" smtClean="0">
                <a:solidFill>
                  <a:schemeClr val="bg1"/>
                </a:solidFill>
                <a:latin typeface="Calibri" pitchFamily="34" charset="0"/>
              </a:rPr>
              <a:t>(</a:t>
            </a:r>
            <a:r>
              <a:rPr lang="de-AT" sz="2400" i="1" dirty="0" err="1" smtClean="0">
                <a:solidFill>
                  <a:schemeClr val="bg1"/>
                </a:solidFill>
                <a:latin typeface="Calibri" pitchFamily="34" charset="0"/>
              </a:rPr>
              <a:t>zB</a:t>
            </a:r>
            <a:r>
              <a:rPr lang="de-AT" sz="2400" i="1" dirty="0" smtClean="0">
                <a:solidFill>
                  <a:schemeClr val="bg1"/>
                </a:solidFill>
                <a:latin typeface="Calibri" pitchFamily="34" charset="0"/>
              </a:rPr>
              <a:t> Aktien oder Schuldverschreibungen)</a:t>
            </a:r>
            <a:r>
              <a:rPr lang="de-AT" sz="2400" dirty="0" smtClean="0">
                <a:solidFill>
                  <a:schemeClr val="bg1"/>
                </a:solidFill>
                <a:latin typeface="Calibri" pitchFamily="34" charset="0"/>
              </a:rPr>
              <a:t>. </a:t>
            </a:r>
          </a:p>
        </p:txBody>
      </p:sp>
      <p:sp>
        <p:nvSpPr>
          <p:cNvPr id="17" name="Nach oben gebogener Pfeil 16"/>
          <p:cNvSpPr/>
          <p:nvPr/>
        </p:nvSpPr>
        <p:spPr>
          <a:xfrm rot="5400000">
            <a:off x="-145021" y="4113573"/>
            <a:ext cx="2376537" cy="575344"/>
          </a:xfrm>
          <a:prstGeom prst="bent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2" grpId="0" animBg="1"/>
      <p:bldP spid="13" grpId="0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bgerundetes Rechteck 9"/>
          <p:cNvSpPr/>
          <p:nvPr/>
        </p:nvSpPr>
        <p:spPr>
          <a:xfrm>
            <a:off x="323528" y="1822790"/>
            <a:ext cx="8585999" cy="1728192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>
            <a:solidFill>
              <a:srgbClr val="096D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65113" indent="-265113">
              <a:buFont typeface="Symbol" pitchFamily="18" charset="2"/>
              <a:buChar char="-"/>
              <a:defRPr/>
            </a:pPr>
            <a:endParaRPr lang="de-AT" sz="26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alibri" pitchFamily="34" charset="0"/>
              </a:rPr>
              <a:t>Example </a:t>
            </a:r>
            <a:r>
              <a:rPr lang="en-US" sz="3600" dirty="0" smtClean="0">
                <a:latin typeface="Calibri" pitchFamily="34" charset="0"/>
              </a:rPr>
              <a:t>- BLOCK TRADING/II</a:t>
            </a:r>
            <a:endParaRPr lang="en-US" sz="3600" dirty="0">
              <a:latin typeface="Calibri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468313" y="1828696"/>
            <a:ext cx="84962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00325" indent="-2600325">
              <a:spcBef>
                <a:spcPts val="600"/>
              </a:spcBef>
              <a:buNone/>
            </a:pPr>
            <a:r>
              <a:rPr lang="en-US" sz="2400" b="1" dirty="0" smtClean="0">
                <a:latin typeface="Calibri" pitchFamily="34" charset="0"/>
              </a:rPr>
              <a:t>block  discount</a:t>
            </a:r>
            <a:r>
              <a:rPr lang="en-US" sz="2400" dirty="0" smtClean="0">
                <a:latin typeface="Calibri" pitchFamily="34" charset="0"/>
              </a:rPr>
              <a:t>	</a:t>
            </a:r>
            <a:r>
              <a:rPr lang="en-US" sz="2400" dirty="0" err="1" smtClean="0">
                <a:latin typeface="Calibri" pitchFamily="34" charset="0"/>
              </a:rPr>
              <a:t>Paketabschlag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i="1" dirty="0" smtClean="0">
                <a:latin typeface="Calibri" pitchFamily="34" charset="0"/>
              </a:rPr>
              <a:t>m</a:t>
            </a:r>
            <a:r>
              <a:rPr lang="en-US" sz="2400" dirty="0" smtClean="0">
                <a:latin typeface="Calibri" pitchFamily="34" charset="0"/>
              </a:rPr>
              <a:t>.  </a:t>
            </a:r>
            <a:endParaRPr lang="de-AT" sz="2400" dirty="0" smtClean="0">
              <a:latin typeface="Calibri" pitchFamily="34" charset="0"/>
            </a:endParaRPr>
          </a:p>
        </p:txBody>
      </p:sp>
      <p:sp>
        <p:nvSpPr>
          <p:cNvPr id="11" name="Inhaltsplatzhalter 8"/>
          <p:cNvSpPr>
            <a:spLocks noGrp="1"/>
          </p:cNvSpPr>
          <p:nvPr>
            <p:ph idx="1"/>
          </p:nvPr>
        </p:nvSpPr>
        <p:spPr>
          <a:xfrm>
            <a:off x="1691680" y="3611973"/>
            <a:ext cx="7134169" cy="136815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dirty="0" smtClean="0">
                <a:latin typeface="Calibri" pitchFamily="34" charset="0"/>
              </a:rPr>
              <a:t>questions about completeness and consistency: </a:t>
            </a:r>
          </a:p>
          <a:p>
            <a:pPr lvl="1">
              <a:spcAft>
                <a:spcPts val="0"/>
              </a:spcAft>
              <a:buFont typeface="Symbol" pitchFamily="18" charset="2"/>
              <a:buChar char="-"/>
            </a:pPr>
            <a:r>
              <a:rPr lang="en-US" dirty="0" smtClean="0">
                <a:latin typeface="Calibri" pitchFamily="34" charset="0"/>
              </a:rPr>
              <a:t>what about the term </a:t>
            </a:r>
            <a:r>
              <a:rPr lang="en-US" b="1" i="1" dirty="0" smtClean="0">
                <a:latin typeface="Calibri" pitchFamily="34" charset="0"/>
              </a:rPr>
              <a:t>blockage premium</a:t>
            </a:r>
            <a:r>
              <a:rPr lang="en-US" dirty="0" smtClean="0">
                <a:latin typeface="Calibri" pitchFamily="34" charset="0"/>
              </a:rPr>
              <a:t>? </a:t>
            </a:r>
          </a:p>
          <a:p>
            <a:pPr lvl="1">
              <a:spcAft>
                <a:spcPts val="0"/>
              </a:spcAft>
              <a:buFont typeface="Symbol" pitchFamily="18" charset="2"/>
              <a:buChar char="-"/>
            </a:pPr>
            <a:r>
              <a:rPr lang="en-US" dirty="0" smtClean="0">
                <a:latin typeface="Calibri" pitchFamily="34" charset="0"/>
              </a:rPr>
              <a:t>additional definitions</a:t>
            </a:r>
          </a:p>
          <a:p>
            <a:pPr>
              <a:spcBef>
                <a:spcPts val="600"/>
              </a:spcBef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547664" y="4797872"/>
            <a:ext cx="7361863" cy="1583456"/>
          </a:xfrm>
          <a:prstGeom prst="roundRect">
            <a:avLst/>
          </a:prstGeom>
          <a:solidFill>
            <a:schemeClr val="accent1"/>
          </a:solidFill>
          <a:ln w="12700">
            <a:solidFill>
              <a:srgbClr val="096D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65113" indent="-265113">
              <a:buFont typeface="Symbol" pitchFamily="18" charset="2"/>
              <a:buChar char="-"/>
              <a:defRPr/>
            </a:pPr>
            <a:endParaRPr lang="de-AT" sz="26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1764457" y="4797152"/>
            <a:ext cx="69119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47888" indent="-2147888">
              <a:spcBef>
                <a:spcPts val="600"/>
              </a:spcBef>
              <a:buNone/>
            </a:pP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</a:rPr>
              <a:t>block discount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	</a:t>
            </a:r>
            <a:r>
              <a:rPr lang="de-AT" sz="2400" dirty="0" smtClean="0">
                <a:solidFill>
                  <a:schemeClr val="bg1"/>
                </a:solidFill>
                <a:latin typeface="Calibri" pitchFamily="34" charset="0"/>
              </a:rPr>
              <a:t>Paketabschlag </a:t>
            </a:r>
            <a:r>
              <a:rPr lang="de-AT" sz="2400" i="1" dirty="0" smtClean="0">
                <a:solidFill>
                  <a:schemeClr val="bg1"/>
                </a:solidFill>
                <a:latin typeface="Calibri" pitchFamily="34" charset="0"/>
              </a:rPr>
              <a:t>m</a:t>
            </a:r>
            <a:r>
              <a:rPr lang="de-AT" sz="24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de-AT" sz="2400" i="1" dirty="0" smtClean="0">
                <a:solidFill>
                  <a:schemeClr val="bg1"/>
                </a:solidFill>
                <a:latin typeface="Calibri" pitchFamily="34" charset="0"/>
              </a:rPr>
              <a:t>(Preisnachlass bei Kauf eines Wertpapierpakets)</a:t>
            </a:r>
            <a:r>
              <a:rPr lang="de-AT" sz="2400" dirty="0" smtClean="0">
                <a:solidFill>
                  <a:schemeClr val="bg1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17" name="Nach oben gebogener Pfeil 16"/>
          <p:cNvSpPr/>
          <p:nvPr/>
        </p:nvSpPr>
        <p:spPr>
          <a:xfrm rot="5400000">
            <a:off x="179016" y="4498601"/>
            <a:ext cx="1728464" cy="575344"/>
          </a:xfrm>
          <a:prstGeom prst="bent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Rechteck 13"/>
          <p:cNvSpPr/>
          <p:nvPr/>
        </p:nvSpPr>
        <p:spPr>
          <a:xfrm>
            <a:off x="468313" y="2232804"/>
            <a:ext cx="84962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00325" indent="-2600325">
              <a:spcBef>
                <a:spcPts val="600"/>
              </a:spcBef>
              <a:buNone/>
            </a:pPr>
            <a:r>
              <a:rPr lang="en-US" sz="2400" b="1" dirty="0" smtClean="0">
                <a:latin typeface="Calibri" pitchFamily="34" charset="0"/>
              </a:rPr>
              <a:t>block premium</a:t>
            </a:r>
            <a:r>
              <a:rPr lang="en-US" sz="2400" dirty="0" smtClean="0">
                <a:latin typeface="Calibri" pitchFamily="34" charset="0"/>
              </a:rPr>
              <a:t>	</a:t>
            </a:r>
            <a:r>
              <a:rPr lang="de-AT" sz="2400" dirty="0" smtClean="0">
                <a:latin typeface="Calibri" pitchFamily="34" charset="0"/>
              </a:rPr>
              <a:t>Paketzuschlag </a:t>
            </a:r>
            <a:r>
              <a:rPr lang="de-AT" sz="2400" i="1" dirty="0" smtClean="0">
                <a:latin typeface="Calibri" pitchFamily="34" charset="0"/>
              </a:rPr>
              <a:t>m</a:t>
            </a:r>
            <a:r>
              <a:rPr lang="de-AT" sz="2400" dirty="0" smtClean="0">
                <a:latin typeface="Calibri" pitchFamily="34" charset="0"/>
              </a:rPr>
              <a:t>. </a:t>
            </a:r>
          </a:p>
        </p:txBody>
      </p:sp>
      <p:sp>
        <p:nvSpPr>
          <p:cNvPr id="15" name="Rechteck 14"/>
          <p:cNvSpPr/>
          <p:nvPr/>
        </p:nvSpPr>
        <p:spPr>
          <a:xfrm>
            <a:off x="468313" y="2647929"/>
            <a:ext cx="84962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00325" indent="-2600325">
              <a:spcBef>
                <a:spcPts val="600"/>
              </a:spcBef>
              <a:buNone/>
            </a:pPr>
            <a:r>
              <a:rPr lang="en-US" sz="2400" b="1" dirty="0" smtClean="0">
                <a:latin typeface="Calibri" pitchFamily="34" charset="0"/>
              </a:rPr>
              <a:t>blockage discount</a:t>
            </a:r>
            <a:r>
              <a:rPr lang="en-US" sz="2400" dirty="0" smtClean="0">
                <a:latin typeface="Calibri" pitchFamily="34" charset="0"/>
              </a:rPr>
              <a:t>	</a:t>
            </a:r>
            <a:r>
              <a:rPr lang="de-AT" sz="2400" dirty="0" smtClean="0">
                <a:latin typeface="Calibri" pitchFamily="34" charset="0"/>
              </a:rPr>
              <a:t>Paketabschlag </a:t>
            </a:r>
            <a:r>
              <a:rPr lang="de-AT" sz="2400" i="1" dirty="0" smtClean="0">
                <a:latin typeface="Calibri" pitchFamily="34" charset="0"/>
              </a:rPr>
              <a:t>m</a:t>
            </a:r>
            <a:r>
              <a:rPr lang="de-AT" sz="2400" dirty="0" smtClean="0">
                <a:latin typeface="Calibri" pitchFamily="34" charset="0"/>
              </a:rPr>
              <a:t> </a:t>
            </a:r>
            <a:r>
              <a:rPr lang="de-AT" sz="2400" i="1" dirty="0" smtClean="0">
                <a:latin typeface="Calibri" pitchFamily="34" charset="0"/>
              </a:rPr>
              <a:t>(Preisnachlässe bei Kauf eines Wertpapierpakets)</a:t>
            </a:r>
            <a:r>
              <a:rPr lang="de-AT" sz="2400" dirty="0" smtClean="0">
                <a:latin typeface="Calibri" pitchFamily="34" charset="0"/>
              </a:rPr>
              <a:t>.  </a:t>
            </a:r>
          </a:p>
        </p:txBody>
      </p:sp>
      <p:sp>
        <p:nvSpPr>
          <p:cNvPr id="16" name="Rechteck 15"/>
          <p:cNvSpPr/>
          <p:nvPr/>
        </p:nvSpPr>
        <p:spPr>
          <a:xfrm>
            <a:off x="1764457" y="5533757"/>
            <a:ext cx="69119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47888" indent="-2147888">
              <a:spcBef>
                <a:spcPts val="600"/>
              </a:spcBef>
              <a:buNone/>
            </a:pP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</a:rPr>
              <a:t>block premium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	</a:t>
            </a:r>
            <a:r>
              <a:rPr lang="de-AT" sz="2400" dirty="0" smtClean="0">
                <a:solidFill>
                  <a:schemeClr val="bg1"/>
                </a:solidFill>
                <a:latin typeface="Calibri" pitchFamily="34" charset="0"/>
              </a:rPr>
              <a:t>Paketzuschlag </a:t>
            </a:r>
            <a:r>
              <a:rPr lang="de-AT" sz="2400" i="1" dirty="0" smtClean="0">
                <a:solidFill>
                  <a:schemeClr val="bg1"/>
                </a:solidFill>
                <a:latin typeface="Calibri" pitchFamily="34" charset="0"/>
              </a:rPr>
              <a:t>m</a:t>
            </a:r>
            <a:r>
              <a:rPr lang="de-AT" sz="24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de-AT" sz="2400" i="1" dirty="0" smtClean="0">
                <a:solidFill>
                  <a:schemeClr val="bg1"/>
                </a:solidFill>
                <a:latin typeface="Calibri" pitchFamily="34" charset="0"/>
              </a:rPr>
              <a:t>(Preisaufschlag bei Kauf eines Wertpapierpakets)</a:t>
            </a:r>
            <a:r>
              <a:rPr lang="de-AT" sz="2400" dirty="0" smtClean="0">
                <a:solidFill>
                  <a:schemeClr val="bg1"/>
                </a:solidFill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2" grpId="0" animBg="1"/>
      <p:bldP spid="13" grpId="0"/>
      <p:bldP spid="17" grpId="0" animBg="1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bgerundetes Rechteck 17"/>
          <p:cNvSpPr/>
          <p:nvPr/>
        </p:nvSpPr>
        <p:spPr>
          <a:xfrm>
            <a:off x="467544" y="2348880"/>
            <a:ext cx="8497069" cy="33843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Inhaltsplatzhalter 8"/>
          <p:cNvSpPr>
            <a:spLocks noGrp="1"/>
          </p:cNvSpPr>
          <p:nvPr>
            <p:ph idx="1"/>
          </p:nvPr>
        </p:nvSpPr>
        <p:spPr>
          <a:xfrm>
            <a:off x="478561" y="1700808"/>
            <a:ext cx="3101101" cy="4104456"/>
          </a:xfrm>
        </p:spPr>
        <p:txBody>
          <a:bodyPr>
            <a:noAutofit/>
          </a:bodyPr>
          <a:lstStyle/>
          <a:p>
            <a:pPr marL="1079500" indent="-1079500">
              <a:spcBef>
                <a:spcPts val="200"/>
              </a:spcBef>
              <a:spcAft>
                <a:spcPts val="300"/>
              </a:spcAft>
              <a:buNone/>
            </a:pPr>
            <a:r>
              <a:rPr lang="en-US" sz="2800" b="1" dirty="0" smtClean="0">
                <a:latin typeface="Calibri" pitchFamily="34" charset="0"/>
              </a:rPr>
              <a:t>investment bank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594638" y="2432039"/>
            <a:ext cx="779378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i="1" dirty="0" smtClean="0">
                <a:solidFill>
                  <a:schemeClr val="bg1"/>
                </a:solidFill>
                <a:latin typeface="Calibri" pitchFamily="34" charset="0"/>
              </a:rPr>
              <a:t>"</a:t>
            </a:r>
            <a:r>
              <a:rPr lang="en-US" sz="2400" i="1" dirty="0" smtClean="0">
                <a:solidFill>
                  <a:schemeClr val="bg1"/>
                </a:solidFill>
                <a:latin typeface="Calibri" pitchFamily="34" charset="0"/>
              </a:rPr>
              <a:t>a bank which deals with the underwriting of new issues, and advises corporations on their financial affairs" </a:t>
            </a:r>
            <a:br>
              <a:rPr lang="en-US" sz="2400" i="1" dirty="0" smtClean="0">
                <a:solidFill>
                  <a:schemeClr val="bg1"/>
                </a:solidFill>
                <a:latin typeface="Calibri" pitchFamily="34" charset="0"/>
              </a:rPr>
            </a:br>
            <a:endParaRPr lang="en-US" sz="1000" i="1" dirty="0" smtClean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Dictionary of Accounting</a:t>
            </a:r>
            <a:endParaRPr lang="de-AT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Titel 7"/>
          <p:cNvSpPr>
            <a:spLocks noGrp="1"/>
          </p:cNvSpPr>
          <p:nvPr>
            <p:ph type="title"/>
          </p:nvPr>
        </p:nvSpPr>
        <p:spPr>
          <a:xfrm>
            <a:off x="462019" y="430318"/>
            <a:ext cx="6918293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Calibri" pitchFamily="34" charset="0"/>
              </a:rPr>
              <a:t>Example – INVESTMENT </a:t>
            </a:r>
            <a:r>
              <a:rPr lang="en-US" sz="3600" dirty="0" smtClean="0">
                <a:latin typeface="Calibri" pitchFamily="34" charset="0"/>
              </a:rPr>
              <a:t>BANK/I</a:t>
            </a:r>
            <a:endParaRPr lang="en-US" sz="3600" dirty="0">
              <a:latin typeface="Calibri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594638" y="4080554"/>
            <a:ext cx="779378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i="1" dirty="0" smtClean="0">
                <a:solidFill>
                  <a:schemeClr val="bg1"/>
                </a:solidFill>
                <a:latin typeface="Calibri" pitchFamily="34" charset="0"/>
              </a:rPr>
              <a:t>"</a:t>
            </a:r>
            <a:r>
              <a:rPr lang="en-US" sz="2400" i="1" dirty="0" smtClean="0">
                <a:solidFill>
                  <a:schemeClr val="bg1"/>
                </a:solidFill>
                <a:latin typeface="Calibri" pitchFamily="34" charset="0"/>
              </a:rPr>
              <a:t>a bank the particular function of which is the provision of long-term equity and loan finance for industrial companies" </a:t>
            </a:r>
            <a:br>
              <a:rPr lang="en-US" sz="2400" i="1" dirty="0" smtClean="0">
                <a:solidFill>
                  <a:schemeClr val="bg1"/>
                </a:solidFill>
                <a:latin typeface="Calibri" pitchFamily="34" charset="0"/>
              </a:rPr>
            </a:br>
            <a:endParaRPr lang="en-US" sz="1000" i="1" dirty="0" smtClean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Collins Dictionary of Economics </a:t>
            </a:r>
            <a:endParaRPr lang="de-AT" sz="20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4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bgerundetes Rechteck 9"/>
          <p:cNvSpPr/>
          <p:nvPr/>
        </p:nvSpPr>
        <p:spPr>
          <a:xfrm>
            <a:off x="323528" y="1955387"/>
            <a:ext cx="8585999" cy="814390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>
            <a:solidFill>
              <a:srgbClr val="096D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65113" indent="-265113">
              <a:buFont typeface="Symbol" pitchFamily="18" charset="2"/>
              <a:buChar char="-"/>
              <a:defRPr/>
            </a:pPr>
            <a:endParaRPr lang="de-AT" sz="26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462019" y="430318"/>
            <a:ext cx="6918293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Calibri" pitchFamily="34" charset="0"/>
              </a:rPr>
              <a:t>Example – INVESTMENT </a:t>
            </a:r>
            <a:r>
              <a:rPr lang="en-US" sz="3600" dirty="0" smtClean="0">
                <a:latin typeface="Calibri" pitchFamily="34" charset="0"/>
              </a:rPr>
              <a:t>BANK/II</a:t>
            </a:r>
            <a:endParaRPr lang="en-US" sz="3600" dirty="0">
              <a:latin typeface="Calibri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468313" y="1911721"/>
            <a:ext cx="84962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08250" indent="-2508250">
              <a:spcBef>
                <a:spcPts val="600"/>
              </a:spcBef>
              <a:buNone/>
            </a:pPr>
            <a:r>
              <a:rPr lang="en-US" sz="2400" b="1" dirty="0" smtClean="0">
                <a:latin typeface="Calibri" pitchFamily="34" charset="0"/>
              </a:rPr>
              <a:t>investment bank</a:t>
            </a:r>
            <a:r>
              <a:rPr lang="en-US" sz="2400" dirty="0" smtClean="0">
                <a:latin typeface="Calibri" pitchFamily="34" charset="0"/>
              </a:rPr>
              <a:t>	</a:t>
            </a:r>
            <a:r>
              <a:rPr lang="de-AT" sz="2400" dirty="0" smtClean="0">
                <a:latin typeface="Calibri" pitchFamily="34" charset="0"/>
              </a:rPr>
              <a:t>Investitionsbank </a:t>
            </a:r>
            <a:r>
              <a:rPr lang="de-AT" sz="2400" i="1" dirty="0" smtClean="0">
                <a:latin typeface="Calibri" pitchFamily="34" charset="0"/>
              </a:rPr>
              <a:t>f</a:t>
            </a:r>
            <a:r>
              <a:rPr lang="de-AT" sz="2400" dirty="0" smtClean="0">
                <a:latin typeface="Calibri" pitchFamily="34" charset="0"/>
              </a:rPr>
              <a:t>, Investmentbank </a:t>
            </a:r>
            <a:r>
              <a:rPr lang="de-AT" sz="2400" i="1" dirty="0" smtClean="0">
                <a:latin typeface="Calibri" pitchFamily="34" charset="0"/>
              </a:rPr>
              <a:t>f</a:t>
            </a:r>
            <a:r>
              <a:rPr lang="de-AT" sz="2400" dirty="0" smtClean="0">
                <a:latin typeface="Calibri" pitchFamily="34" charset="0"/>
              </a:rPr>
              <a:t>, Emissionsbank </a:t>
            </a:r>
            <a:r>
              <a:rPr lang="de-AT" sz="2400" i="1" dirty="0" smtClean="0">
                <a:latin typeface="Calibri" pitchFamily="34" charset="0"/>
              </a:rPr>
              <a:t>f</a:t>
            </a:r>
            <a:r>
              <a:rPr lang="de-AT" sz="2400" dirty="0" smtClean="0">
                <a:latin typeface="Calibri" pitchFamily="34" charset="0"/>
              </a:rPr>
              <a:t>, Anlagebank </a:t>
            </a:r>
            <a:r>
              <a:rPr lang="de-AT" sz="2400" i="1" dirty="0" smtClean="0">
                <a:latin typeface="Calibri" pitchFamily="34" charset="0"/>
              </a:rPr>
              <a:t>f</a:t>
            </a:r>
            <a:r>
              <a:rPr lang="de-AT" sz="2400" dirty="0" smtClean="0">
                <a:latin typeface="Calibri" pitchFamily="34" charset="0"/>
              </a:rPr>
              <a:t>. 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467692" y="2852936"/>
            <a:ext cx="59045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alibri" pitchFamily="34" charset="0"/>
              </a:rPr>
              <a:t>2 different concepts</a:t>
            </a:r>
            <a:endParaRPr lang="en-US" sz="2400" b="1" dirty="0">
              <a:latin typeface="Calibri" pitchFamily="34" charset="0"/>
            </a:endParaRPr>
          </a:p>
        </p:txBody>
      </p:sp>
      <p:sp>
        <p:nvSpPr>
          <p:cNvPr id="19" name="Abgerundetes Rechteck 18"/>
          <p:cNvSpPr/>
          <p:nvPr/>
        </p:nvSpPr>
        <p:spPr>
          <a:xfrm>
            <a:off x="1800000" y="3650880"/>
            <a:ext cx="7164613" cy="975352"/>
          </a:xfrm>
          <a:prstGeom prst="roundRect">
            <a:avLst/>
          </a:prstGeom>
          <a:solidFill>
            <a:schemeClr val="accent1"/>
          </a:solidFill>
          <a:ln w="12700">
            <a:solidFill>
              <a:srgbClr val="096D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65113" indent="-265113">
              <a:buFont typeface="Symbol" pitchFamily="18" charset="2"/>
              <a:buChar char="-"/>
              <a:defRPr/>
            </a:pPr>
            <a:endParaRPr lang="de-AT" sz="26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2035443" y="3679043"/>
            <a:ext cx="64969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08250" indent="-2508250">
              <a:spcBef>
                <a:spcPts val="600"/>
              </a:spcBef>
              <a:buNone/>
            </a:pP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</a:rPr>
              <a:t>investment bank </a:t>
            </a:r>
            <a:r>
              <a:rPr lang="en-US" sz="2400" b="1" baseline="30000" dirty="0" smtClean="0">
                <a:solidFill>
                  <a:schemeClr val="bg1"/>
                </a:solidFill>
                <a:latin typeface="Calibri" pitchFamily="34" charset="0"/>
              </a:rPr>
              <a:t>1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	</a:t>
            </a:r>
            <a:endParaRPr lang="de-AT" sz="24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2" name="Abgerundetes Rechteck 21"/>
          <p:cNvSpPr/>
          <p:nvPr/>
        </p:nvSpPr>
        <p:spPr>
          <a:xfrm>
            <a:off x="1799999" y="4973928"/>
            <a:ext cx="7165617" cy="975352"/>
          </a:xfrm>
          <a:prstGeom prst="roundRect">
            <a:avLst/>
          </a:prstGeom>
          <a:solidFill>
            <a:schemeClr val="accent1"/>
          </a:solidFill>
          <a:ln w="12700">
            <a:solidFill>
              <a:srgbClr val="096D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65113" indent="-265113">
              <a:buFont typeface="Symbol" pitchFamily="18" charset="2"/>
              <a:buChar char="-"/>
              <a:defRPr/>
            </a:pPr>
            <a:endParaRPr lang="de-AT" sz="26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2034888" y="5041339"/>
            <a:ext cx="64255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08250" indent="-2508250">
              <a:spcBef>
                <a:spcPts val="600"/>
              </a:spcBef>
              <a:buNone/>
            </a:pP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</a:rPr>
              <a:t>investment bank </a:t>
            </a:r>
            <a:r>
              <a:rPr lang="en-US" sz="2400" b="1" baseline="30000" dirty="0" smtClean="0">
                <a:solidFill>
                  <a:schemeClr val="bg1"/>
                </a:solidFill>
                <a:latin typeface="Calibri" pitchFamily="34" charset="0"/>
              </a:rPr>
              <a:t>2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	</a:t>
            </a:r>
            <a:endParaRPr lang="de-AT" sz="24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8" name="Nach oben gebogener Pfeil 17"/>
          <p:cNvSpPr/>
          <p:nvPr/>
        </p:nvSpPr>
        <p:spPr>
          <a:xfrm rot="5400000">
            <a:off x="939600" y="3579232"/>
            <a:ext cx="720080" cy="575344"/>
          </a:xfrm>
          <a:prstGeom prst="bent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1" name="Nach oben gebogener Pfeil 20"/>
          <p:cNvSpPr/>
          <p:nvPr/>
        </p:nvSpPr>
        <p:spPr>
          <a:xfrm rot="5400000">
            <a:off x="612000" y="4536000"/>
            <a:ext cx="1373713" cy="575344"/>
          </a:xfrm>
          <a:prstGeom prst="bent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4" name="Rechteck 23"/>
          <p:cNvSpPr/>
          <p:nvPr/>
        </p:nvSpPr>
        <p:spPr>
          <a:xfrm>
            <a:off x="4716015" y="5035478"/>
            <a:ext cx="424859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None/>
            </a:pPr>
            <a:r>
              <a:rPr lang="de-AT" sz="2400" dirty="0" smtClean="0">
                <a:solidFill>
                  <a:schemeClr val="bg1"/>
                </a:solidFill>
                <a:latin typeface="Calibri" pitchFamily="34" charset="0"/>
              </a:rPr>
              <a:t>Investitionsbank </a:t>
            </a:r>
            <a:r>
              <a:rPr lang="de-AT" sz="2400" i="1" dirty="0" smtClean="0">
                <a:solidFill>
                  <a:schemeClr val="bg1"/>
                </a:solidFill>
                <a:latin typeface="Calibri" pitchFamily="34" charset="0"/>
              </a:rPr>
              <a:t>f</a:t>
            </a:r>
            <a:r>
              <a:rPr lang="de-AT" sz="24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de-AT" sz="2400" i="1" dirty="0" smtClean="0">
                <a:solidFill>
                  <a:schemeClr val="bg1"/>
                </a:solidFill>
                <a:latin typeface="Calibri" pitchFamily="34" charset="0"/>
              </a:rPr>
              <a:t>(</a:t>
            </a:r>
            <a:r>
              <a:rPr lang="de-AT" sz="2400" i="1" dirty="0" err="1" smtClean="0">
                <a:solidFill>
                  <a:schemeClr val="bg1"/>
                </a:solidFill>
                <a:latin typeface="Calibri" pitchFamily="34" charset="0"/>
              </a:rPr>
              <a:t>zB</a:t>
            </a:r>
            <a:r>
              <a:rPr lang="de-AT" sz="2400" i="1" dirty="0" smtClean="0">
                <a:solidFill>
                  <a:schemeClr val="bg1"/>
                </a:solidFill>
                <a:latin typeface="Calibri" pitchFamily="34" charset="0"/>
              </a:rPr>
              <a:t> Europäische Investitionsbank)</a:t>
            </a:r>
            <a:r>
              <a:rPr lang="de-AT" sz="2400" dirty="0" smtClean="0">
                <a:solidFill>
                  <a:schemeClr val="bg1"/>
                </a:solidFill>
                <a:latin typeface="Calibri" pitchFamily="34" charset="0"/>
              </a:rPr>
              <a:t>.  </a:t>
            </a:r>
          </a:p>
        </p:txBody>
      </p:sp>
      <p:sp>
        <p:nvSpPr>
          <p:cNvPr id="25" name="Rechteck 24"/>
          <p:cNvSpPr/>
          <p:nvPr/>
        </p:nvSpPr>
        <p:spPr>
          <a:xfrm>
            <a:off x="4716015" y="3717032"/>
            <a:ext cx="424859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None/>
            </a:pPr>
            <a:r>
              <a:rPr lang="de-AT" sz="2400" dirty="0" smtClean="0">
                <a:solidFill>
                  <a:schemeClr val="bg1"/>
                </a:solidFill>
                <a:latin typeface="Calibri" pitchFamily="34" charset="0"/>
              </a:rPr>
              <a:t>Investmentbank </a:t>
            </a:r>
            <a:r>
              <a:rPr lang="de-AT" sz="2400" i="1" dirty="0" smtClean="0">
                <a:solidFill>
                  <a:schemeClr val="bg1"/>
                </a:solidFill>
                <a:latin typeface="Calibri" pitchFamily="34" charset="0"/>
              </a:rPr>
              <a:t>f</a:t>
            </a:r>
            <a:r>
              <a:rPr lang="de-AT" sz="2400" dirty="0" smtClean="0">
                <a:solidFill>
                  <a:schemeClr val="bg1"/>
                </a:solidFill>
                <a:latin typeface="Calibri" pitchFamily="34" charset="0"/>
              </a:rPr>
              <a:t>, Emissionsbank </a:t>
            </a:r>
            <a:r>
              <a:rPr lang="de-AT" sz="2400" i="1" dirty="0" smtClean="0">
                <a:solidFill>
                  <a:schemeClr val="bg1"/>
                </a:solidFill>
                <a:latin typeface="Calibri" pitchFamily="34" charset="0"/>
              </a:rPr>
              <a:t>f</a:t>
            </a:r>
            <a:r>
              <a:rPr lang="de-AT" sz="2400" dirty="0" smtClean="0">
                <a:solidFill>
                  <a:schemeClr val="bg1"/>
                </a:solidFill>
                <a:latin typeface="Calibri" pitchFamily="34" charset="0"/>
              </a:rPr>
              <a:t>, Effektenbank </a:t>
            </a:r>
            <a:r>
              <a:rPr lang="de-AT" sz="2400" i="1" dirty="0" smtClean="0">
                <a:solidFill>
                  <a:schemeClr val="bg1"/>
                </a:solidFill>
                <a:latin typeface="Calibri" pitchFamily="34" charset="0"/>
              </a:rPr>
              <a:t>f</a:t>
            </a:r>
            <a:r>
              <a:rPr lang="de-AT" sz="2400" dirty="0" smtClean="0">
                <a:solidFill>
                  <a:schemeClr val="bg1"/>
                </a:solidFill>
                <a:latin typeface="Calibri" pitchFamily="34" charset="0"/>
              </a:rPr>
              <a:t>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22" grpId="0" animBg="1"/>
      <p:bldP spid="23" grpId="0"/>
      <p:bldP spid="18" grpId="0" animBg="1"/>
      <p:bldP spid="21" grpId="0" animBg="1"/>
      <p:bldP spid="24" grpId="0"/>
      <p:bldP spid="24" grpId="1"/>
      <p:bldP spid="25" grpId="0"/>
      <p:bldP spid="25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3600" dirty="0" err="1" smtClean="0">
                <a:latin typeface="Calibri" pitchFamily="34" charset="0"/>
              </a:rPr>
              <a:t>Context</a:t>
            </a:r>
            <a:r>
              <a:rPr lang="de-AT" sz="3600" dirty="0" smtClean="0">
                <a:latin typeface="Calibri" pitchFamily="34" charset="0"/>
              </a:rPr>
              <a:t> </a:t>
            </a:r>
            <a:r>
              <a:rPr lang="de-AT" sz="3600" dirty="0" err="1" smtClean="0">
                <a:latin typeface="Calibri" pitchFamily="34" charset="0"/>
              </a:rPr>
              <a:t>is</a:t>
            </a:r>
            <a:r>
              <a:rPr lang="de-AT" sz="3600" dirty="0" smtClean="0">
                <a:latin typeface="Calibri" pitchFamily="34" charset="0"/>
              </a:rPr>
              <a:t> </a:t>
            </a:r>
            <a:r>
              <a:rPr lang="de-AT" sz="3600" dirty="0" err="1" smtClean="0">
                <a:latin typeface="Calibri" pitchFamily="34" charset="0"/>
              </a:rPr>
              <a:t>king</a:t>
            </a:r>
            <a:endParaRPr lang="de-AT" sz="3600" dirty="0">
              <a:latin typeface="Calibri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err="1" smtClean="0"/>
              <a:t>inception</a:t>
            </a:r>
            <a:endParaRPr lang="de-AT" dirty="0" smtClean="0"/>
          </a:p>
          <a:p>
            <a:r>
              <a:rPr lang="de-AT" dirty="0" err="1" smtClean="0"/>
              <a:t>long</a:t>
            </a:r>
            <a:r>
              <a:rPr lang="de-AT" dirty="0" smtClean="0"/>
              <a:t> </a:t>
            </a:r>
            <a:r>
              <a:rPr lang="de-AT" dirty="0" err="1" smtClean="0"/>
              <a:t>bond</a:t>
            </a:r>
            <a:endParaRPr lang="de-AT" dirty="0" smtClean="0"/>
          </a:p>
          <a:p>
            <a:r>
              <a:rPr lang="de-AT" dirty="0" err="1" smtClean="0"/>
              <a:t>loss</a:t>
            </a:r>
            <a:r>
              <a:rPr lang="de-AT" dirty="0" smtClean="0"/>
              <a:t> </a:t>
            </a:r>
            <a:r>
              <a:rPr lang="de-AT" dirty="0" err="1" smtClean="0"/>
              <a:t>resulting</a:t>
            </a:r>
            <a:r>
              <a:rPr lang="de-AT" dirty="0" smtClean="0"/>
              <a:t> </a:t>
            </a:r>
            <a:r>
              <a:rPr lang="de-AT" dirty="0" err="1" smtClean="0"/>
              <a:t>from</a:t>
            </a:r>
            <a:r>
              <a:rPr lang="de-AT" dirty="0" smtClean="0"/>
              <a:t> </a:t>
            </a:r>
            <a:r>
              <a:rPr lang="de-AT" dirty="0" err="1" smtClean="0"/>
              <a:t>translation</a:t>
            </a:r>
            <a:endParaRPr lang="de-AT" dirty="0" smtClean="0"/>
          </a:p>
          <a:p>
            <a:r>
              <a:rPr lang="de-AT" dirty="0" smtClean="0"/>
              <a:t>flipper</a:t>
            </a:r>
          </a:p>
          <a:p>
            <a:r>
              <a:rPr lang="de-AT" dirty="0" smtClean="0"/>
              <a:t>banger</a:t>
            </a:r>
          </a:p>
          <a:p>
            <a:endParaRPr lang="de-A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IAS/IFRS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e-AT" dirty="0" smtClean="0"/>
          </a:p>
          <a:p>
            <a:pPr>
              <a:buFontTx/>
              <a:buChar char="-"/>
            </a:pPr>
            <a:endParaRPr lang="de-AT" dirty="0" smtClean="0"/>
          </a:p>
          <a:p>
            <a:pPr>
              <a:buNone/>
            </a:pPr>
            <a:endParaRPr lang="de-AT" dirty="0" smtClean="0"/>
          </a:p>
          <a:p>
            <a:pPr algn="ctr">
              <a:buNone/>
            </a:pPr>
            <a:r>
              <a:rPr lang="de-AT" sz="6600" b="1" dirty="0" smtClean="0"/>
              <a:t>EXAMPLES</a:t>
            </a:r>
            <a:endParaRPr lang="de-AT" b="1" dirty="0" smtClean="0"/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endParaRPr lang="de-AT" dirty="0"/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Omissions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IAS </a:t>
            </a:r>
            <a:r>
              <a:rPr lang="en-US" dirty="0" smtClean="0"/>
              <a:t>32 /AG </a:t>
            </a:r>
            <a:r>
              <a:rPr lang="en-US" dirty="0" smtClean="0"/>
              <a:t>19</a:t>
            </a:r>
            <a:endParaRPr lang="de-AT" dirty="0" smtClean="0"/>
          </a:p>
          <a:p>
            <a:pPr>
              <a:buNone/>
            </a:pPr>
            <a:endParaRPr lang="en-GB" dirty="0" smtClean="0"/>
          </a:p>
          <a:p>
            <a:pPr>
              <a:spcAft>
                <a:spcPts val="1200"/>
              </a:spcAft>
              <a:buNone/>
            </a:pPr>
            <a:r>
              <a:rPr lang="en-GB" sz="2800" dirty="0" smtClean="0"/>
              <a:t>E</a:t>
            </a:r>
            <a:r>
              <a:rPr lang="en-GB" sz="2800" dirty="0" smtClean="0"/>
              <a:t>: including interest rate and currency swaps, </a:t>
            </a:r>
            <a:r>
              <a:rPr lang="en-GB" sz="2800" b="1" dirty="0" smtClean="0"/>
              <a:t>interest rate caps</a:t>
            </a:r>
            <a:r>
              <a:rPr lang="en-GB" sz="2800" dirty="0" smtClean="0"/>
              <a:t>, collars and floors</a:t>
            </a:r>
            <a:endParaRPr lang="de-AT" sz="2800" dirty="0" smtClean="0"/>
          </a:p>
          <a:p>
            <a:pPr>
              <a:spcAft>
                <a:spcPts val="1200"/>
              </a:spcAft>
              <a:buNone/>
            </a:pPr>
            <a:r>
              <a:rPr lang="de-AT" sz="2800" dirty="0" smtClean="0"/>
              <a:t>D: einschließlich Zins- und Währungsswaps, </a:t>
            </a:r>
            <a:r>
              <a:rPr lang="de-AT" sz="2800" dirty="0" err="1" smtClean="0"/>
              <a:t>Collars</a:t>
            </a:r>
            <a:r>
              <a:rPr lang="de-AT" sz="2800" dirty="0" smtClean="0"/>
              <a:t> und </a:t>
            </a:r>
            <a:r>
              <a:rPr lang="de-AT" sz="2800" dirty="0" err="1" smtClean="0"/>
              <a:t>Floors</a:t>
            </a:r>
            <a:endParaRPr lang="de-AT" sz="2800" dirty="0" smtClean="0"/>
          </a:p>
          <a:p>
            <a:pPr>
              <a:buNone/>
            </a:pPr>
            <a:r>
              <a:rPr lang="de-AT" dirty="0" smtClean="0"/>
              <a:t> </a:t>
            </a:r>
          </a:p>
          <a:p>
            <a:endParaRPr lang="de-AT" dirty="0"/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Errors?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IAS 36 / App. A1</a:t>
            </a:r>
            <a:endParaRPr lang="de-AT" dirty="0" smtClean="0"/>
          </a:p>
          <a:p>
            <a:pPr>
              <a:buNone/>
            </a:pPr>
            <a:endParaRPr lang="en-GB" dirty="0" smtClean="0"/>
          </a:p>
          <a:p>
            <a:pPr>
              <a:spcAft>
                <a:spcPts val="1200"/>
              </a:spcAft>
              <a:buNone/>
            </a:pPr>
            <a:r>
              <a:rPr lang="en-GB" sz="2800" dirty="0" smtClean="0"/>
              <a:t>E</a:t>
            </a:r>
            <a:r>
              <a:rPr lang="en-GB" sz="2800" dirty="0" smtClean="0"/>
              <a:t>: represented by the </a:t>
            </a:r>
            <a:r>
              <a:rPr lang="en-GB" sz="2800" b="1" dirty="0" smtClean="0"/>
              <a:t>current market risk-free rate of interest</a:t>
            </a:r>
            <a:endParaRPr lang="de-AT" sz="2800" dirty="0" smtClean="0"/>
          </a:p>
          <a:p>
            <a:pPr>
              <a:spcAft>
                <a:spcPts val="1200"/>
              </a:spcAft>
              <a:buNone/>
            </a:pPr>
            <a:r>
              <a:rPr lang="de-AT" sz="2800" dirty="0" smtClean="0"/>
              <a:t>D: der durch den </a:t>
            </a:r>
            <a:r>
              <a:rPr lang="de-AT" sz="2800" b="1" dirty="0" smtClean="0"/>
              <a:t>risikolosen Zinssatz des aktuellen Markts</a:t>
            </a:r>
            <a:r>
              <a:rPr lang="de-AT" sz="2800" dirty="0" smtClean="0"/>
              <a:t> dargestellt wird</a:t>
            </a:r>
          </a:p>
          <a:p>
            <a:endParaRPr lang="de-AT" dirty="0"/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Changes</a:t>
            </a:r>
            <a:r>
              <a:rPr lang="de-AT" dirty="0" smtClean="0"/>
              <a:t> </a:t>
            </a:r>
            <a:r>
              <a:rPr lang="de-AT" dirty="0" err="1" smtClean="0"/>
              <a:t>over</a:t>
            </a:r>
            <a:r>
              <a:rPr lang="de-AT" dirty="0" smtClean="0"/>
              <a:t> time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IFRS 1 / App.B2 (c) (</a:t>
            </a:r>
            <a:r>
              <a:rPr lang="en-US" dirty="0" err="1" smtClean="0"/>
              <a:t>i</a:t>
            </a:r>
            <a:r>
              <a:rPr lang="en-US" dirty="0" smtClean="0"/>
              <a:t>)</a:t>
            </a:r>
            <a:br>
              <a:rPr lang="en-US" dirty="0" smtClean="0"/>
            </a:br>
            <a:endParaRPr lang="de-AT" dirty="0" smtClean="0"/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en-US" dirty="0" smtClean="0"/>
              <a:t>originally (Jan 2008) </a:t>
            </a:r>
            <a:r>
              <a:rPr lang="en-US" b="1" dirty="0" smtClean="0"/>
              <a:t>minority interests</a:t>
            </a:r>
            <a:endParaRPr lang="de-AT" dirty="0" smtClean="0"/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en-US" dirty="0" smtClean="0"/>
              <a:t>from June 2009: </a:t>
            </a:r>
            <a:r>
              <a:rPr lang="en-US" b="1" dirty="0" smtClean="0"/>
              <a:t>non-controlling interests</a:t>
            </a:r>
            <a:endParaRPr lang="de-AT" dirty="0" smtClean="0"/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en-US" dirty="0" smtClean="0"/>
              <a:t>from October 2009 whole appendix is </a:t>
            </a:r>
            <a:r>
              <a:rPr lang="en-US" dirty="0" smtClean="0"/>
              <a:t>gone</a:t>
            </a:r>
            <a:endParaRPr lang="de-AT" dirty="0" smtClean="0"/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en-US" dirty="0" smtClean="0"/>
              <a:t>term </a:t>
            </a:r>
            <a:r>
              <a:rPr lang="en-US" b="1" dirty="0" smtClean="0"/>
              <a:t>non-controlling interests</a:t>
            </a:r>
            <a:r>
              <a:rPr lang="en-US" dirty="0" smtClean="0"/>
              <a:t> </a:t>
            </a:r>
            <a:r>
              <a:rPr lang="en-US" dirty="0" smtClean="0"/>
              <a:t>remains</a:t>
            </a:r>
            <a:endParaRPr lang="de-AT" dirty="0" smtClean="0"/>
          </a:p>
          <a:p>
            <a:pPr>
              <a:buNone/>
            </a:pPr>
            <a:endParaRPr lang="de-AT"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alibri" pitchFamily="34" charset="0"/>
              </a:rPr>
              <a:t>Agenda</a:t>
            </a:r>
            <a:endParaRPr lang="en-US" sz="3600" dirty="0">
              <a:latin typeface="Calibri" pitchFamily="34" charset="0"/>
            </a:endParaRPr>
          </a:p>
        </p:txBody>
      </p:sp>
      <p:sp>
        <p:nvSpPr>
          <p:cNvPr id="9" name="Inhaltsplatzhalter 8"/>
          <p:cNvSpPr>
            <a:spLocks noGrp="1"/>
          </p:cNvSpPr>
          <p:nvPr>
            <p:ph idx="1"/>
          </p:nvPr>
        </p:nvSpPr>
        <p:spPr>
          <a:xfrm>
            <a:off x="467544" y="1700808"/>
            <a:ext cx="8070421" cy="3096493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800" b="1" dirty="0" smtClean="0">
                <a:latin typeface="Calibri" pitchFamily="34" charset="0"/>
              </a:rPr>
              <a:t>Intro</a:t>
            </a:r>
            <a:endParaRPr lang="en-US" sz="2800" b="1" dirty="0" smtClean="0">
              <a:latin typeface="Calibri" pitchFamily="34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800" b="1" dirty="0" smtClean="0">
                <a:latin typeface="Calibri" pitchFamily="34" charset="0"/>
              </a:rPr>
              <a:t>Role of dictionaries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800" b="1" dirty="0" smtClean="0">
                <a:latin typeface="Calibri" pitchFamily="34" charset="0"/>
              </a:rPr>
              <a:t>Project genesis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800" b="1" dirty="0" smtClean="0">
                <a:latin typeface="Calibri" pitchFamily="34" charset="0"/>
              </a:rPr>
              <a:t>First steps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800" b="1" dirty="0" smtClean="0">
                <a:latin typeface="Calibri" pitchFamily="34" charset="0"/>
              </a:rPr>
              <a:t>Examples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800" b="1" dirty="0" smtClean="0">
                <a:latin typeface="Calibri" pitchFamily="34" charset="0"/>
              </a:rPr>
              <a:t>Project seminar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800" b="1" dirty="0" smtClean="0">
                <a:latin typeface="Calibri" pitchFamily="34" charset="0"/>
              </a:rPr>
              <a:t>Conclusion</a:t>
            </a:r>
            <a:endParaRPr lang="en-US" sz="2800" b="1" dirty="0"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Inconsistencies</a:t>
            </a:r>
            <a:r>
              <a:rPr lang="de-AT" dirty="0" smtClean="0"/>
              <a:t>/I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IAS </a:t>
            </a:r>
            <a:r>
              <a:rPr lang="en-US" dirty="0" smtClean="0"/>
              <a:t>37 /</a:t>
            </a:r>
            <a:r>
              <a:rPr lang="en-US" dirty="0" smtClean="0"/>
              <a:t>23</a:t>
            </a:r>
            <a:endParaRPr lang="de-AT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sz="2800" dirty="0" smtClean="0"/>
              <a:t>	The </a:t>
            </a:r>
            <a:r>
              <a:rPr lang="en-GB" sz="2800" dirty="0" smtClean="0"/>
              <a:t>interpretation of ‘</a:t>
            </a:r>
            <a:r>
              <a:rPr lang="en-GB" sz="2800" b="1" dirty="0" smtClean="0"/>
              <a:t>probable</a:t>
            </a:r>
            <a:r>
              <a:rPr lang="en-GB" sz="2800" dirty="0" smtClean="0"/>
              <a:t>’ in this standard as ‘more likely than not’ does not necessarily apply in other standards</a:t>
            </a:r>
            <a:r>
              <a:rPr lang="en-GB" sz="2800" dirty="0" smtClean="0"/>
              <a:t>.</a:t>
            </a:r>
          </a:p>
          <a:p>
            <a:pPr>
              <a:buNone/>
            </a:pPr>
            <a:endParaRPr lang="de-AT" dirty="0" smtClean="0"/>
          </a:p>
          <a:p>
            <a:endParaRPr lang="de-AT" dirty="0"/>
          </a:p>
        </p:txBody>
      </p:sp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Inconsistencies</a:t>
            </a:r>
            <a:r>
              <a:rPr lang="de-AT" dirty="0" smtClean="0"/>
              <a:t>/II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AT" dirty="0" smtClean="0"/>
              <a:t>IAS 37</a:t>
            </a:r>
          </a:p>
          <a:p>
            <a:pPr>
              <a:buFont typeface="Wingdings" pitchFamily="2" charset="2"/>
              <a:buChar char="Ø"/>
            </a:pPr>
            <a:r>
              <a:rPr lang="de-AT" b="1" i="1" dirty="0" err="1" smtClean="0"/>
              <a:t>Provisions</a:t>
            </a:r>
            <a:r>
              <a:rPr lang="de-AT" dirty="0" smtClean="0"/>
              <a:t>, </a:t>
            </a:r>
            <a:r>
              <a:rPr lang="de-AT" dirty="0" err="1" smtClean="0"/>
              <a:t>Contingent</a:t>
            </a:r>
            <a:r>
              <a:rPr lang="de-AT" dirty="0" smtClean="0"/>
              <a:t> </a:t>
            </a:r>
            <a:r>
              <a:rPr lang="de-AT" dirty="0" err="1" smtClean="0"/>
              <a:t>Liabilities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Contingent</a:t>
            </a:r>
            <a:r>
              <a:rPr lang="de-AT" dirty="0" smtClean="0"/>
              <a:t> </a:t>
            </a:r>
            <a:r>
              <a:rPr lang="de-AT" dirty="0" err="1" smtClean="0"/>
              <a:t>Assets</a:t>
            </a:r>
            <a:endParaRPr lang="de-AT" dirty="0" smtClean="0"/>
          </a:p>
          <a:p>
            <a:pPr>
              <a:buFont typeface="Wingdings" pitchFamily="2" charset="2"/>
              <a:buChar char="Ø"/>
            </a:pPr>
            <a:r>
              <a:rPr lang="de-AT" b="1" i="1" dirty="0" smtClean="0"/>
              <a:t>Rückstellungen</a:t>
            </a:r>
            <a:r>
              <a:rPr lang="de-AT" dirty="0" smtClean="0"/>
              <a:t>, Eventualschulden und Eventualforderungen</a:t>
            </a:r>
            <a:endParaRPr lang="de-AT" dirty="0" smtClean="0"/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dirty="0" smtClean="0"/>
              <a:t>but: IAS </a:t>
            </a:r>
            <a:r>
              <a:rPr lang="de-AT" dirty="0" smtClean="0"/>
              <a:t>32 /AG 25</a:t>
            </a:r>
          </a:p>
          <a:p>
            <a:pPr>
              <a:buFont typeface="Wingdings" pitchFamily="2" charset="2"/>
              <a:buChar char="Ø"/>
            </a:pPr>
            <a:r>
              <a:rPr lang="de-AT" b="1" i="1" dirty="0" err="1" smtClean="0"/>
              <a:t>reserves</a:t>
            </a:r>
            <a:endParaRPr lang="de-AT" i="1" dirty="0" smtClean="0"/>
          </a:p>
          <a:p>
            <a:pPr>
              <a:buFont typeface="Wingdings" pitchFamily="2" charset="2"/>
              <a:buChar char="Ø"/>
            </a:pPr>
            <a:r>
              <a:rPr lang="de-AT" b="1" i="1" dirty="0" smtClean="0"/>
              <a:t>Rückstellungen</a:t>
            </a:r>
            <a:endParaRPr lang="de-AT" i="1" dirty="0" smtClean="0"/>
          </a:p>
          <a:p>
            <a:endParaRPr lang="de-AT" dirty="0"/>
          </a:p>
        </p:txBody>
      </p:sp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Multiple </a:t>
            </a:r>
            <a:r>
              <a:rPr lang="de-AT" dirty="0" err="1" smtClean="0"/>
              <a:t>translations</a:t>
            </a:r>
            <a:r>
              <a:rPr lang="de-AT" dirty="0" smtClean="0"/>
              <a:t>/I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AT" b="1" dirty="0" err="1" smtClean="0"/>
              <a:t>unrecognised</a:t>
            </a:r>
            <a:endParaRPr lang="de-AT" dirty="0" smtClean="0"/>
          </a:p>
          <a:p>
            <a:pPr>
              <a:buNone/>
            </a:pPr>
            <a:r>
              <a:rPr lang="de-AT" dirty="0" smtClean="0"/>
              <a:t> </a:t>
            </a:r>
          </a:p>
          <a:p>
            <a:pPr>
              <a:buFont typeface="Wingdings" pitchFamily="2" charset="2"/>
              <a:buChar char="Ø"/>
            </a:pPr>
            <a:r>
              <a:rPr lang="de-AT" dirty="0" smtClean="0"/>
              <a:t>IAS 19: nicht </a:t>
            </a:r>
            <a:r>
              <a:rPr lang="de-AT" dirty="0" smtClean="0"/>
              <a:t>erfasst</a:t>
            </a:r>
            <a:endParaRPr lang="de-AT" dirty="0" smtClean="0"/>
          </a:p>
          <a:p>
            <a:pPr>
              <a:buFont typeface="Wingdings" pitchFamily="2" charset="2"/>
              <a:buChar char="Ø"/>
            </a:pPr>
            <a:r>
              <a:rPr lang="de-AT" dirty="0" smtClean="0"/>
              <a:t>IAS 19: </a:t>
            </a:r>
            <a:r>
              <a:rPr lang="de-AT" dirty="0" smtClean="0"/>
              <a:t>unberücksichtigt</a:t>
            </a:r>
            <a:endParaRPr lang="de-AT" dirty="0" smtClean="0"/>
          </a:p>
          <a:p>
            <a:pPr>
              <a:buFont typeface="Wingdings" pitchFamily="2" charset="2"/>
              <a:buChar char="Ø"/>
            </a:pPr>
            <a:r>
              <a:rPr lang="de-AT" dirty="0" smtClean="0"/>
              <a:t>IAS 12: nicht </a:t>
            </a:r>
            <a:r>
              <a:rPr lang="de-AT" dirty="0" smtClean="0"/>
              <a:t>bilanziert</a:t>
            </a:r>
            <a:endParaRPr lang="de-AT" dirty="0" smtClean="0"/>
          </a:p>
          <a:p>
            <a:pPr>
              <a:buFont typeface="Wingdings" pitchFamily="2" charset="2"/>
              <a:buChar char="Ø"/>
            </a:pPr>
            <a:r>
              <a:rPr lang="de-AT" dirty="0" smtClean="0"/>
              <a:t>IAS 12: nicht </a:t>
            </a:r>
            <a:r>
              <a:rPr lang="de-AT" dirty="0" smtClean="0"/>
              <a:t>angesetzt</a:t>
            </a:r>
            <a:endParaRPr lang="de-AT" dirty="0" smtClean="0"/>
          </a:p>
          <a:p>
            <a:pPr>
              <a:buFont typeface="Wingdings" pitchFamily="2" charset="2"/>
              <a:buChar char="Ø"/>
            </a:pPr>
            <a:r>
              <a:rPr lang="de-AT" dirty="0" smtClean="0"/>
              <a:t>IAS 12: nicht </a:t>
            </a:r>
            <a:r>
              <a:rPr lang="de-AT" dirty="0" smtClean="0"/>
              <a:t>berücksichtigt</a:t>
            </a:r>
            <a:endParaRPr lang="de-AT" dirty="0" smtClean="0"/>
          </a:p>
          <a:p>
            <a:pPr>
              <a:buNone/>
            </a:pPr>
            <a:endParaRPr lang="de-AT" dirty="0"/>
          </a:p>
        </p:txBody>
      </p:sp>
    </p:spTree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Multiple </a:t>
            </a:r>
            <a:r>
              <a:rPr lang="de-AT" dirty="0" err="1" smtClean="0"/>
              <a:t>translations</a:t>
            </a:r>
            <a:r>
              <a:rPr lang="de-AT" dirty="0" smtClean="0"/>
              <a:t>/II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Berichtsperiode</a:t>
            </a:r>
          </a:p>
          <a:p>
            <a:pPr lvl="1">
              <a:buFont typeface="Wingdings" pitchFamily="2" charset="2"/>
              <a:buChar char="Ø"/>
            </a:pPr>
            <a:r>
              <a:rPr lang="de-AT" sz="2200" dirty="0" err="1" smtClean="0"/>
              <a:t>period</a:t>
            </a:r>
            <a:endParaRPr lang="de-AT" sz="2200" dirty="0" smtClean="0"/>
          </a:p>
          <a:p>
            <a:pPr lvl="1">
              <a:buFont typeface="Wingdings" pitchFamily="2" charset="2"/>
              <a:buChar char="Ø"/>
            </a:pPr>
            <a:r>
              <a:rPr lang="de-AT" sz="2200" dirty="0" err="1" smtClean="0"/>
              <a:t>annual</a:t>
            </a:r>
            <a:r>
              <a:rPr lang="de-AT" sz="2200" dirty="0" smtClean="0"/>
              <a:t> </a:t>
            </a:r>
            <a:r>
              <a:rPr lang="de-AT" sz="2200" dirty="0" err="1" smtClean="0"/>
              <a:t>period</a:t>
            </a:r>
            <a:endParaRPr lang="de-AT" sz="2200" dirty="0" smtClean="0"/>
          </a:p>
          <a:p>
            <a:pPr lvl="1">
              <a:buFont typeface="Wingdings" pitchFamily="2" charset="2"/>
              <a:buChar char="Ø"/>
            </a:pPr>
            <a:r>
              <a:rPr lang="de-AT" sz="2200" dirty="0" err="1" smtClean="0"/>
              <a:t>reporting</a:t>
            </a:r>
            <a:r>
              <a:rPr lang="de-AT" sz="2200" dirty="0" smtClean="0"/>
              <a:t> </a:t>
            </a:r>
            <a:r>
              <a:rPr lang="de-AT" sz="2200" dirty="0" err="1" smtClean="0"/>
              <a:t>period</a:t>
            </a:r>
            <a:endParaRPr lang="de-AT" sz="2200" dirty="0" smtClean="0"/>
          </a:p>
          <a:p>
            <a:pPr lvl="1">
              <a:buFont typeface="Wingdings" pitchFamily="2" charset="2"/>
              <a:buChar char="Ø"/>
            </a:pPr>
            <a:r>
              <a:rPr lang="de-AT" sz="2200" dirty="0" err="1" smtClean="0"/>
              <a:t>current</a:t>
            </a:r>
            <a:r>
              <a:rPr lang="de-AT" sz="2200" dirty="0" smtClean="0"/>
              <a:t> </a:t>
            </a:r>
            <a:r>
              <a:rPr lang="de-AT" sz="2200" dirty="0" err="1" smtClean="0"/>
              <a:t>year</a:t>
            </a:r>
            <a:endParaRPr lang="de-AT" sz="2200" dirty="0" smtClean="0"/>
          </a:p>
          <a:p>
            <a:pPr lvl="1">
              <a:buFont typeface="Wingdings" pitchFamily="2" charset="2"/>
              <a:buChar char="Ø"/>
            </a:pPr>
            <a:r>
              <a:rPr lang="de-AT" sz="2200" dirty="0" err="1" smtClean="0"/>
              <a:t>current</a:t>
            </a:r>
            <a:r>
              <a:rPr lang="de-AT" sz="2200" dirty="0" smtClean="0"/>
              <a:t> </a:t>
            </a:r>
            <a:r>
              <a:rPr lang="de-AT" sz="2200" dirty="0" err="1" smtClean="0"/>
              <a:t>period</a:t>
            </a:r>
            <a:endParaRPr lang="de-AT" sz="2200" dirty="0" smtClean="0"/>
          </a:p>
          <a:p>
            <a:pPr lvl="1">
              <a:buFont typeface="Wingdings" pitchFamily="2" charset="2"/>
              <a:buChar char="Ø"/>
            </a:pPr>
            <a:r>
              <a:rPr lang="de-AT" sz="2200" i="1" dirty="0" err="1" smtClean="0"/>
              <a:t>paraphrased</a:t>
            </a:r>
            <a:r>
              <a:rPr lang="de-AT" sz="2200" dirty="0" smtClean="0"/>
              <a:t>: </a:t>
            </a:r>
          </a:p>
          <a:p>
            <a:pPr lvl="2">
              <a:buFont typeface="Courier New" pitchFamily="49" charset="0"/>
              <a:buChar char="o"/>
            </a:pPr>
            <a:r>
              <a:rPr lang="de-AT" sz="2200" dirty="0" smtClean="0"/>
              <a:t>die </a:t>
            </a:r>
            <a:r>
              <a:rPr lang="de-AT" sz="2200" dirty="0" smtClean="0"/>
              <a:t>jeweilige Verpflichtung am Ende einer </a:t>
            </a:r>
            <a:r>
              <a:rPr lang="de-AT" sz="2200" dirty="0" smtClean="0"/>
              <a:t>Berichtsperiode</a:t>
            </a:r>
          </a:p>
          <a:p>
            <a:pPr lvl="2">
              <a:buFont typeface="Courier New" pitchFamily="49" charset="0"/>
              <a:buChar char="o"/>
            </a:pPr>
            <a:r>
              <a:rPr lang="de-AT" sz="2200" dirty="0" err="1" smtClean="0"/>
              <a:t>the</a:t>
            </a:r>
            <a:r>
              <a:rPr lang="de-AT" sz="2200" dirty="0" smtClean="0"/>
              <a:t> </a:t>
            </a:r>
            <a:r>
              <a:rPr lang="de-AT" sz="2200" dirty="0" err="1" smtClean="0"/>
              <a:t>closing</a:t>
            </a:r>
            <a:r>
              <a:rPr lang="de-AT" sz="2200" dirty="0" smtClean="0"/>
              <a:t> </a:t>
            </a:r>
            <a:r>
              <a:rPr lang="de-AT" sz="2200" dirty="0" err="1" smtClean="0"/>
              <a:t>obligation</a:t>
            </a:r>
            <a:endParaRPr lang="de-AT" sz="2200" dirty="0" smtClean="0"/>
          </a:p>
          <a:p>
            <a:endParaRPr lang="de-AT" dirty="0"/>
          </a:p>
        </p:txBody>
      </p:sp>
    </p:spTree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Standards?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	Although </a:t>
            </a:r>
            <a:r>
              <a:rPr lang="en-GB" dirty="0" smtClean="0"/>
              <a:t>this Standard uses the terms ‘</a:t>
            </a:r>
            <a:r>
              <a:rPr lang="en-GB" dirty="0" smtClean="0"/>
              <a:t>other comprehensive </a:t>
            </a:r>
            <a:r>
              <a:rPr lang="en-GB" dirty="0" smtClean="0"/>
              <a:t>income’, ‘profit or loss’ and ‘total comprehensive income’, an entity may use other terms to </a:t>
            </a:r>
            <a:r>
              <a:rPr lang="en-GB" dirty="0" smtClean="0"/>
              <a:t>describe </a:t>
            </a:r>
            <a:r>
              <a:rPr lang="en-GB" dirty="0" smtClean="0"/>
              <a:t>the totals as long as the meaning is clear. For example, an entity may use the term ‘net income’ to describe profit or loss.</a:t>
            </a:r>
            <a:endParaRPr lang="de-AT" dirty="0" smtClean="0"/>
          </a:p>
          <a:p>
            <a:endParaRPr lang="de-AT" dirty="0"/>
          </a:p>
        </p:txBody>
      </p:sp>
    </p:spTree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3600" dirty="0" smtClean="0">
                <a:latin typeface="Calibri" pitchFamily="34" charset="0"/>
              </a:rPr>
              <a:t>Project </a:t>
            </a:r>
            <a:r>
              <a:rPr lang="de-AT" sz="3600" dirty="0" err="1" smtClean="0">
                <a:latin typeface="Calibri" pitchFamily="34" charset="0"/>
              </a:rPr>
              <a:t>seminars</a:t>
            </a:r>
            <a:endParaRPr lang="de-AT" sz="3600" dirty="0">
              <a:latin typeface="Calibri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smtClean="0">
                <a:latin typeface="Calibri" pitchFamily="34" charset="0"/>
              </a:rPr>
              <a:t>Corpus-</a:t>
            </a:r>
            <a:r>
              <a:rPr lang="de-AT" dirty="0" err="1" smtClean="0">
                <a:latin typeface="Calibri" pitchFamily="34" charset="0"/>
              </a:rPr>
              <a:t>based</a:t>
            </a:r>
            <a:r>
              <a:rPr lang="de-AT" dirty="0" smtClean="0">
                <a:latin typeface="Calibri" pitchFamily="34" charset="0"/>
              </a:rPr>
              <a:t> </a:t>
            </a:r>
            <a:r>
              <a:rPr lang="de-AT" dirty="0" err="1" smtClean="0">
                <a:latin typeface="Calibri" pitchFamily="34" charset="0"/>
              </a:rPr>
              <a:t>research</a:t>
            </a:r>
            <a:endParaRPr lang="de-AT" dirty="0" smtClean="0">
              <a:latin typeface="Calibri" pitchFamily="34" charset="0"/>
            </a:endParaRPr>
          </a:p>
          <a:p>
            <a:r>
              <a:rPr lang="de-AT" dirty="0" smtClean="0">
                <a:latin typeface="Calibri" pitchFamily="34" charset="0"/>
              </a:rPr>
              <a:t>Word </a:t>
            </a:r>
            <a:r>
              <a:rPr lang="de-AT" dirty="0" err="1" smtClean="0">
                <a:latin typeface="Calibri" pitchFamily="34" charset="0"/>
              </a:rPr>
              <a:t>lists</a:t>
            </a:r>
            <a:endParaRPr lang="de-AT" dirty="0" smtClean="0">
              <a:latin typeface="Calibri" pitchFamily="34" charset="0"/>
            </a:endParaRPr>
          </a:p>
          <a:p>
            <a:r>
              <a:rPr lang="de-AT" dirty="0" err="1" smtClean="0">
                <a:latin typeface="Calibri" pitchFamily="34" charset="0"/>
              </a:rPr>
              <a:t>Collocations</a:t>
            </a:r>
            <a:endParaRPr lang="de-AT" dirty="0" smtClean="0">
              <a:latin typeface="Calibri" pitchFamily="34" charset="0"/>
            </a:endParaRPr>
          </a:p>
          <a:p>
            <a:r>
              <a:rPr lang="de-AT" dirty="0" smtClean="0">
                <a:latin typeface="Calibri" pitchFamily="34" charset="0"/>
              </a:rPr>
              <a:t>Check </a:t>
            </a:r>
            <a:r>
              <a:rPr lang="de-AT" dirty="0" err="1" smtClean="0">
                <a:latin typeface="Calibri" pitchFamily="34" charset="0"/>
              </a:rPr>
              <a:t>against</a:t>
            </a:r>
            <a:r>
              <a:rPr lang="de-AT" dirty="0" smtClean="0">
                <a:latin typeface="Calibri" pitchFamily="34" charset="0"/>
              </a:rPr>
              <a:t> </a:t>
            </a:r>
            <a:r>
              <a:rPr lang="de-AT" dirty="0" err="1" smtClean="0">
                <a:latin typeface="Calibri" pitchFamily="34" charset="0"/>
              </a:rPr>
              <a:t>existing</a:t>
            </a:r>
            <a:r>
              <a:rPr lang="de-AT" dirty="0" smtClean="0">
                <a:latin typeface="Calibri" pitchFamily="34" charset="0"/>
              </a:rPr>
              <a:t> </a:t>
            </a:r>
            <a:r>
              <a:rPr lang="de-AT" dirty="0" err="1" smtClean="0">
                <a:latin typeface="Calibri" pitchFamily="34" charset="0"/>
              </a:rPr>
              <a:t>entries</a:t>
            </a:r>
            <a:endParaRPr lang="de-AT" dirty="0" smtClean="0">
              <a:latin typeface="Calibri" pitchFamily="34" charset="0"/>
            </a:endParaRPr>
          </a:p>
          <a:p>
            <a:r>
              <a:rPr lang="de-AT" dirty="0" smtClean="0">
                <a:latin typeface="Calibri" pitchFamily="34" charset="0"/>
              </a:rPr>
              <a:t>Find </a:t>
            </a:r>
            <a:r>
              <a:rPr lang="de-AT" dirty="0" err="1" smtClean="0">
                <a:latin typeface="Calibri" pitchFamily="34" charset="0"/>
              </a:rPr>
              <a:t>definitions</a:t>
            </a:r>
            <a:r>
              <a:rPr lang="de-AT" dirty="0" smtClean="0">
                <a:latin typeface="Calibri" pitchFamily="34" charset="0"/>
              </a:rPr>
              <a:t>/sample </a:t>
            </a:r>
            <a:r>
              <a:rPr lang="de-AT" dirty="0" err="1" smtClean="0">
                <a:latin typeface="Calibri" pitchFamily="34" charset="0"/>
              </a:rPr>
              <a:t>sentences</a:t>
            </a:r>
            <a:endParaRPr lang="de-AT" dirty="0" smtClean="0">
              <a:latin typeface="Calibri" pitchFamily="34" charset="0"/>
            </a:endParaRPr>
          </a:p>
          <a:p>
            <a:r>
              <a:rPr lang="de-AT" dirty="0" smtClean="0">
                <a:latin typeface="Calibri" pitchFamily="34" charset="0"/>
              </a:rPr>
              <a:t>Find </a:t>
            </a:r>
            <a:r>
              <a:rPr lang="de-AT" dirty="0" err="1" smtClean="0">
                <a:latin typeface="Calibri" pitchFamily="34" charset="0"/>
              </a:rPr>
              <a:t>matching</a:t>
            </a:r>
            <a:r>
              <a:rPr lang="de-AT" dirty="0" smtClean="0">
                <a:latin typeface="Calibri" pitchFamily="34" charset="0"/>
              </a:rPr>
              <a:t> German </a:t>
            </a:r>
            <a:r>
              <a:rPr lang="de-AT" dirty="0" err="1" smtClean="0">
                <a:latin typeface="Calibri" pitchFamily="34" charset="0"/>
              </a:rPr>
              <a:t>expressions</a:t>
            </a:r>
            <a:endParaRPr lang="de-AT" dirty="0" smtClean="0">
              <a:latin typeface="Calibri" pitchFamily="34" charset="0"/>
            </a:endParaRPr>
          </a:p>
          <a:p>
            <a:endParaRPr lang="de-AT" dirty="0">
              <a:latin typeface="Calibri" pitchFamily="34" charset="0"/>
            </a:endParaRPr>
          </a:p>
          <a:p>
            <a:pPr>
              <a:buNone/>
            </a:pPr>
            <a:r>
              <a:rPr lang="de-AT" dirty="0" smtClean="0">
                <a:latin typeface="Calibri" pitchFamily="34" charset="0"/>
              </a:rPr>
              <a:t>OUTPUT: -&gt; 1,800 potential additional </a:t>
            </a:r>
            <a:r>
              <a:rPr lang="de-AT" dirty="0" err="1" smtClean="0">
                <a:latin typeface="Calibri" pitchFamily="34" charset="0"/>
              </a:rPr>
              <a:t>entries</a:t>
            </a:r>
            <a:r>
              <a:rPr lang="de-AT" dirty="0" smtClean="0">
                <a:latin typeface="Calibri" pitchFamily="34" charset="0"/>
              </a:rPr>
              <a:t> per </a:t>
            </a:r>
            <a:r>
              <a:rPr lang="de-AT" dirty="0" err="1" smtClean="0">
                <a:latin typeface="Calibri" pitchFamily="34" charset="0"/>
              </a:rPr>
              <a:t>seminar</a:t>
            </a:r>
            <a:endParaRPr lang="de-AT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3600" dirty="0" err="1" smtClean="0">
                <a:latin typeface="Calibri" pitchFamily="34" charset="0"/>
              </a:rPr>
              <a:t>Once</a:t>
            </a:r>
            <a:r>
              <a:rPr lang="de-AT" sz="3600" dirty="0" smtClean="0">
                <a:latin typeface="Calibri" pitchFamily="34" charset="0"/>
              </a:rPr>
              <a:t> </a:t>
            </a:r>
            <a:r>
              <a:rPr lang="de-AT" sz="3600" dirty="0" err="1" smtClean="0">
                <a:latin typeface="Calibri" pitchFamily="34" charset="0"/>
              </a:rPr>
              <a:t>finished</a:t>
            </a:r>
            <a:r>
              <a:rPr lang="de-AT" sz="3600" dirty="0" smtClean="0">
                <a:latin typeface="Calibri" pitchFamily="34" charset="0"/>
              </a:rPr>
              <a:t>…</a:t>
            </a:r>
            <a:endParaRPr lang="de-AT" sz="3600" dirty="0">
              <a:latin typeface="Calibri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err="1" smtClean="0">
                <a:latin typeface="Calibri" pitchFamily="34" charset="0"/>
              </a:rPr>
              <a:t>roughly</a:t>
            </a:r>
            <a:r>
              <a:rPr lang="de-AT" dirty="0" smtClean="0">
                <a:latin typeface="Calibri" pitchFamily="34" charset="0"/>
              </a:rPr>
              <a:t> 20,000 </a:t>
            </a:r>
            <a:r>
              <a:rPr lang="de-AT" dirty="0" err="1" smtClean="0">
                <a:latin typeface="Calibri" pitchFamily="34" charset="0"/>
              </a:rPr>
              <a:t>headword</a:t>
            </a:r>
            <a:r>
              <a:rPr lang="de-AT" dirty="0" smtClean="0">
                <a:latin typeface="Calibri" pitchFamily="34" charset="0"/>
              </a:rPr>
              <a:t> </a:t>
            </a:r>
            <a:r>
              <a:rPr lang="de-AT" dirty="0" err="1" smtClean="0">
                <a:latin typeface="Calibri" pitchFamily="34" charset="0"/>
              </a:rPr>
              <a:t>entries</a:t>
            </a:r>
            <a:r>
              <a:rPr lang="de-AT" dirty="0" smtClean="0">
                <a:latin typeface="Calibri" pitchFamily="34" charset="0"/>
              </a:rPr>
              <a:t> </a:t>
            </a:r>
            <a:r>
              <a:rPr lang="de-AT" dirty="0" err="1" smtClean="0">
                <a:latin typeface="Calibri" pitchFamily="34" charset="0"/>
              </a:rPr>
              <a:t>each</a:t>
            </a:r>
            <a:endParaRPr lang="de-AT" dirty="0" smtClean="0">
              <a:latin typeface="Calibri" pitchFamily="34" charset="0"/>
            </a:endParaRPr>
          </a:p>
          <a:p>
            <a:r>
              <a:rPr lang="de-AT" dirty="0" err="1" smtClean="0">
                <a:latin typeface="Calibri" pitchFamily="34" charset="0"/>
              </a:rPr>
              <a:t>among</a:t>
            </a:r>
            <a:r>
              <a:rPr lang="de-AT" dirty="0" smtClean="0">
                <a:latin typeface="Calibri" pitchFamily="34" charset="0"/>
              </a:rPr>
              <a:t> </a:t>
            </a:r>
            <a:r>
              <a:rPr lang="de-AT" dirty="0" err="1" smtClean="0">
                <a:latin typeface="Calibri" pitchFamily="34" charset="0"/>
              </a:rPr>
              <a:t>most</a:t>
            </a:r>
            <a:r>
              <a:rPr lang="de-AT" dirty="0" smtClean="0">
                <a:latin typeface="Calibri" pitchFamily="34" charset="0"/>
              </a:rPr>
              <a:t> </a:t>
            </a:r>
            <a:r>
              <a:rPr lang="de-AT" dirty="0" err="1" smtClean="0">
                <a:latin typeface="Calibri" pitchFamily="34" charset="0"/>
              </a:rPr>
              <a:t>comprehensive</a:t>
            </a:r>
            <a:r>
              <a:rPr lang="de-AT" dirty="0" smtClean="0">
                <a:latin typeface="Calibri" pitchFamily="34" charset="0"/>
              </a:rPr>
              <a:t> bilingual </a:t>
            </a:r>
            <a:r>
              <a:rPr lang="de-AT" dirty="0" err="1" smtClean="0">
                <a:latin typeface="Calibri" pitchFamily="34" charset="0"/>
              </a:rPr>
              <a:t>finance</a:t>
            </a:r>
            <a:r>
              <a:rPr lang="de-AT" dirty="0" smtClean="0">
                <a:latin typeface="Calibri" pitchFamily="34" charset="0"/>
              </a:rPr>
              <a:t>/</a:t>
            </a:r>
            <a:r>
              <a:rPr lang="de-AT" dirty="0" err="1" smtClean="0">
                <a:latin typeface="Calibri" pitchFamily="34" charset="0"/>
              </a:rPr>
              <a:t>accounting</a:t>
            </a:r>
            <a:r>
              <a:rPr lang="de-AT" dirty="0" smtClean="0">
                <a:latin typeface="Calibri" pitchFamily="34" charset="0"/>
              </a:rPr>
              <a:t> </a:t>
            </a:r>
            <a:r>
              <a:rPr lang="de-AT" dirty="0" err="1" smtClean="0">
                <a:latin typeface="Calibri" pitchFamily="34" charset="0"/>
              </a:rPr>
              <a:t>dictionaries</a:t>
            </a:r>
            <a:endParaRPr lang="de-AT" dirty="0" smtClean="0">
              <a:latin typeface="Calibri" pitchFamily="34" charset="0"/>
            </a:endParaRPr>
          </a:p>
          <a:p>
            <a:r>
              <a:rPr lang="de-AT" dirty="0" err="1" smtClean="0">
                <a:latin typeface="Calibri" pitchFamily="34" charset="0"/>
              </a:rPr>
              <a:t>wide</a:t>
            </a:r>
            <a:r>
              <a:rPr lang="de-AT" dirty="0" smtClean="0">
                <a:latin typeface="Calibri" pitchFamily="34" charset="0"/>
              </a:rPr>
              <a:t> </a:t>
            </a:r>
            <a:r>
              <a:rPr lang="de-AT" dirty="0" err="1" smtClean="0">
                <a:latin typeface="Calibri" pitchFamily="34" charset="0"/>
              </a:rPr>
              <a:t>range</a:t>
            </a:r>
            <a:r>
              <a:rPr lang="de-AT" dirty="0" smtClean="0">
                <a:latin typeface="Calibri" pitchFamily="34" charset="0"/>
              </a:rPr>
              <a:t> </a:t>
            </a:r>
            <a:r>
              <a:rPr lang="de-AT" dirty="0" err="1" smtClean="0">
                <a:latin typeface="Calibri" pitchFamily="34" charset="0"/>
              </a:rPr>
              <a:t>of</a:t>
            </a:r>
            <a:r>
              <a:rPr lang="de-AT" dirty="0" smtClean="0">
                <a:latin typeface="Calibri" pitchFamily="34" charset="0"/>
              </a:rPr>
              <a:t> </a:t>
            </a:r>
            <a:r>
              <a:rPr lang="de-AT" dirty="0" err="1" smtClean="0">
                <a:latin typeface="Calibri" pitchFamily="34" charset="0"/>
              </a:rPr>
              <a:t>definitions</a:t>
            </a:r>
            <a:r>
              <a:rPr lang="de-AT" dirty="0" smtClean="0">
                <a:latin typeface="Calibri" pitchFamily="34" charset="0"/>
              </a:rPr>
              <a:t> </a:t>
            </a:r>
            <a:r>
              <a:rPr lang="de-AT" dirty="0" err="1" smtClean="0">
                <a:latin typeface="Calibri" pitchFamily="34" charset="0"/>
              </a:rPr>
              <a:t>of</a:t>
            </a:r>
            <a:r>
              <a:rPr lang="de-AT" dirty="0" smtClean="0">
                <a:latin typeface="Calibri" pitchFamily="34" charset="0"/>
              </a:rPr>
              <a:t> </a:t>
            </a:r>
            <a:r>
              <a:rPr lang="de-AT" dirty="0" err="1" smtClean="0">
                <a:latin typeface="Calibri" pitchFamily="34" charset="0"/>
              </a:rPr>
              <a:t>complex</a:t>
            </a:r>
            <a:r>
              <a:rPr lang="de-AT" dirty="0" smtClean="0">
                <a:latin typeface="Calibri" pitchFamily="34" charset="0"/>
              </a:rPr>
              <a:t> </a:t>
            </a:r>
            <a:r>
              <a:rPr lang="de-AT" dirty="0" err="1" smtClean="0">
                <a:latin typeface="Calibri" pitchFamily="34" charset="0"/>
              </a:rPr>
              <a:t>terms</a:t>
            </a:r>
            <a:r>
              <a:rPr lang="de-AT" dirty="0" smtClean="0">
                <a:latin typeface="Calibri" pitchFamily="34" charset="0"/>
              </a:rPr>
              <a:t>/</a:t>
            </a:r>
            <a:r>
              <a:rPr lang="de-AT" dirty="0" err="1" smtClean="0">
                <a:latin typeface="Calibri" pitchFamily="34" charset="0"/>
              </a:rPr>
              <a:t>concepts</a:t>
            </a:r>
            <a:endParaRPr lang="de-AT" dirty="0" smtClean="0">
              <a:latin typeface="Calibri" pitchFamily="34" charset="0"/>
            </a:endParaRPr>
          </a:p>
          <a:p>
            <a:r>
              <a:rPr lang="de-AT" dirty="0" err="1" smtClean="0">
                <a:latin typeface="Calibri" pitchFamily="34" charset="0"/>
              </a:rPr>
              <a:t>unique</a:t>
            </a:r>
            <a:r>
              <a:rPr lang="de-AT" dirty="0" smtClean="0">
                <a:latin typeface="Calibri" pitchFamily="34" charset="0"/>
              </a:rPr>
              <a:t> </a:t>
            </a:r>
            <a:r>
              <a:rPr lang="de-AT" dirty="0" err="1" smtClean="0">
                <a:latin typeface="Calibri" pitchFamily="34" charset="0"/>
              </a:rPr>
              <a:t>coverage</a:t>
            </a:r>
            <a:r>
              <a:rPr lang="de-AT" dirty="0" smtClean="0">
                <a:latin typeface="Calibri" pitchFamily="34" charset="0"/>
              </a:rPr>
              <a:t> </a:t>
            </a:r>
            <a:r>
              <a:rPr lang="de-AT" dirty="0" err="1" smtClean="0">
                <a:latin typeface="Calibri" pitchFamily="34" charset="0"/>
              </a:rPr>
              <a:t>of</a:t>
            </a:r>
            <a:r>
              <a:rPr lang="de-AT" dirty="0" smtClean="0">
                <a:latin typeface="Calibri" pitchFamily="34" charset="0"/>
              </a:rPr>
              <a:t> </a:t>
            </a:r>
            <a:r>
              <a:rPr lang="de-AT" dirty="0" err="1" smtClean="0">
                <a:latin typeface="Calibri" pitchFamily="34" charset="0"/>
              </a:rPr>
              <a:t>specific</a:t>
            </a:r>
            <a:r>
              <a:rPr lang="de-AT" dirty="0" smtClean="0">
                <a:latin typeface="Calibri" pitchFamily="34" charset="0"/>
              </a:rPr>
              <a:t> </a:t>
            </a:r>
            <a:r>
              <a:rPr lang="de-AT" dirty="0" err="1" smtClean="0">
                <a:latin typeface="Calibri" pitchFamily="34" charset="0"/>
              </a:rPr>
              <a:t>areas</a:t>
            </a:r>
            <a:r>
              <a:rPr lang="de-AT" dirty="0" smtClean="0">
                <a:latin typeface="Calibri" pitchFamily="34" charset="0"/>
              </a:rPr>
              <a:t> such </a:t>
            </a:r>
            <a:r>
              <a:rPr lang="de-AT" dirty="0" err="1" smtClean="0">
                <a:latin typeface="Calibri" pitchFamily="34" charset="0"/>
              </a:rPr>
              <a:t>as</a:t>
            </a:r>
            <a:r>
              <a:rPr lang="de-AT" dirty="0" smtClean="0">
                <a:latin typeface="Calibri" pitchFamily="34" charset="0"/>
              </a:rPr>
              <a:t> </a:t>
            </a:r>
            <a:r>
              <a:rPr lang="de-AT" dirty="0" err="1" smtClean="0">
                <a:latin typeface="Calibri" pitchFamily="34" charset="0"/>
              </a:rPr>
              <a:t>foreign</a:t>
            </a:r>
            <a:r>
              <a:rPr lang="de-AT" dirty="0" smtClean="0">
                <a:latin typeface="Calibri" pitchFamily="34" charset="0"/>
              </a:rPr>
              <a:t> </a:t>
            </a:r>
            <a:r>
              <a:rPr lang="de-AT" dirty="0" err="1" smtClean="0">
                <a:latin typeface="Calibri" pitchFamily="34" charset="0"/>
              </a:rPr>
              <a:t>exchange</a:t>
            </a:r>
            <a:r>
              <a:rPr lang="de-AT" dirty="0" smtClean="0">
                <a:latin typeface="Calibri" pitchFamily="34" charset="0"/>
              </a:rPr>
              <a:t> </a:t>
            </a:r>
            <a:r>
              <a:rPr lang="de-AT" dirty="0" err="1" smtClean="0">
                <a:latin typeface="Calibri" pitchFamily="34" charset="0"/>
              </a:rPr>
              <a:t>terminology</a:t>
            </a:r>
            <a:endParaRPr lang="de-AT" dirty="0" smtClean="0">
              <a:latin typeface="Calibri" pitchFamily="34" charset="0"/>
            </a:endParaRPr>
          </a:p>
          <a:p>
            <a:endParaRPr lang="de-A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alibri" pitchFamily="34" charset="0"/>
              </a:rPr>
              <a:t>Conclusion</a:t>
            </a:r>
            <a:endParaRPr lang="en-US" sz="3600" dirty="0">
              <a:latin typeface="Calibri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468313" y="2666816"/>
            <a:ext cx="4103687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Calibri" pitchFamily="34" charset="0"/>
              </a:rPr>
              <a:t>A man will turn over half a library to make one book. </a:t>
            </a:r>
          </a:p>
          <a:p>
            <a:pPr algn="r">
              <a:spcBef>
                <a:spcPts val="1800"/>
              </a:spcBef>
            </a:pPr>
            <a:r>
              <a:rPr lang="en-US" sz="2400" dirty="0" smtClean="0">
                <a:latin typeface="Calibri" pitchFamily="34" charset="0"/>
              </a:rPr>
              <a:t>Samuel Johnson </a:t>
            </a:r>
            <a:endParaRPr lang="de-AT" sz="2400" dirty="0">
              <a:latin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3" y="2060699"/>
            <a:ext cx="3696036" cy="338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ChangeArrowheads="1"/>
          </p:cNvSpPr>
          <p:nvPr/>
        </p:nvSpPr>
        <p:spPr bwMode="auto">
          <a:xfrm>
            <a:off x="1116013" y="2205038"/>
            <a:ext cx="6911975" cy="3455987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grpSp>
        <p:nvGrpSpPr>
          <p:cNvPr id="2" name="Gruppieren 27"/>
          <p:cNvGrpSpPr>
            <a:grpSpLocks/>
          </p:cNvGrpSpPr>
          <p:nvPr/>
        </p:nvGrpSpPr>
        <p:grpSpPr bwMode="auto">
          <a:xfrm>
            <a:off x="1043608" y="1844824"/>
            <a:ext cx="6911975" cy="4464496"/>
            <a:chOff x="1116013" y="836613"/>
            <a:chExt cx="6911975" cy="5256212"/>
          </a:xfrm>
        </p:grpSpPr>
        <p:sp>
          <p:nvSpPr>
            <p:cNvPr id="13316" name="Rectangle 2"/>
            <p:cNvSpPr>
              <a:spLocks noChangeArrowheads="1"/>
            </p:cNvSpPr>
            <p:nvPr/>
          </p:nvSpPr>
          <p:spPr bwMode="auto">
            <a:xfrm>
              <a:off x="1571604" y="2500306"/>
              <a:ext cx="1555750" cy="2879725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de-DE" sz="1400" baseline="30000"/>
            </a:p>
          </p:txBody>
        </p:sp>
        <p:sp>
          <p:nvSpPr>
            <p:cNvPr id="13317" name="Rectangle 3"/>
            <p:cNvSpPr>
              <a:spLocks noChangeArrowheads="1"/>
            </p:cNvSpPr>
            <p:nvPr/>
          </p:nvSpPr>
          <p:spPr bwMode="auto">
            <a:xfrm>
              <a:off x="5969000" y="2492375"/>
              <a:ext cx="1555750" cy="2879725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de-DE" sz="1400"/>
            </a:p>
          </p:txBody>
        </p:sp>
        <p:sp>
          <p:nvSpPr>
            <p:cNvPr id="13318" name="Rectangle 4"/>
            <p:cNvSpPr>
              <a:spLocks noChangeArrowheads="1"/>
            </p:cNvSpPr>
            <p:nvPr/>
          </p:nvSpPr>
          <p:spPr bwMode="auto">
            <a:xfrm>
              <a:off x="3779838" y="2492375"/>
              <a:ext cx="1562100" cy="2879725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de-DE" sz="1400"/>
            </a:p>
          </p:txBody>
        </p:sp>
        <p:sp>
          <p:nvSpPr>
            <p:cNvPr id="13319" name="AutoShape 5"/>
            <p:cNvSpPr>
              <a:spLocks noChangeArrowheads="1"/>
            </p:cNvSpPr>
            <p:nvPr/>
          </p:nvSpPr>
          <p:spPr bwMode="auto">
            <a:xfrm>
              <a:off x="1116013" y="836613"/>
              <a:ext cx="6911975" cy="1368425"/>
            </a:xfrm>
            <a:prstGeom prst="triangle">
              <a:avLst>
                <a:gd name="adj" fmla="val 50000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latin typeface="Arial Narrow" pitchFamily="34" charset="0"/>
                </a:rPr>
                <a:t>Analyzing and optimizing business communication</a:t>
              </a:r>
            </a:p>
          </p:txBody>
        </p:sp>
        <p:sp>
          <p:nvSpPr>
            <p:cNvPr id="13320" name="Rectangle 7"/>
            <p:cNvSpPr>
              <a:spLocks noChangeArrowheads="1"/>
            </p:cNvSpPr>
            <p:nvPr/>
          </p:nvSpPr>
          <p:spPr bwMode="auto">
            <a:xfrm>
              <a:off x="1116013" y="5373688"/>
              <a:ext cx="6911975" cy="719137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latin typeface="Arial Narrow" pitchFamily="34" charset="0"/>
                </a:rPr>
                <a:t>Linguistic Foundations: Theory and Methodology</a:t>
              </a:r>
            </a:p>
          </p:txBody>
        </p:sp>
        <p:sp>
          <p:nvSpPr>
            <p:cNvPr id="13321" name="Rectangle 8"/>
            <p:cNvSpPr>
              <a:spLocks noChangeArrowheads="1"/>
            </p:cNvSpPr>
            <p:nvPr/>
          </p:nvSpPr>
          <p:spPr bwMode="auto">
            <a:xfrm>
              <a:off x="1582738" y="2205038"/>
              <a:ext cx="1550987" cy="287337"/>
            </a:xfrm>
            <a:prstGeom prst="rect">
              <a:avLst/>
            </a:prstGeom>
            <a:solidFill>
              <a:srgbClr val="3333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13322" name="Rectangle 9"/>
            <p:cNvSpPr>
              <a:spLocks noChangeArrowheads="1"/>
            </p:cNvSpPr>
            <p:nvPr/>
          </p:nvSpPr>
          <p:spPr bwMode="auto">
            <a:xfrm>
              <a:off x="3776663" y="2205038"/>
              <a:ext cx="1562100" cy="287337"/>
            </a:xfrm>
            <a:prstGeom prst="rect">
              <a:avLst/>
            </a:prstGeom>
            <a:solidFill>
              <a:srgbClr val="3333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13323" name="Rectangle 10"/>
            <p:cNvSpPr>
              <a:spLocks noChangeArrowheads="1"/>
            </p:cNvSpPr>
            <p:nvPr/>
          </p:nvSpPr>
          <p:spPr bwMode="auto">
            <a:xfrm>
              <a:off x="5975350" y="2205038"/>
              <a:ext cx="1562100" cy="287337"/>
            </a:xfrm>
            <a:prstGeom prst="rect">
              <a:avLst/>
            </a:prstGeom>
            <a:solidFill>
              <a:srgbClr val="3333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13324" name="Text Box 11"/>
            <p:cNvSpPr txBox="1">
              <a:spLocks noChangeArrowheads="1"/>
            </p:cNvSpPr>
            <p:nvPr/>
          </p:nvSpPr>
          <p:spPr bwMode="auto">
            <a:xfrm>
              <a:off x="1571604" y="3500438"/>
              <a:ext cx="1439862" cy="615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GB" sz="1700" b="1">
                  <a:latin typeface="Arial Narrow" pitchFamily="34" charset="0"/>
                </a:rPr>
                <a:t>Business Discourse</a:t>
              </a:r>
            </a:p>
          </p:txBody>
        </p:sp>
        <p:sp>
          <p:nvSpPr>
            <p:cNvPr id="13325" name="Text Box 12"/>
            <p:cNvSpPr txBox="1">
              <a:spLocks noChangeArrowheads="1"/>
            </p:cNvSpPr>
            <p:nvPr/>
          </p:nvSpPr>
          <p:spPr bwMode="auto">
            <a:xfrm>
              <a:off x="3849688" y="3409950"/>
              <a:ext cx="1368425" cy="877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700" b="1" dirty="0">
                  <a:latin typeface="Arial Narrow" pitchFamily="34" charset="0"/>
                </a:rPr>
                <a:t>Business and Economic Terminology</a:t>
              </a:r>
            </a:p>
          </p:txBody>
        </p:sp>
        <p:sp>
          <p:nvSpPr>
            <p:cNvPr id="13326" name="Text Box 13"/>
            <p:cNvSpPr txBox="1">
              <a:spLocks noChangeArrowheads="1"/>
            </p:cNvSpPr>
            <p:nvPr/>
          </p:nvSpPr>
          <p:spPr bwMode="auto">
            <a:xfrm>
              <a:off x="6010275" y="3336925"/>
              <a:ext cx="1511300" cy="11387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700" b="1">
                  <a:latin typeface="Arial Narrow" pitchFamily="34" charset="0"/>
                </a:rPr>
                <a:t>Cultural Studies &amp; Language Learning</a:t>
              </a:r>
            </a:p>
          </p:txBody>
        </p:sp>
      </p:grpSp>
      <p:sp>
        <p:nvSpPr>
          <p:cNvPr id="16" name="Textfeld 15"/>
          <p:cNvSpPr txBox="1"/>
          <p:nvPr/>
        </p:nvSpPr>
        <p:spPr>
          <a:xfrm>
            <a:off x="395536" y="620688"/>
            <a:ext cx="31012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3600" b="1" dirty="0" smtClean="0">
                <a:solidFill>
                  <a:schemeClr val="bg1"/>
                </a:solidFill>
                <a:latin typeface="Calibri" pitchFamily="34" charset="0"/>
              </a:rPr>
              <a:t>Research Areas</a:t>
            </a:r>
            <a:endParaRPr lang="de-AT" sz="3600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462019" y="430318"/>
            <a:ext cx="6918293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Calibri" pitchFamily="34" charset="0"/>
              </a:rPr>
              <a:t>Making a case </a:t>
            </a:r>
            <a:br>
              <a:rPr lang="en-US" sz="3600" dirty="0" smtClean="0">
                <a:latin typeface="Calibri" pitchFamily="34" charset="0"/>
              </a:rPr>
            </a:br>
            <a:r>
              <a:rPr lang="en-US" sz="3600" dirty="0" smtClean="0">
                <a:latin typeface="Calibri" pitchFamily="34" charset="0"/>
              </a:rPr>
              <a:t>for terminology </a:t>
            </a:r>
            <a:r>
              <a:rPr lang="en-US" sz="3600" dirty="0" smtClean="0">
                <a:latin typeface="Calibri" pitchFamily="34" charset="0"/>
              </a:rPr>
              <a:t> </a:t>
            </a:r>
            <a:endParaRPr lang="en-US" sz="3600" dirty="0">
              <a:latin typeface="Calibri" pitchFamily="34" charset="0"/>
            </a:endParaRPr>
          </a:p>
        </p:txBody>
      </p:sp>
      <p:sp>
        <p:nvSpPr>
          <p:cNvPr id="9" name="Inhaltsplatzhalter 8"/>
          <p:cNvSpPr>
            <a:spLocks noGrp="1"/>
          </p:cNvSpPr>
          <p:nvPr>
            <p:ph idx="1"/>
          </p:nvPr>
        </p:nvSpPr>
        <p:spPr>
          <a:xfrm>
            <a:off x="462019" y="1772816"/>
            <a:ext cx="8070421" cy="4176613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800" b="1" dirty="0" smtClean="0">
                <a:latin typeface="Calibri" pitchFamily="34" charset="0"/>
              </a:rPr>
              <a:t>Increased efficiency</a:t>
            </a:r>
            <a:r>
              <a:rPr lang="en-US" sz="2800" dirty="0" smtClean="0">
                <a:latin typeface="Calibri" pitchFamily="34" charset="0"/>
              </a:rPr>
              <a:t/>
            </a:r>
            <a:br>
              <a:rPr lang="en-US" sz="2800" dirty="0" smtClean="0">
                <a:latin typeface="Calibri" pitchFamily="34" charset="0"/>
              </a:rPr>
            </a:br>
            <a:r>
              <a:rPr lang="en-US" sz="2800" dirty="0" smtClean="0">
                <a:latin typeface="Calibri" pitchFamily="34" charset="0"/>
              </a:rPr>
              <a:t>Terminology makes communication between specialists more efficient.</a:t>
            </a:r>
          </a:p>
          <a:p>
            <a:pPr>
              <a:spcBef>
                <a:spcPts val="1200"/>
              </a:spcBef>
            </a:pPr>
            <a:r>
              <a:rPr lang="en-US" sz="2800" b="1" dirty="0" smtClean="0">
                <a:latin typeface="Calibri" pitchFamily="34" charset="0"/>
              </a:rPr>
              <a:t>Knowledge transfer</a:t>
            </a:r>
            <a:r>
              <a:rPr lang="en-US" sz="2800" dirty="0" smtClean="0">
                <a:latin typeface="Calibri" pitchFamily="34" charset="0"/>
              </a:rPr>
              <a:t/>
            </a:r>
            <a:br>
              <a:rPr lang="en-US" sz="2800" dirty="0" smtClean="0">
                <a:latin typeface="Calibri" pitchFamily="34" charset="0"/>
              </a:rPr>
            </a:br>
            <a:r>
              <a:rPr lang="en-US" sz="2800" dirty="0" smtClean="0">
                <a:latin typeface="Calibri" pitchFamily="34" charset="0"/>
              </a:rPr>
              <a:t>Terminology is the main vehicle by which knowledge is represented and conveyed. </a:t>
            </a:r>
          </a:p>
          <a:p>
            <a:pPr>
              <a:spcBef>
                <a:spcPts val="1200"/>
              </a:spcBef>
            </a:pPr>
            <a:r>
              <a:rPr lang="en-US" sz="2800" b="1" dirty="0" smtClean="0">
                <a:latin typeface="Calibri" pitchFamily="34" charset="0"/>
              </a:rPr>
              <a:t>Avoidance of vagueness</a:t>
            </a:r>
            <a:r>
              <a:rPr lang="en-US" sz="2800" dirty="0" smtClean="0">
                <a:latin typeface="Calibri" pitchFamily="34" charset="0"/>
              </a:rPr>
              <a:t/>
            </a:r>
            <a:br>
              <a:rPr lang="en-US" sz="2800" dirty="0" smtClean="0">
                <a:latin typeface="Calibri" pitchFamily="34" charset="0"/>
              </a:rPr>
            </a:br>
            <a:r>
              <a:rPr lang="en-US" sz="2800" dirty="0" smtClean="0">
                <a:latin typeface="Calibri" pitchFamily="34" charset="0"/>
              </a:rPr>
              <a:t>Terminology reduces ambiguity and increases clarity.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462019" y="430318"/>
            <a:ext cx="6918293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Calibri" pitchFamily="34" charset="0"/>
              </a:rPr>
              <a:t>Corpus-based terminology </a:t>
            </a:r>
            <a:endParaRPr lang="en-US" sz="3600" dirty="0">
              <a:latin typeface="Calibri" pitchFamily="34" charset="0"/>
            </a:endParaRPr>
          </a:p>
        </p:txBody>
      </p:sp>
      <p:sp>
        <p:nvSpPr>
          <p:cNvPr id="9" name="Inhaltsplatzhalter 8"/>
          <p:cNvSpPr>
            <a:spLocks noGrp="1"/>
          </p:cNvSpPr>
          <p:nvPr>
            <p:ph idx="1"/>
          </p:nvPr>
        </p:nvSpPr>
        <p:spPr>
          <a:xfrm>
            <a:off x="462019" y="1761799"/>
            <a:ext cx="8070421" cy="453707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2800" dirty="0" smtClean="0">
                <a:latin typeface="Calibri" pitchFamily="34" charset="0"/>
              </a:rPr>
              <a:t>Use </a:t>
            </a:r>
            <a:r>
              <a:rPr lang="en-US" sz="2800" dirty="0" smtClean="0">
                <a:latin typeface="Calibri" pitchFamily="34" charset="0"/>
              </a:rPr>
              <a:t>of corpora to capture, validate and </a:t>
            </a:r>
            <a:r>
              <a:rPr lang="en-US" sz="2800" dirty="0" smtClean="0">
                <a:latin typeface="Calibri" pitchFamily="34" charset="0"/>
              </a:rPr>
              <a:t>expand </a:t>
            </a:r>
            <a:r>
              <a:rPr lang="en-US" sz="2800" dirty="0" smtClean="0">
                <a:latin typeface="Calibri" pitchFamily="34" charset="0"/>
              </a:rPr>
              <a:t>data </a:t>
            </a:r>
            <a:endParaRPr lang="en-US" sz="2800" dirty="0" smtClean="0">
              <a:latin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2800" dirty="0" smtClean="0">
                <a:latin typeface="Calibri" pitchFamily="34" charset="0"/>
              </a:rPr>
              <a:t>Machine-readable corpora facilitate and enhance terminology work </a:t>
            </a:r>
            <a:r>
              <a:rPr lang="en-US" sz="2800" dirty="0" smtClean="0">
                <a:latin typeface="Calibri" pitchFamily="34" charset="0"/>
              </a:rPr>
              <a:t>(previous editions not corpus-based)</a:t>
            </a:r>
            <a:endParaRPr lang="en-US" sz="2800" dirty="0" smtClean="0">
              <a:latin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2800" dirty="0" smtClean="0">
                <a:latin typeface="Calibri" pitchFamily="34" charset="0"/>
              </a:rPr>
              <a:t>"Virtual corpus" </a:t>
            </a:r>
          </a:p>
          <a:p>
            <a:pPr lvl="2">
              <a:buFont typeface="Symbol" pitchFamily="18" charset="2"/>
              <a:buChar char="-"/>
              <a:defRPr/>
            </a:pPr>
            <a:r>
              <a:rPr lang="en-US" sz="2400" dirty="0" smtClean="0">
                <a:latin typeface="Calibri" pitchFamily="34" charset="0"/>
              </a:rPr>
              <a:t>a great variety of reliable sources</a:t>
            </a:r>
          </a:p>
          <a:p>
            <a:pPr lvl="2">
              <a:buFont typeface="Symbol" pitchFamily="18" charset="2"/>
              <a:buChar char="-"/>
              <a:defRPr/>
            </a:pPr>
            <a:r>
              <a:rPr lang="en-US" sz="2400" dirty="0" smtClean="0">
                <a:latin typeface="Calibri" pitchFamily="34" charset="0"/>
              </a:rPr>
              <a:t>different text types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3600" dirty="0" err="1" smtClean="0">
                <a:latin typeface="Calibri" pitchFamily="34" charset="0"/>
              </a:rPr>
              <a:t>Role</a:t>
            </a:r>
            <a:r>
              <a:rPr lang="de-AT" sz="3600" dirty="0" smtClean="0">
                <a:latin typeface="Calibri" pitchFamily="34" charset="0"/>
              </a:rPr>
              <a:t> </a:t>
            </a:r>
            <a:r>
              <a:rPr lang="de-AT" sz="3600" dirty="0" err="1" smtClean="0">
                <a:latin typeface="Calibri" pitchFamily="34" charset="0"/>
              </a:rPr>
              <a:t>of</a:t>
            </a:r>
            <a:r>
              <a:rPr lang="de-AT" sz="3600" dirty="0" smtClean="0">
                <a:latin typeface="Calibri" pitchFamily="34" charset="0"/>
              </a:rPr>
              <a:t> </a:t>
            </a:r>
            <a:r>
              <a:rPr lang="de-AT" sz="3600" dirty="0" err="1" smtClean="0">
                <a:latin typeface="Calibri" pitchFamily="34" charset="0"/>
              </a:rPr>
              <a:t>dictionaries</a:t>
            </a:r>
            <a:endParaRPr lang="de-AT" sz="3600" dirty="0">
              <a:latin typeface="Calibri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de-AT" sz="2800" dirty="0" err="1" smtClean="0">
                <a:latin typeface="Calibri" pitchFamily="34" charset="0"/>
              </a:rPr>
              <a:t>History</a:t>
            </a:r>
            <a:endParaRPr lang="de-AT" sz="2800" dirty="0" smtClean="0">
              <a:latin typeface="Calibri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de-AT" sz="2800" dirty="0" smtClean="0">
                <a:latin typeface="Calibri" pitchFamily="34" charset="0"/>
              </a:rPr>
              <a:t>Monolingual </a:t>
            </a:r>
            <a:r>
              <a:rPr lang="de-AT" sz="2800" dirty="0" err="1" smtClean="0">
                <a:latin typeface="Calibri" pitchFamily="34" charset="0"/>
              </a:rPr>
              <a:t>vs</a:t>
            </a:r>
            <a:r>
              <a:rPr lang="de-AT" sz="2800" dirty="0" smtClean="0">
                <a:latin typeface="Calibri" pitchFamily="34" charset="0"/>
              </a:rPr>
              <a:t> bilingual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de-AT" sz="2800" dirty="0" smtClean="0">
                <a:latin typeface="Calibri" pitchFamily="34" charset="0"/>
              </a:rPr>
              <a:t>Online </a:t>
            </a:r>
            <a:r>
              <a:rPr lang="de-AT" sz="2800" dirty="0" err="1" smtClean="0">
                <a:latin typeface="Calibri" pitchFamily="34" charset="0"/>
              </a:rPr>
              <a:t>vs</a:t>
            </a:r>
            <a:r>
              <a:rPr lang="de-AT" sz="2800" dirty="0" smtClean="0">
                <a:latin typeface="Calibri" pitchFamily="34" charset="0"/>
              </a:rPr>
              <a:t> </a:t>
            </a:r>
            <a:r>
              <a:rPr lang="de-AT" sz="2800" dirty="0" err="1" smtClean="0">
                <a:latin typeface="Calibri" pitchFamily="34" charset="0"/>
              </a:rPr>
              <a:t>paper-based</a:t>
            </a:r>
            <a:endParaRPr lang="de-AT" sz="2800" dirty="0" smtClean="0">
              <a:latin typeface="Calibri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de-AT" sz="2800" dirty="0" err="1" smtClean="0">
                <a:latin typeface="Calibri" pitchFamily="34" charset="0"/>
              </a:rPr>
              <a:t>Prescriptive</a:t>
            </a:r>
            <a:r>
              <a:rPr lang="de-AT" sz="2800" dirty="0" smtClean="0">
                <a:latin typeface="Calibri" pitchFamily="34" charset="0"/>
              </a:rPr>
              <a:t> vs. </a:t>
            </a:r>
            <a:r>
              <a:rPr lang="de-AT" sz="2800" dirty="0" err="1" smtClean="0">
                <a:latin typeface="Calibri" pitchFamily="34" charset="0"/>
              </a:rPr>
              <a:t>descriptive</a:t>
            </a:r>
            <a:endParaRPr lang="de-AT" sz="2800" dirty="0" smtClean="0">
              <a:latin typeface="Calibri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de-AT" sz="2800" dirty="0" smtClean="0">
                <a:latin typeface="Calibri" pitchFamily="34" charset="0"/>
              </a:rPr>
              <a:t>LSP </a:t>
            </a:r>
            <a:r>
              <a:rPr lang="de-AT" sz="2800" dirty="0" err="1" smtClean="0">
                <a:latin typeface="Calibri" pitchFamily="34" charset="0"/>
              </a:rPr>
              <a:t>dictionaries</a:t>
            </a:r>
            <a:endParaRPr lang="de-AT" sz="2800" dirty="0" smtClean="0">
              <a:latin typeface="Calibri" pitchFamily="34" charset="0"/>
            </a:endParaRPr>
          </a:p>
          <a:p>
            <a:endParaRPr lang="de-A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3600" dirty="0" smtClean="0">
                <a:latin typeface="Calibri" pitchFamily="34" charset="0"/>
              </a:rPr>
              <a:t>Project </a:t>
            </a:r>
            <a:r>
              <a:rPr lang="de-AT" sz="3600" dirty="0" err="1" smtClean="0">
                <a:latin typeface="Calibri" pitchFamily="34" charset="0"/>
              </a:rPr>
              <a:t>genesis</a:t>
            </a:r>
            <a:endParaRPr lang="de-AT" sz="3600" dirty="0">
              <a:latin typeface="Calibri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67918" y="2356590"/>
            <a:ext cx="2128218" cy="2950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3600" dirty="0" smtClean="0">
                <a:latin typeface="Calibri" pitchFamily="34" charset="0"/>
              </a:rPr>
              <a:t>First </a:t>
            </a:r>
            <a:r>
              <a:rPr lang="de-AT" sz="3600" dirty="0" err="1" smtClean="0">
                <a:latin typeface="Calibri" pitchFamily="34" charset="0"/>
              </a:rPr>
              <a:t>steps</a:t>
            </a:r>
            <a:endParaRPr lang="de-AT" sz="3600" dirty="0">
              <a:latin typeface="Calibri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>
                <a:latin typeface="Calibri" pitchFamily="34" charset="0"/>
              </a:rPr>
              <a:t>Stucture</a:t>
            </a:r>
            <a:r>
              <a:rPr lang="en-US" sz="2800" dirty="0" smtClean="0">
                <a:latin typeface="Calibri" pitchFamily="34" charset="0"/>
              </a:rPr>
              <a:t> of “old” dictionary:</a:t>
            </a:r>
            <a:endParaRPr lang="de-AT" sz="2800" dirty="0" smtClean="0">
              <a:latin typeface="Calibri" pitchFamily="34" charset="0"/>
            </a:endParaRPr>
          </a:p>
          <a:p>
            <a:pPr lvl="1"/>
            <a:r>
              <a:rPr lang="de-AT" sz="2800" dirty="0" err="1" smtClean="0">
                <a:latin typeface="Calibri" pitchFamily="34" charset="0"/>
              </a:rPr>
              <a:t>general</a:t>
            </a:r>
            <a:r>
              <a:rPr lang="de-AT" sz="2800" dirty="0" smtClean="0">
                <a:latin typeface="Calibri" pitchFamily="34" charset="0"/>
              </a:rPr>
              <a:t> </a:t>
            </a:r>
            <a:r>
              <a:rPr lang="de-AT" sz="2800" dirty="0" err="1" smtClean="0">
                <a:latin typeface="Calibri" pitchFamily="34" charset="0"/>
              </a:rPr>
              <a:t>business</a:t>
            </a:r>
            <a:r>
              <a:rPr lang="de-AT" sz="2800" dirty="0" smtClean="0">
                <a:latin typeface="Calibri" pitchFamily="34" charset="0"/>
              </a:rPr>
              <a:t> </a:t>
            </a:r>
            <a:r>
              <a:rPr lang="de-AT" sz="2800" dirty="0" err="1" smtClean="0">
                <a:latin typeface="Calibri" pitchFamily="34" charset="0"/>
              </a:rPr>
              <a:t>dictionary</a:t>
            </a:r>
            <a:endParaRPr lang="de-AT" sz="2800" dirty="0" smtClean="0">
              <a:latin typeface="Calibri" pitchFamily="34" charset="0"/>
            </a:endParaRPr>
          </a:p>
          <a:p>
            <a:pPr lvl="1"/>
            <a:r>
              <a:rPr lang="de-AT" sz="2800" dirty="0" err="1" smtClean="0">
                <a:latin typeface="Calibri" pitchFamily="34" charset="0"/>
              </a:rPr>
              <a:t>broken</a:t>
            </a:r>
            <a:r>
              <a:rPr lang="de-AT" sz="2800" dirty="0" smtClean="0">
                <a:latin typeface="Calibri" pitchFamily="34" charset="0"/>
              </a:rPr>
              <a:t> down </a:t>
            </a:r>
            <a:r>
              <a:rPr lang="de-AT" sz="2800" dirty="0" err="1" smtClean="0">
                <a:latin typeface="Calibri" pitchFamily="34" charset="0"/>
              </a:rPr>
              <a:t>by</a:t>
            </a:r>
            <a:r>
              <a:rPr lang="de-AT" sz="2800" dirty="0" smtClean="0">
                <a:latin typeface="Calibri" pitchFamily="34" charset="0"/>
              </a:rPr>
              <a:t> </a:t>
            </a:r>
            <a:r>
              <a:rPr lang="de-AT" sz="2800" dirty="0" err="1" smtClean="0">
                <a:latin typeface="Calibri" pitchFamily="34" charset="0"/>
              </a:rPr>
              <a:t>category</a:t>
            </a:r>
            <a:endParaRPr lang="de-AT" sz="2800" dirty="0" smtClean="0">
              <a:latin typeface="Calibri" pitchFamily="34" charset="0"/>
            </a:endParaRPr>
          </a:p>
          <a:p>
            <a:pPr lvl="1"/>
            <a:r>
              <a:rPr lang="de-AT" sz="2800" dirty="0" err="1" smtClean="0">
                <a:latin typeface="Calibri" pitchFamily="34" charset="0"/>
              </a:rPr>
              <a:t>occasional</a:t>
            </a:r>
            <a:r>
              <a:rPr lang="de-AT" sz="2800" dirty="0" smtClean="0">
                <a:latin typeface="Calibri" pitchFamily="34" charset="0"/>
              </a:rPr>
              <a:t> </a:t>
            </a:r>
            <a:r>
              <a:rPr lang="de-AT" sz="2800" dirty="0" err="1" smtClean="0">
                <a:latin typeface="Calibri" pitchFamily="34" charset="0"/>
              </a:rPr>
              <a:t>definitions</a:t>
            </a:r>
            <a:r>
              <a:rPr lang="de-AT" sz="2800" dirty="0" smtClean="0">
                <a:latin typeface="Calibri" pitchFamily="34" charset="0"/>
              </a:rPr>
              <a:t> </a:t>
            </a:r>
          </a:p>
          <a:p>
            <a:r>
              <a:rPr lang="de-AT" sz="2800" dirty="0" smtClean="0">
                <a:latin typeface="Calibri" pitchFamily="34" charset="0"/>
              </a:rPr>
              <a:t>Select relevant </a:t>
            </a:r>
            <a:r>
              <a:rPr lang="de-AT" sz="2800" dirty="0" err="1" smtClean="0">
                <a:latin typeface="Calibri" pitchFamily="34" charset="0"/>
              </a:rPr>
              <a:t>categories</a:t>
            </a:r>
            <a:endParaRPr lang="de-AT" sz="2800" dirty="0" smtClean="0">
              <a:latin typeface="Calibri" pitchFamily="34" charset="0"/>
            </a:endParaRPr>
          </a:p>
          <a:p>
            <a:r>
              <a:rPr lang="de-AT" sz="2800" dirty="0" smtClean="0">
                <a:latin typeface="Calibri" pitchFamily="34" charset="0"/>
              </a:rPr>
              <a:t>Start </a:t>
            </a:r>
            <a:r>
              <a:rPr lang="de-AT" sz="2800" dirty="0" err="1" smtClean="0">
                <a:latin typeface="Calibri" pitchFamily="34" charset="0"/>
              </a:rPr>
              <a:t>revision</a:t>
            </a:r>
            <a:endParaRPr lang="de-AT" sz="2800" dirty="0" smtClean="0">
              <a:latin typeface="Calibri" pitchFamily="34" charset="0"/>
            </a:endParaRPr>
          </a:p>
          <a:p>
            <a:endParaRPr lang="de-AT" dirty="0" smtClean="0"/>
          </a:p>
          <a:p>
            <a:endParaRPr lang="de-AT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alibri" pitchFamily="34" charset="0"/>
              </a:rPr>
              <a:t>Key questions</a:t>
            </a:r>
            <a:endParaRPr lang="en-US" sz="3600" dirty="0">
              <a:latin typeface="Calibri" pitchFamily="34" charset="0"/>
            </a:endParaRPr>
          </a:p>
        </p:txBody>
      </p:sp>
      <p:sp>
        <p:nvSpPr>
          <p:cNvPr id="6" name="Inhaltsplatzhalter 8"/>
          <p:cNvSpPr>
            <a:spLocks noGrp="1"/>
          </p:cNvSpPr>
          <p:nvPr>
            <p:ph idx="1"/>
          </p:nvPr>
        </p:nvSpPr>
        <p:spPr>
          <a:xfrm>
            <a:off x="392773" y="1916832"/>
            <a:ext cx="8282915" cy="2952749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None/>
            </a:pPr>
            <a:endParaRPr lang="en-US" sz="2800" dirty="0" smtClean="0">
              <a:latin typeface="Calibri" pitchFamily="34" charset="0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745752" y="2564904"/>
            <a:ext cx="7210624" cy="539303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65113" indent="-265113">
              <a:buFont typeface="Symbol" pitchFamily="18" charset="2"/>
              <a:buChar char="-"/>
              <a:defRPr/>
            </a:pPr>
            <a:r>
              <a:rPr lang="en-GB" sz="2600" dirty="0" smtClean="0">
                <a:solidFill>
                  <a:schemeClr val="tx1"/>
                </a:solidFill>
                <a:latin typeface="Calibri" pitchFamily="34" charset="0"/>
              </a:rPr>
              <a:t>Does the term exist?</a:t>
            </a:r>
            <a:endParaRPr lang="en-GB" sz="2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745752" y="3248223"/>
            <a:ext cx="7210624" cy="539303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65113" indent="-265113">
              <a:buFont typeface="Symbol" pitchFamily="18" charset="2"/>
              <a:buChar char="-"/>
              <a:defRPr/>
            </a:pPr>
            <a:r>
              <a:rPr lang="en-GB" sz="2600" dirty="0" smtClean="0">
                <a:solidFill>
                  <a:schemeClr val="tx1"/>
                </a:solidFill>
                <a:latin typeface="Calibri" pitchFamily="34" charset="0"/>
              </a:rPr>
              <a:t>Is the German translation correct?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745752" y="3934992"/>
            <a:ext cx="7210624" cy="539303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65113" indent="-265113">
              <a:buFont typeface="Symbol" pitchFamily="18" charset="2"/>
              <a:buChar char="-"/>
              <a:defRPr/>
            </a:pPr>
            <a:r>
              <a:rPr lang="en-GB" sz="2600" dirty="0" smtClean="0">
                <a:solidFill>
                  <a:schemeClr val="tx1"/>
                </a:solidFill>
                <a:latin typeface="Calibri" pitchFamily="34" charset="0"/>
              </a:rPr>
              <a:t>Are there any (English or German) synonyms?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745752" y="4618311"/>
            <a:ext cx="7210624" cy="539303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65113" indent="-265113">
              <a:buFont typeface="Symbol" pitchFamily="18" charset="2"/>
              <a:buChar char="-"/>
              <a:defRPr/>
            </a:pPr>
            <a:r>
              <a:rPr lang="en-GB" sz="2600" dirty="0" smtClean="0">
                <a:solidFill>
                  <a:schemeClr val="tx1"/>
                </a:solidFill>
                <a:latin typeface="Calibri" pitchFamily="34" charset="0"/>
              </a:rPr>
              <a:t>Is the definition correct and clear?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wu_praes.vorlage_neu_v1.1">
  <a:themeElements>
    <a:clrScheme name="WU Wien neu2">
      <a:dk1>
        <a:srgbClr val="000000"/>
      </a:dk1>
      <a:lt1>
        <a:sysClr val="window" lastClr="FFFFFF"/>
      </a:lt1>
      <a:dk2>
        <a:srgbClr val="002E60"/>
      </a:dk2>
      <a:lt2>
        <a:srgbClr val="E5F5FA"/>
      </a:lt2>
      <a:accent1>
        <a:srgbClr val="0096D3"/>
      </a:accent1>
      <a:accent2>
        <a:srgbClr val="002E60"/>
      </a:accent2>
      <a:accent3>
        <a:srgbClr val="532481"/>
      </a:accent3>
      <a:accent4>
        <a:srgbClr val="457AA0"/>
      </a:accent4>
      <a:accent5>
        <a:srgbClr val="A991C0"/>
      </a:accent5>
      <a:accent6>
        <a:srgbClr val="7FCAE9"/>
      </a:accent6>
      <a:hlink>
        <a:srgbClr val="406288"/>
      </a:hlink>
      <a:folHlink>
        <a:srgbClr val="008FAA"/>
      </a:folHlink>
    </a:clrScheme>
    <a:fontScheme name="Ganymed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wu_praes.vorlage_neu_v1.1</Template>
  <TotalTime>0</TotalTime>
  <Words>535</Words>
  <Application>Microsoft Office PowerPoint</Application>
  <PresentationFormat>Bildschirmpräsentation (4:3)</PresentationFormat>
  <Paragraphs>171</Paragraphs>
  <Slides>27</Slides>
  <Notes>13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27</vt:i4>
      </vt:variant>
    </vt:vector>
  </HeadingPairs>
  <TitlesOfParts>
    <vt:vector size="28" baseType="lpstr">
      <vt:lpstr>wu_praes.vorlage_neu_v1.1</vt:lpstr>
      <vt:lpstr>Creating a dictionary –  the editors' point of view</vt:lpstr>
      <vt:lpstr>Agenda</vt:lpstr>
      <vt:lpstr>Folie 3</vt:lpstr>
      <vt:lpstr>Making a case  for terminology  </vt:lpstr>
      <vt:lpstr>Corpus-based terminology </vt:lpstr>
      <vt:lpstr>Role of dictionaries</vt:lpstr>
      <vt:lpstr>Project genesis</vt:lpstr>
      <vt:lpstr>First steps</vt:lpstr>
      <vt:lpstr>Key questions</vt:lpstr>
      <vt:lpstr>Outdated terminology – interesting examples</vt:lpstr>
      <vt:lpstr>Example – BLOCK TRADING/I  </vt:lpstr>
      <vt:lpstr>Example - BLOCK TRADING/II</vt:lpstr>
      <vt:lpstr>Example – INVESTMENT BANK/I</vt:lpstr>
      <vt:lpstr>Example – INVESTMENT BANK/II</vt:lpstr>
      <vt:lpstr>Context is king</vt:lpstr>
      <vt:lpstr>IAS/IFRS</vt:lpstr>
      <vt:lpstr>Omissions</vt:lpstr>
      <vt:lpstr>Errors?</vt:lpstr>
      <vt:lpstr>Changes over time</vt:lpstr>
      <vt:lpstr>Inconsistencies/I</vt:lpstr>
      <vt:lpstr>Inconsistencies/II</vt:lpstr>
      <vt:lpstr>Multiple translations/I</vt:lpstr>
      <vt:lpstr>Multiple translations/II</vt:lpstr>
      <vt:lpstr>Standards?</vt:lpstr>
      <vt:lpstr>Project seminars</vt:lpstr>
      <vt:lpstr>Once finished…</vt:lpstr>
      <vt:lpstr>Conclusion</vt:lpstr>
    </vt:vector>
  </TitlesOfParts>
  <Company>WU-Wien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Woes and Wonders of Creating an International Business Dictionary</dc:title>
  <dc:creator>jkast</dc:creator>
  <cp:lastModifiedBy>beer</cp:lastModifiedBy>
  <cp:revision>135</cp:revision>
  <dcterms:created xsi:type="dcterms:W3CDTF">2010-10-05T12:21:59Z</dcterms:created>
  <dcterms:modified xsi:type="dcterms:W3CDTF">2011-04-05T12:22:20Z</dcterms:modified>
</cp:coreProperties>
</file>