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95" r:id="rId3"/>
    <p:sldId id="402" r:id="rId4"/>
    <p:sldId id="342" r:id="rId5"/>
    <p:sldId id="403" r:id="rId6"/>
    <p:sldId id="404" r:id="rId7"/>
    <p:sldId id="405" r:id="rId8"/>
    <p:sldId id="406" r:id="rId9"/>
    <p:sldId id="392" r:id="rId10"/>
    <p:sldId id="407" r:id="rId11"/>
    <p:sldId id="408" r:id="rId12"/>
    <p:sldId id="411" r:id="rId13"/>
    <p:sldId id="412" r:id="rId14"/>
    <p:sldId id="415" r:id="rId15"/>
    <p:sldId id="416" r:id="rId16"/>
    <p:sldId id="413" r:id="rId17"/>
    <p:sldId id="417" r:id="rId18"/>
    <p:sldId id="348" r:id="rId19"/>
    <p:sldId id="359" r:id="rId20"/>
    <p:sldId id="305" r:id="rId21"/>
    <p:sldId id="351" r:id="rId22"/>
    <p:sldId id="414" r:id="rId23"/>
    <p:sldId id="422" r:id="rId24"/>
    <p:sldId id="303" r:id="rId25"/>
    <p:sldId id="419" r:id="rId26"/>
    <p:sldId id="420" r:id="rId27"/>
    <p:sldId id="423" r:id="rId28"/>
    <p:sldId id="424" r:id="rId29"/>
    <p:sldId id="425" r:id="rId30"/>
    <p:sldId id="426" r:id="rId31"/>
    <p:sldId id="447" r:id="rId32"/>
    <p:sldId id="427" r:id="rId33"/>
    <p:sldId id="428" r:id="rId34"/>
    <p:sldId id="429" r:id="rId35"/>
    <p:sldId id="430" r:id="rId36"/>
    <p:sldId id="431" r:id="rId37"/>
    <p:sldId id="432" r:id="rId38"/>
    <p:sldId id="433" r:id="rId39"/>
    <p:sldId id="434" r:id="rId40"/>
    <p:sldId id="435" r:id="rId41"/>
    <p:sldId id="436" r:id="rId42"/>
    <p:sldId id="437" r:id="rId43"/>
    <p:sldId id="439" r:id="rId44"/>
    <p:sldId id="381" r:id="rId45"/>
    <p:sldId id="285" r:id="rId4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A80"/>
    <a:srgbClr val="2CB7BA"/>
    <a:srgbClr val="35CBCF"/>
    <a:srgbClr val="0D3981"/>
    <a:srgbClr val="0B2F69"/>
    <a:srgbClr val="0C4B6A"/>
    <a:srgbClr val="60C8F6"/>
    <a:srgbClr val="91CB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718" autoAdjust="0"/>
  </p:normalViewPr>
  <p:slideViewPr>
    <p:cSldViewPr>
      <p:cViewPr varScale="1">
        <p:scale>
          <a:sx n="70" d="100"/>
          <a:sy n="70" d="100"/>
        </p:scale>
        <p:origin x="-504" y="-108"/>
      </p:cViewPr>
      <p:guideLst>
        <p:guide orient="horz" pos="2160"/>
        <p:guide pos="2880"/>
      </p:guideLst>
    </p:cSldViewPr>
  </p:slideViewPr>
  <p:outlineViewPr>
    <p:cViewPr>
      <p:scale>
        <a:sx n="33" d="100"/>
        <a:sy n="33" d="100"/>
      </p:scale>
      <p:origin x="0" y="174"/>
    </p:cViewPr>
  </p:outlin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8DE8BC8-3C75-40CA-88D9-C5A49BC65286}" type="datetimeFigureOut">
              <a:rPr lang="en-GB"/>
              <a:pPr>
                <a:defRPr/>
              </a:pPr>
              <a:t>05/06/2009</a:t>
            </a:fld>
            <a:endParaRPr lang="en-GB"/>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CBC524A-8888-4FB0-8C27-9B54C3A312C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BF37513-4A60-4A05-A6F9-B46CAB7E736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FF6E65-950D-45B7-B523-DC2F2FAD3A4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3F8248-5696-4A3D-8993-A2EB411DC13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DF7614F-3587-486C-9567-92AFA9ABD9A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6FC733-5C21-488B-AAC2-1F9D82C8112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923889-FA00-4E8C-B93B-3A391E66F8A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0BC0C4C-EDEF-4200-B206-3C683A66F9F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5F9CA509-D94D-4089-962F-33F0D5646F2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C9B5233-2E1A-46A4-8179-967B45E5366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628B54B-59EB-4B2E-BE0B-1ABFE462A6B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1C2526F-58DC-4423-BDF4-013D68F3096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B897F93-8FBE-4A25-8F3E-AD7D33C2FCF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EF16C7-C3F0-4FBE-97B1-3297B52D16B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B2F69"/>
          </a:solidFill>
          <a:latin typeface="+mn-lt"/>
          <a:ea typeface="+mn-ea"/>
          <a:cs typeface="+mn-cs"/>
        </a:defRPr>
      </a:lvl1pPr>
      <a:lvl2pPr marL="742950" indent="-285750" algn="l" rtl="0" eaLnBrk="0" fontAlgn="base" hangingPunct="0">
        <a:spcBef>
          <a:spcPct val="20000"/>
        </a:spcBef>
        <a:spcAft>
          <a:spcPct val="0"/>
        </a:spcAft>
        <a:buChar char="–"/>
        <a:defRPr sz="2800">
          <a:solidFill>
            <a:srgbClr val="0B2F69"/>
          </a:solidFill>
          <a:latin typeface="+mn-lt"/>
        </a:defRPr>
      </a:lvl2pPr>
      <a:lvl3pPr marL="1143000" indent="-228600" algn="l" rtl="0" eaLnBrk="0" fontAlgn="base" hangingPunct="0">
        <a:spcBef>
          <a:spcPct val="20000"/>
        </a:spcBef>
        <a:spcAft>
          <a:spcPct val="0"/>
        </a:spcAft>
        <a:buChar char="•"/>
        <a:defRPr sz="2400">
          <a:solidFill>
            <a:srgbClr val="0B2F69"/>
          </a:solidFill>
          <a:latin typeface="+mn-lt"/>
        </a:defRPr>
      </a:lvl3pPr>
      <a:lvl4pPr marL="1600200" indent="-228600" algn="l" rtl="0" eaLnBrk="0" fontAlgn="base" hangingPunct="0">
        <a:spcBef>
          <a:spcPct val="20000"/>
        </a:spcBef>
        <a:spcAft>
          <a:spcPct val="0"/>
        </a:spcAft>
        <a:buChar char="–"/>
        <a:defRPr sz="2000">
          <a:solidFill>
            <a:srgbClr val="0B2F69"/>
          </a:solidFill>
          <a:latin typeface="+mn-lt"/>
        </a:defRPr>
      </a:lvl4pPr>
      <a:lvl5pPr marL="2057400" indent="-228600" algn="l" rtl="0" eaLnBrk="0" fontAlgn="base" hangingPunct="0">
        <a:spcBef>
          <a:spcPct val="20000"/>
        </a:spcBef>
        <a:spcAft>
          <a:spcPct val="0"/>
        </a:spcAft>
        <a:buChar char="»"/>
        <a:defRPr sz="2000">
          <a:solidFill>
            <a:srgbClr val="0B2F69"/>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C:\Users\Helen\Documents\Conferences&amp;Talks\UWE%20i-mean\language_adjustment.mp3"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333375"/>
            <a:ext cx="8713787" cy="1993900"/>
          </a:xfrm>
        </p:spPr>
        <p:txBody>
          <a:bodyPr/>
          <a:lstStyle/>
          <a:p>
            <a:pPr eaLnBrk="1" hangingPunct="1"/>
            <a:r>
              <a:rPr lang="en-GB" sz="3600" b="1" dirty="0" smtClean="0">
                <a:solidFill>
                  <a:srgbClr val="0B2F69"/>
                </a:solidFill>
              </a:rPr>
              <a:t>Communication in International Projects:</a:t>
            </a:r>
            <a:r>
              <a:rPr lang="en-GB" sz="3600" b="1" i="1" dirty="0" smtClean="0">
                <a:solidFill>
                  <a:srgbClr val="0B2F69"/>
                </a:solidFill>
              </a:rPr>
              <a:t> </a:t>
            </a:r>
            <a:r>
              <a:rPr lang="en-GB" sz="3600" b="1" i="1" dirty="0" smtClean="0">
                <a:solidFill>
                  <a:srgbClr val="0B2F69"/>
                </a:solidFill>
              </a:rPr>
              <a:t/>
            </a:r>
            <a:br>
              <a:rPr lang="en-GB" sz="3600" b="1" i="1" dirty="0" smtClean="0">
                <a:solidFill>
                  <a:srgbClr val="0B2F69"/>
                </a:solidFill>
              </a:rPr>
            </a:br>
            <a:r>
              <a:rPr lang="en-GB" sz="3200" b="1" i="1" dirty="0" smtClean="0">
                <a:solidFill>
                  <a:srgbClr val="0B2F69"/>
                </a:solidFill>
              </a:rPr>
              <a:t>An </a:t>
            </a:r>
            <a:r>
              <a:rPr lang="en-GB" sz="3200" b="1" i="1" dirty="0" smtClean="0">
                <a:solidFill>
                  <a:srgbClr val="0B2F69"/>
                </a:solidFill>
              </a:rPr>
              <a:t>Evidence-based Framework for Conceptualising Intercultural Competence</a:t>
            </a:r>
            <a:endParaRPr lang="en-GB" sz="3200" b="1" i="1" dirty="0" smtClean="0">
              <a:solidFill>
                <a:srgbClr val="0B2F69"/>
              </a:solidFill>
            </a:endParaRPr>
          </a:p>
        </p:txBody>
      </p:sp>
      <p:sp>
        <p:nvSpPr>
          <p:cNvPr id="2051" name="Rectangle 3"/>
          <p:cNvSpPr>
            <a:spLocks noGrp="1" noChangeArrowheads="1"/>
          </p:cNvSpPr>
          <p:nvPr>
            <p:ph type="subTitle" idx="1"/>
          </p:nvPr>
        </p:nvSpPr>
        <p:spPr>
          <a:xfrm>
            <a:off x="1331913" y="3500438"/>
            <a:ext cx="7553325" cy="2016125"/>
          </a:xfrm>
        </p:spPr>
        <p:txBody>
          <a:bodyPr/>
          <a:lstStyle/>
          <a:p>
            <a:pPr eaLnBrk="1" hangingPunct="1">
              <a:defRPr/>
            </a:pPr>
            <a:r>
              <a:rPr lang="en-GB" dirty="0" smtClean="0">
                <a:solidFill>
                  <a:schemeClr val="bg1"/>
                </a:solidFill>
                <a:effectLst>
                  <a:outerShdw blurRad="38100" dist="38100" dir="2700000" algn="tl">
                    <a:srgbClr val="C0C0C0"/>
                  </a:outerShdw>
                </a:effectLst>
              </a:rPr>
              <a:t>Helen Spencer-</a:t>
            </a:r>
            <a:r>
              <a:rPr lang="en-GB" dirty="0" err="1" smtClean="0">
                <a:solidFill>
                  <a:schemeClr val="bg1"/>
                </a:solidFill>
                <a:effectLst>
                  <a:outerShdw blurRad="38100" dist="38100" dir="2700000" algn="tl">
                    <a:srgbClr val="C0C0C0"/>
                  </a:outerShdw>
                </a:effectLst>
              </a:rPr>
              <a:t>Oatey</a:t>
            </a:r>
            <a:endParaRPr lang="en-GB" dirty="0" smtClean="0">
              <a:solidFill>
                <a:schemeClr val="bg1"/>
              </a:solidFill>
              <a:effectLst>
                <a:outerShdw blurRad="38100" dist="38100" dir="2700000" algn="tl">
                  <a:srgbClr val="C0C0C0"/>
                </a:outerShdw>
              </a:effectLst>
            </a:endParaRPr>
          </a:p>
          <a:p>
            <a:pPr eaLnBrk="1" hangingPunct="1">
              <a:defRPr/>
            </a:pPr>
            <a:r>
              <a:rPr lang="en-GB" dirty="0" smtClean="0">
                <a:solidFill>
                  <a:schemeClr val="bg1"/>
                </a:solidFill>
                <a:effectLst>
                  <a:outerShdw blurRad="38100" dist="38100" dir="2700000" algn="tl">
                    <a:srgbClr val="C0C0C0"/>
                  </a:outerShdw>
                </a:effectLst>
              </a:rPr>
              <a:t>University of Warwick, UK </a:t>
            </a:r>
          </a:p>
          <a:p>
            <a:pPr eaLnBrk="1" hangingPunct="1">
              <a:defRPr/>
            </a:pPr>
            <a:endParaRPr lang="en-GB" dirty="0" smtClean="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71538" y="4071942"/>
            <a:ext cx="464347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46" name="Rectangle 3"/>
          <p:cNvSpPr>
            <a:spLocks noGrp="1" noChangeArrowheads="1"/>
          </p:cNvSpPr>
          <p:nvPr>
            <p:ph type="body" idx="4294967295"/>
          </p:nvPr>
        </p:nvSpPr>
        <p:spPr>
          <a:xfrm>
            <a:off x="468313" y="1700213"/>
            <a:ext cx="8229600" cy="4205287"/>
          </a:xfrm>
        </p:spPr>
        <p:txBody>
          <a:bodyPr/>
          <a:lstStyle/>
          <a:p>
            <a:pPr marL="609600" indent="-609600" eaLnBrk="1" hangingPunct="1">
              <a:buFontTx/>
              <a:buNone/>
            </a:pPr>
            <a:r>
              <a:rPr lang="en-US" sz="4000" b="1" dirty="0" smtClean="0"/>
              <a:t>http://www.globalpeople.org.uk/</a:t>
            </a:r>
          </a:p>
          <a:p>
            <a:pPr marL="609600" indent="-609600" eaLnBrk="1" hangingPunct="1"/>
            <a:r>
              <a:rPr lang="en-US" dirty="0" smtClean="0"/>
              <a:t>Life cycle model of intercultural partnerships</a:t>
            </a:r>
          </a:p>
          <a:p>
            <a:pPr marL="609600" indent="-609600" eaLnBrk="1" hangingPunct="1"/>
            <a:r>
              <a:rPr lang="en-US" dirty="0" smtClean="0"/>
              <a:t>Learning process model</a:t>
            </a:r>
          </a:p>
          <a:p>
            <a:pPr marL="609600" indent="-609600" eaLnBrk="1" hangingPunct="1"/>
            <a:r>
              <a:rPr lang="en-US" dirty="0" smtClean="0"/>
              <a:t>Competency framework</a:t>
            </a:r>
          </a:p>
          <a:p>
            <a:pPr marL="609600" indent="-609600" eaLnBrk="1" hangingPunct="1">
              <a:buFontTx/>
              <a:buNone/>
            </a:pPr>
            <a:endParaRPr lang="en-GB" dirty="0" smtClean="0"/>
          </a:p>
        </p:txBody>
      </p:sp>
      <p:pic>
        <p:nvPicPr>
          <p:cNvPr id="31747"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73732"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Frameworks &amp; Models</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idx="4294967295"/>
          </p:nvPr>
        </p:nvSpPr>
        <p:spPr>
          <a:xfrm>
            <a:off x="685800" y="2130425"/>
            <a:ext cx="7772400" cy="1298575"/>
          </a:xfrm>
          <a:blipFill dpi="0" rotWithShape="1">
            <a:blip r:embed="rId2"/>
            <a:srcRect/>
            <a:stretch>
              <a:fillRect/>
            </a:stretch>
          </a:blipFill>
        </p:spPr>
        <p:txBody>
          <a:bodyPr/>
          <a:lstStyle/>
          <a:p>
            <a:pPr indent="265113" eaLnBrk="1" hangingPunct="1">
              <a:defRPr/>
            </a:pPr>
            <a:r>
              <a:rPr lang="en-GB" sz="4000" dirty="0" smtClean="0">
                <a:solidFill>
                  <a:schemeClr val="bg1"/>
                </a:solidFill>
                <a:effectLst>
                  <a:outerShdw blurRad="38100" dist="38100" dir="2700000" algn="tl">
                    <a:srgbClr val="C0C0C0"/>
                  </a:outerShdw>
                </a:effectLst>
              </a:rPr>
              <a:t>Global People Intercultural Competency Framework</a:t>
            </a:r>
            <a:endParaRPr lang="en-GB" sz="4000" dirty="0" smtClean="0">
              <a:solidFill>
                <a:schemeClr val="bg1"/>
              </a:solidFill>
              <a:effectLst>
                <a:outerShdw blurRad="38100" dist="38100" dir="2700000" algn="tl">
                  <a:srgbClr val="C0C0C0"/>
                </a:outerShdw>
              </a:effectLst>
            </a:endParaRPr>
          </a:p>
        </p:txBody>
      </p:sp>
      <p:sp>
        <p:nvSpPr>
          <p:cNvPr id="23555" name="Rectangle 5"/>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tr-TR" smtClean="0"/>
          </a:p>
        </p:txBody>
      </p:sp>
      <p:pic>
        <p:nvPicPr>
          <p:cNvPr id="23556" name="Picture 7" descr="C:\Users\Hp\Desktop\gp.bmp"/>
          <p:cNvPicPr>
            <a:picLocks noChangeAspect="1" noChangeArrowheads="1"/>
          </p:cNvPicPr>
          <p:nvPr/>
        </p:nvPicPr>
        <p:blipFill>
          <a:blip r:embed="rId3"/>
          <a:srcRect/>
          <a:stretch>
            <a:fillRect/>
          </a:stretch>
        </p:blipFill>
        <p:spPr bwMode="auto">
          <a:xfrm>
            <a:off x="6838950" y="6407150"/>
            <a:ext cx="2305050" cy="4508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idx="4294967295"/>
          </p:nvPr>
        </p:nvSpPr>
        <p:spPr/>
        <p:txBody>
          <a:bodyPr/>
          <a:lstStyle/>
          <a:p>
            <a:endParaRPr lang="en-US" smtClean="0"/>
          </a:p>
        </p:txBody>
      </p:sp>
      <p:sp>
        <p:nvSpPr>
          <p:cNvPr id="32771" name="Rectangle 3"/>
          <p:cNvSpPr>
            <a:spLocks noGrp="1" noChangeArrowheads="1"/>
          </p:cNvSpPr>
          <p:nvPr>
            <p:ph type="body" sz="half" idx="4294967295"/>
          </p:nvPr>
        </p:nvSpPr>
        <p:spPr>
          <a:xfrm>
            <a:off x="457200" y="1600200"/>
            <a:ext cx="4038600" cy="4525963"/>
          </a:xfrm>
        </p:spPr>
        <p:txBody>
          <a:bodyPr/>
          <a:lstStyle/>
          <a:p>
            <a:r>
              <a:rPr lang="en-GB" sz="2400" smtClean="0"/>
              <a:t>Intercultural collaborations are a delicate balancing acts</a:t>
            </a:r>
          </a:p>
        </p:txBody>
      </p:sp>
      <p:sp>
        <p:nvSpPr>
          <p:cNvPr id="32772" name="Rectangle 9"/>
          <p:cNvSpPr>
            <a:spLocks noGrp="1" noChangeArrowheads="1"/>
          </p:cNvSpPr>
          <p:nvPr>
            <p:ph type="body" sz="half" idx="4294967295"/>
          </p:nvPr>
        </p:nvSpPr>
        <p:spPr>
          <a:xfrm>
            <a:off x="4648200" y="1600200"/>
            <a:ext cx="4038600" cy="4525963"/>
          </a:xfrm>
        </p:spPr>
        <p:txBody>
          <a:bodyPr/>
          <a:lstStyle/>
          <a:p>
            <a:r>
              <a:rPr lang="en-GB" sz="2400" dirty="0" smtClean="0"/>
              <a:t>Our </a:t>
            </a:r>
            <a:r>
              <a:rPr lang="en-GB" sz="2400" dirty="0" smtClean="0"/>
              <a:t>Competency Framework was developed to help raise awareness of competencies that facilitate intercultural </a:t>
            </a:r>
            <a:r>
              <a:rPr lang="en-GB" sz="2400" dirty="0" smtClean="0"/>
              <a:t>work</a:t>
            </a:r>
          </a:p>
          <a:p>
            <a:endParaRPr lang="en-GB" sz="2400" dirty="0" smtClean="0"/>
          </a:p>
          <a:p>
            <a:r>
              <a:rPr lang="en-GB" sz="2400" dirty="0" smtClean="0"/>
              <a:t>It is grounded in the experiences of members of the </a:t>
            </a:r>
            <a:r>
              <a:rPr lang="en-GB" sz="2400" dirty="0" err="1" smtClean="0"/>
              <a:t>eChina</a:t>
            </a:r>
            <a:r>
              <a:rPr lang="en-GB" sz="2400" dirty="0" smtClean="0"/>
              <a:t>-UK Programme</a:t>
            </a:r>
            <a:endParaRPr lang="en-GB" sz="2400" dirty="0" smtClean="0"/>
          </a:p>
        </p:txBody>
      </p:sp>
      <p:sp>
        <p:nvSpPr>
          <p:cNvPr id="21511" name="Rectangle 4"/>
          <p:cNvSpPr>
            <a:spLocks noChangeArrowheads="1"/>
          </p:cNvSpPr>
          <p:nvPr/>
        </p:nvSpPr>
        <p:spPr bwMode="auto">
          <a:xfrm>
            <a:off x="395288" y="260350"/>
            <a:ext cx="8496300" cy="1081088"/>
          </a:xfrm>
          <a:prstGeom prst="rect">
            <a:avLst/>
          </a:prstGeom>
          <a:blipFill dpi="0" rotWithShape="1">
            <a:blip r:embed="rId2"/>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The Competency Framework</a:t>
            </a:r>
          </a:p>
        </p:txBody>
      </p:sp>
      <p:pic>
        <p:nvPicPr>
          <p:cNvPr id="32774" name="Picture 5" descr="bmm0328l"/>
          <p:cNvPicPr>
            <a:picLocks noGrp="1" noChangeAspect="1" noChangeArrowheads="1"/>
          </p:cNvPicPr>
          <p:nvPr>
            <p:ph sz="half" idx="4294967295"/>
          </p:nvPr>
        </p:nvPicPr>
        <p:blipFill>
          <a:blip r:embed="rId3"/>
          <a:srcRect/>
          <a:stretch>
            <a:fillRect/>
          </a:stretch>
        </p:blipFill>
        <p:spPr>
          <a:xfrm>
            <a:off x="900113" y="3357563"/>
            <a:ext cx="3267075" cy="3003550"/>
          </a:xfrm>
          <a:noFill/>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p:txBody>
          <a:bodyPr/>
          <a:lstStyle/>
          <a:p>
            <a:pPr>
              <a:lnSpc>
                <a:spcPct val="90000"/>
              </a:lnSpc>
            </a:pPr>
            <a:r>
              <a:rPr lang="en-GB" sz="2800" smtClean="0"/>
              <a:t>Identifies four competency clusters</a:t>
            </a:r>
          </a:p>
          <a:p>
            <a:pPr lvl="1">
              <a:lnSpc>
                <a:spcPct val="90000"/>
              </a:lnSpc>
            </a:pPr>
            <a:r>
              <a:rPr lang="en-GB" sz="2400" smtClean="0"/>
              <a:t>Knowledge and Ideas</a:t>
            </a:r>
          </a:p>
          <a:p>
            <a:pPr lvl="1">
              <a:lnSpc>
                <a:spcPct val="90000"/>
              </a:lnSpc>
            </a:pPr>
            <a:r>
              <a:rPr lang="en-GB" sz="2400" smtClean="0"/>
              <a:t>Communication</a:t>
            </a:r>
          </a:p>
          <a:p>
            <a:pPr lvl="1">
              <a:lnSpc>
                <a:spcPct val="90000"/>
              </a:lnSpc>
            </a:pPr>
            <a:r>
              <a:rPr lang="en-GB" sz="2400" smtClean="0"/>
              <a:t>Relationships</a:t>
            </a:r>
          </a:p>
          <a:p>
            <a:pPr lvl="1">
              <a:lnSpc>
                <a:spcPct val="90000"/>
              </a:lnSpc>
            </a:pPr>
            <a:r>
              <a:rPr lang="en-GB" sz="2400" smtClean="0"/>
              <a:t>Personal Qualities and Dispositions</a:t>
            </a:r>
          </a:p>
          <a:p>
            <a:pPr>
              <a:lnSpc>
                <a:spcPct val="90000"/>
              </a:lnSpc>
            </a:pPr>
            <a:r>
              <a:rPr lang="en-GB" sz="2800" smtClean="0"/>
              <a:t>Explains each competency and discusses why it is important for intercultural effectiveness</a:t>
            </a:r>
          </a:p>
          <a:p>
            <a:pPr>
              <a:lnSpc>
                <a:spcPct val="90000"/>
              </a:lnSpc>
            </a:pPr>
            <a:r>
              <a:rPr lang="en-GB" sz="2800" smtClean="0"/>
              <a:t>Illustrates each competency with a case study example from the eChina-UK Programme (some of them supported by audio clips)</a:t>
            </a:r>
          </a:p>
          <a:p>
            <a:pPr>
              <a:lnSpc>
                <a:spcPct val="90000"/>
              </a:lnSpc>
              <a:buFontTx/>
              <a:buNone/>
            </a:pPr>
            <a:endParaRPr lang="en-GB" sz="2800" smtClean="0"/>
          </a:p>
        </p:txBody>
      </p:sp>
      <p:sp>
        <p:nvSpPr>
          <p:cNvPr id="21511" name="Rectangle 4"/>
          <p:cNvSpPr>
            <a:spLocks noChangeArrowheads="1"/>
          </p:cNvSpPr>
          <p:nvPr/>
        </p:nvSpPr>
        <p:spPr bwMode="auto">
          <a:xfrm>
            <a:off x="323850" y="404813"/>
            <a:ext cx="8496300" cy="1081087"/>
          </a:xfrm>
          <a:prstGeom prst="rect">
            <a:avLst/>
          </a:prstGeom>
          <a:blipFill dpi="0" rotWithShape="1">
            <a:blip r:embed="rId2"/>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The Competency Framework</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0"/>
          <p:cNvPicPr>
            <a:picLocks noGrp="1" noChangeAspect="1" noChangeArrowheads="1"/>
          </p:cNvPicPr>
          <p:nvPr>
            <p:ph sz="half" idx="4294967295"/>
          </p:nvPr>
        </p:nvPicPr>
        <p:blipFill>
          <a:blip r:embed="rId2"/>
          <a:srcRect l="19727" t="13585" r="23421" b="12587"/>
          <a:stretch>
            <a:fillRect/>
          </a:stretch>
        </p:blipFill>
        <p:spPr>
          <a:xfrm>
            <a:off x="395288" y="188913"/>
            <a:ext cx="6337300" cy="6669087"/>
          </a:xfrm>
          <a:noFill/>
        </p:spPr>
      </p:pic>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idx="4294967295"/>
          </p:nvPr>
        </p:nvSpPr>
        <p:spPr>
          <a:xfrm>
            <a:off x="685800" y="2130425"/>
            <a:ext cx="7772400" cy="1298575"/>
          </a:xfrm>
          <a:blipFill dpi="0" rotWithShape="1">
            <a:blip r:embed="rId2"/>
            <a:srcRect/>
            <a:stretch>
              <a:fillRect/>
            </a:stretch>
          </a:blipFill>
        </p:spPr>
        <p:txBody>
          <a:bodyPr/>
          <a:lstStyle/>
          <a:p>
            <a:pPr indent="265113" eaLnBrk="1" hangingPunct="1">
              <a:defRPr/>
            </a:pPr>
            <a:r>
              <a:rPr lang="en-GB" sz="4000" dirty="0" smtClean="0">
                <a:solidFill>
                  <a:schemeClr val="bg1"/>
                </a:solidFill>
                <a:effectLst>
                  <a:outerShdw blurRad="38100" dist="38100" dir="2700000" algn="tl">
                    <a:srgbClr val="C0C0C0"/>
                  </a:outerShdw>
                </a:effectLst>
              </a:rPr>
              <a:t>Analytic Foci of Studies of Intercultural Business Discourse</a:t>
            </a:r>
            <a:endParaRPr lang="en-GB" sz="4000" dirty="0" smtClean="0">
              <a:solidFill>
                <a:schemeClr val="bg1"/>
              </a:solidFill>
              <a:effectLst>
                <a:outerShdw blurRad="38100" dist="38100" dir="2700000" algn="tl">
                  <a:srgbClr val="C0C0C0"/>
                </a:outerShdw>
              </a:effectLst>
            </a:endParaRPr>
          </a:p>
        </p:txBody>
      </p:sp>
      <p:sp>
        <p:nvSpPr>
          <p:cNvPr id="23555" name="Rectangle 5"/>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tr-TR" smtClean="0"/>
          </a:p>
        </p:txBody>
      </p:sp>
      <p:pic>
        <p:nvPicPr>
          <p:cNvPr id="23556" name="Picture 7" descr="C:\Users\Hp\Desktop\gp.bmp"/>
          <p:cNvPicPr>
            <a:picLocks noChangeAspect="1" noChangeArrowheads="1"/>
          </p:cNvPicPr>
          <p:nvPr/>
        </p:nvPicPr>
        <p:blipFill>
          <a:blip r:embed="rId3"/>
          <a:srcRect/>
          <a:stretch>
            <a:fillRect/>
          </a:stretch>
        </p:blipFill>
        <p:spPr bwMode="auto">
          <a:xfrm>
            <a:off x="6838950" y="6407150"/>
            <a:ext cx="2305050" cy="4508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p:txBody>
          <a:bodyPr/>
          <a:lstStyle/>
          <a:p>
            <a:pPr>
              <a:lnSpc>
                <a:spcPct val="90000"/>
              </a:lnSpc>
              <a:buFontTx/>
              <a:buNone/>
            </a:pPr>
            <a:endParaRPr lang="en-GB" sz="2800" dirty="0" smtClean="0"/>
          </a:p>
          <a:p>
            <a:pPr marL="514350" indent="-514350">
              <a:lnSpc>
                <a:spcPct val="90000"/>
              </a:lnSpc>
              <a:buFont typeface="+mj-lt"/>
              <a:buAutoNum type="arabicPeriod"/>
            </a:pPr>
            <a:r>
              <a:rPr lang="en-GB" dirty="0" smtClean="0"/>
              <a:t>Choice of language/use of different languages </a:t>
            </a:r>
            <a:r>
              <a:rPr lang="en-GB" sz="2400" dirty="0" smtClean="0"/>
              <a:t>(e.g. Cheng &amp; </a:t>
            </a:r>
            <a:r>
              <a:rPr lang="en-GB" sz="2400" dirty="0" err="1" smtClean="0"/>
              <a:t>Mok</a:t>
            </a:r>
            <a:r>
              <a:rPr lang="en-GB" sz="2400" dirty="0" smtClean="0"/>
              <a:t> 2008; Du </a:t>
            </a:r>
            <a:r>
              <a:rPr lang="en-GB" sz="2400" dirty="0" err="1" smtClean="0"/>
              <a:t>Babcok</a:t>
            </a:r>
            <a:r>
              <a:rPr lang="en-GB" sz="2400" dirty="0" smtClean="0"/>
              <a:t> and Babcock 1996; </a:t>
            </a:r>
            <a:r>
              <a:rPr lang="en-GB" sz="2400" dirty="0" err="1" smtClean="0"/>
              <a:t>Louhiala-Salminen</a:t>
            </a:r>
            <a:r>
              <a:rPr lang="en-GB" sz="2400" dirty="0" smtClean="0"/>
              <a:t> 2002; Miller 1995; 2008; </a:t>
            </a:r>
            <a:r>
              <a:rPr lang="en-GB" sz="2400" dirty="0" err="1" smtClean="0"/>
              <a:t>Poncini</a:t>
            </a:r>
            <a:r>
              <a:rPr lang="en-GB" sz="2400" dirty="0" smtClean="0"/>
              <a:t> 2003; </a:t>
            </a:r>
            <a:r>
              <a:rPr lang="en-GB" sz="2400" dirty="0" err="1" smtClean="0"/>
              <a:t>Rogerson-Revell</a:t>
            </a:r>
            <a:r>
              <a:rPr lang="en-GB" sz="2400" dirty="0" smtClean="0"/>
              <a:t> 2008; </a:t>
            </a:r>
            <a:r>
              <a:rPr lang="en-GB" sz="2400" dirty="0" err="1" smtClean="0"/>
              <a:t>Sunaoshi</a:t>
            </a:r>
            <a:r>
              <a:rPr lang="en-GB" sz="2400" dirty="0" smtClean="0"/>
              <a:t> 2005) </a:t>
            </a:r>
          </a:p>
          <a:p>
            <a:pPr marL="514350" indent="-514350">
              <a:lnSpc>
                <a:spcPct val="90000"/>
              </a:lnSpc>
              <a:buFont typeface="+mj-lt"/>
              <a:buAutoNum type="arabicPeriod"/>
            </a:pPr>
            <a:r>
              <a:rPr lang="en-GB" dirty="0" smtClean="0"/>
              <a:t>Achieving Understanding of the Message</a:t>
            </a:r>
            <a:r>
              <a:rPr lang="en-GB" u="sng" dirty="0" smtClean="0"/>
              <a:t> </a:t>
            </a:r>
            <a:r>
              <a:rPr lang="en-GB" sz="2400" dirty="0" smtClean="0"/>
              <a:t>(e.g. Cheng &amp; Warren 2007</a:t>
            </a:r>
            <a:r>
              <a:rPr lang="en-GB" sz="2400" dirty="0" smtClean="0"/>
              <a:t>; Du </a:t>
            </a:r>
            <a:r>
              <a:rPr lang="en-GB" sz="2400" dirty="0" err="1" smtClean="0"/>
              <a:t>Babcok</a:t>
            </a:r>
            <a:r>
              <a:rPr lang="en-GB" sz="2400" dirty="0" smtClean="0"/>
              <a:t> and Babcock 1996; </a:t>
            </a:r>
            <a:r>
              <a:rPr lang="en-GB" sz="2400" dirty="0" smtClean="0"/>
              <a:t>Fung 2007; Marriott 1995; Miller 1995, 2008; </a:t>
            </a:r>
            <a:r>
              <a:rPr lang="en-GB" sz="2400" dirty="0" err="1" smtClean="0"/>
              <a:t>Rogerson-Revell</a:t>
            </a:r>
            <a:r>
              <a:rPr lang="en-GB" sz="2400" dirty="0" smtClean="0"/>
              <a:t> 2008; </a:t>
            </a:r>
            <a:r>
              <a:rPr lang="en-GB" sz="2400" dirty="0" err="1" smtClean="0"/>
              <a:t>Sunaoshi</a:t>
            </a:r>
            <a:r>
              <a:rPr lang="en-GB" sz="2400" dirty="0" smtClean="0"/>
              <a:t> 2005) </a:t>
            </a:r>
            <a:endParaRPr lang="en-GB" sz="2400" u="sng" dirty="0" smtClean="0"/>
          </a:p>
        </p:txBody>
      </p:sp>
      <p:sp>
        <p:nvSpPr>
          <p:cNvPr id="21511" name="Rectangle 4"/>
          <p:cNvSpPr>
            <a:spLocks noChangeArrowheads="1"/>
          </p:cNvSpPr>
          <p:nvPr/>
        </p:nvSpPr>
        <p:spPr bwMode="auto">
          <a:xfrm>
            <a:off x="323850" y="404813"/>
            <a:ext cx="8496300" cy="1081087"/>
          </a:xfrm>
          <a:prstGeom prst="rect">
            <a:avLst/>
          </a:prstGeom>
          <a:blipFill dpi="0" rotWithShape="1">
            <a:blip r:embed="rId2"/>
            <a:srcRect/>
            <a:stretch>
              <a:fillRect/>
            </a:stretch>
          </a:blipFill>
          <a:ln w="9525">
            <a:noFill/>
            <a:miter lim="800000"/>
            <a:headEnd/>
            <a:tailEnd/>
          </a:ln>
        </p:spPr>
        <p:txBody>
          <a:bodyPr anchor="ctr"/>
          <a:lstStyle/>
          <a:p>
            <a:pPr indent="92075">
              <a:defRPr/>
            </a:pPr>
            <a:r>
              <a:rPr lang="en-GB" sz="4400" b="1" dirty="0" smtClean="0">
                <a:solidFill>
                  <a:schemeClr val="bg1"/>
                </a:solidFill>
                <a:effectLst>
                  <a:outerShdw blurRad="38100" dist="38100" dir="2700000" algn="tl">
                    <a:srgbClr val="C0C0C0"/>
                  </a:outerShdw>
                </a:effectLst>
              </a:rPr>
              <a:t>Analytic Foci</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p:txBody>
          <a:bodyPr/>
          <a:lstStyle/>
          <a:p>
            <a:pPr>
              <a:lnSpc>
                <a:spcPct val="90000"/>
              </a:lnSpc>
              <a:buFontTx/>
              <a:buNone/>
            </a:pPr>
            <a:endParaRPr lang="en-GB" sz="2800" dirty="0" smtClean="0"/>
          </a:p>
          <a:p>
            <a:pPr marL="514350" indent="-514350">
              <a:lnSpc>
                <a:spcPct val="90000"/>
              </a:lnSpc>
              <a:buFont typeface="+mj-lt"/>
              <a:buAutoNum type="arabicPeriod" startAt="3"/>
            </a:pPr>
            <a:r>
              <a:rPr lang="en-GB" dirty="0" smtClean="0"/>
              <a:t>Communication </a:t>
            </a:r>
            <a:r>
              <a:rPr lang="en-GB" dirty="0" smtClean="0"/>
              <a:t>Style </a:t>
            </a:r>
            <a:r>
              <a:rPr lang="en-GB" sz="2400" dirty="0" smtClean="0"/>
              <a:t>(e.g. Li et al. 2001)</a:t>
            </a:r>
          </a:p>
          <a:p>
            <a:pPr marL="514350" indent="-514350">
              <a:lnSpc>
                <a:spcPct val="90000"/>
              </a:lnSpc>
              <a:buFont typeface="+mj-lt"/>
              <a:buAutoNum type="arabicPeriod" startAt="3"/>
            </a:pPr>
            <a:endParaRPr lang="en-GB" dirty="0" smtClean="0"/>
          </a:p>
          <a:p>
            <a:pPr marL="514350" indent="-514350">
              <a:lnSpc>
                <a:spcPct val="90000"/>
              </a:lnSpc>
              <a:buFont typeface="+mj-lt"/>
              <a:buAutoNum type="arabicPeriod" startAt="3"/>
            </a:pPr>
            <a:r>
              <a:rPr lang="en-GB" dirty="0" smtClean="0"/>
              <a:t>Management of Rapport/Construal of Relationships </a:t>
            </a:r>
            <a:r>
              <a:rPr lang="en-GB" sz="2400" dirty="0" smtClean="0"/>
              <a:t>(e.g. </a:t>
            </a:r>
            <a:r>
              <a:rPr lang="en-GB" sz="2400" dirty="0" err="1" smtClean="0"/>
              <a:t>Bilbow</a:t>
            </a:r>
            <a:r>
              <a:rPr lang="en-GB" sz="2400" dirty="0" smtClean="0"/>
              <a:t> 1997; </a:t>
            </a:r>
            <a:r>
              <a:rPr lang="en-GB" sz="2400" dirty="0" err="1" smtClean="0"/>
              <a:t>Gimenez</a:t>
            </a:r>
            <a:r>
              <a:rPr lang="en-GB" sz="2400" dirty="0" smtClean="0"/>
              <a:t> 2002; Miller 1995; </a:t>
            </a:r>
            <a:r>
              <a:rPr lang="en-GB" sz="2400" dirty="0" err="1" smtClean="0"/>
              <a:t>Poncini</a:t>
            </a:r>
            <a:r>
              <a:rPr lang="en-GB" sz="2400" dirty="0" smtClean="0"/>
              <a:t> 2002; Spencer-</a:t>
            </a:r>
            <a:r>
              <a:rPr lang="en-GB" sz="2400" dirty="0" err="1" smtClean="0"/>
              <a:t>Oatey</a:t>
            </a:r>
            <a:r>
              <a:rPr lang="en-GB" sz="2400" dirty="0" smtClean="0"/>
              <a:t> &amp; Xing 1998, 2003, 2004, 2008)</a:t>
            </a:r>
            <a:endParaRPr lang="en-GB" dirty="0" smtClean="0"/>
          </a:p>
          <a:p>
            <a:pPr marL="514350" indent="-514350">
              <a:lnSpc>
                <a:spcPct val="90000"/>
              </a:lnSpc>
              <a:buNone/>
            </a:pPr>
            <a:endParaRPr lang="en-GB" sz="2400" u="sng" dirty="0" smtClean="0"/>
          </a:p>
        </p:txBody>
      </p:sp>
      <p:sp>
        <p:nvSpPr>
          <p:cNvPr id="21511" name="Rectangle 4"/>
          <p:cNvSpPr>
            <a:spLocks noChangeArrowheads="1"/>
          </p:cNvSpPr>
          <p:nvPr/>
        </p:nvSpPr>
        <p:spPr bwMode="auto">
          <a:xfrm>
            <a:off x="323850" y="404813"/>
            <a:ext cx="8496300" cy="1081087"/>
          </a:xfrm>
          <a:prstGeom prst="rect">
            <a:avLst/>
          </a:prstGeom>
          <a:blipFill dpi="0" rotWithShape="1">
            <a:blip r:embed="rId2"/>
            <a:srcRect/>
            <a:stretch>
              <a:fillRect/>
            </a:stretch>
          </a:blipFill>
          <a:ln w="9525">
            <a:noFill/>
            <a:miter lim="800000"/>
            <a:headEnd/>
            <a:tailEnd/>
          </a:ln>
        </p:spPr>
        <p:txBody>
          <a:bodyPr anchor="ctr"/>
          <a:lstStyle/>
          <a:p>
            <a:pPr indent="92075">
              <a:defRPr/>
            </a:pPr>
            <a:r>
              <a:rPr lang="en-GB" sz="4400" b="1" dirty="0" smtClean="0">
                <a:solidFill>
                  <a:schemeClr val="bg1"/>
                </a:solidFill>
                <a:effectLst>
                  <a:outerShdw blurRad="38100" dist="38100" dir="2700000" algn="tl">
                    <a:srgbClr val="C0C0C0"/>
                  </a:outerShdw>
                </a:effectLst>
              </a:rPr>
              <a:t>Analytic Foci</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ctrTitle" idx="4294967295"/>
          </p:nvPr>
        </p:nvSpPr>
        <p:spPr>
          <a:xfrm>
            <a:off x="468313" y="2133600"/>
            <a:ext cx="8135937" cy="1298575"/>
          </a:xfrm>
          <a:blipFill dpi="0" rotWithShape="1">
            <a:blip r:embed="rId2"/>
            <a:srcRect/>
            <a:stretch>
              <a:fillRect/>
            </a:stretch>
          </a:blipFill>
        </p:spPr>
        <p:txBody>
          <a:bodyPr/>
          <a:lstStyle/>
          <a:p>
            <a:pPr eaLnBrk="1" hangingPunct="1">
              <a:defRPr/>
            </a:pPr>
            <a:r>
              <a:rPr lang="en-GB" sz="4000" dirty="0" smtClean="0">
                <a:solidFill>
                  <a:schemeClr val="bg1"/>
                </a:solidFill>
                <a:effectLst>
                  <a:outerShdw blurRad="38100" dist="38100" dir="2700000" algn="tl">
                    <a:srgbClr val="C0C0C0"/>
                  </a:outerShdw>
                </a:effectLst>
              </a:rPr>
              <a:t>Global People: </a:t>
            </a:r>
            <a:br>
              <a:rPr lang="en-GB" sz="4000" dirty="0" smtClean="0">
                <a:solidFill>
                  <a:schemeClr val="bg1"/>
                </a:solidFill>
                <a:effectLst>
                  <a:outerShdw blurRad="38100" dist="38100" dir="2700000" algn="tl">
                    <a:srgbClr val="C0C0C0"/>
                  </a:outerShdw>
                </a:effectLst>
              </a:rPr>
            </a:br>
            <a:r>
              <a:rPr lang="en-GB" sz="4000" dirty="0" smtClean="0">
                <a:solidFill>
                  <a:schemeClr val="bg1"/>
                </a:solidFill>
                <a:effectLst>
                  <a:outerShdw blurRad="38100" dist="38100" dir="2700000" algn="tl">
                    <a:srgbClr val="C0C0C0"/>
                  </a:outerShdw>
                </a:effectLst>
              </a:rPr>
              <a:t>Communication Issues</a:t>
            </a:r>
            <a:endParaRPr lang="en-GB" sz="4000" dirty="0" smtClean="0">
              <a:solidFill>
                <a:schemeClr val="bg1"/>
              </a:solidFill>
              <a:effectLst>
                <a:outerShdw blurRad="38100" dist="38100" dir="2700000" algn="tl">
                  <a:srgbClr val="C0C0C0"/>
                </a:outerShdw>
              </a:effectLst>
            </a:endParaRPr>
          </a:p>
        </p:txBody>
      </p:sp>
      <p:sp>
        <p:nvSpPr>
          <p:cNvPr id="4099" name="Rectangle 5"/>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tr-TR" smtClean="0"/>
          </a:p>
        </p:txBody>
      </p:sp>
      <p:pic>
        <p:nvPicPr>
          <p:cNvPr id="4100" name="Picture 7" descr="C:\Users\Hp\Desktop\gp.bmp"/>
          <p:cNvPicPr>
            <a:picLocks noChangeAspect="1" noChangeArrowheads="1"/>
          </p:cNvPicPr>
          <p:nvPr/>
        </p:nvPicPr>
        <p:blipFill>
          <a:blip r:embed="rId3"/>
          <a:srcRect/>
          <a:stretch>
            <a:fillRect/>
          </a:stretch>
        </p:blipFill>
        <p:spPr bwMode="auto">
          <a:xfrm>
            <a:off x="6838950" y="6407150"/>
            <a:ext cx="2305050" cy="4508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sp>
        <p:nvSpPr>
          <p:cNvPr id="15363" name="Rectangle 4"/>
          <p:cNvSpPr>
            <a:spLocks noGrp="1" noChangeArrowheads="1"/>
          </p:cNvSpPr>
          <p:nvPr>
            <p:ph type="body" idx="4294967295"/>
          </p:nvPr>
        </p:nvSpPr>
        <p:spPr>
          <a:xfrm>
            <a:off x="468313" y="1412875"/>
            <a:ext cx="8280400" cy="3168650"/>
          </a:xfrm>
        </p:spPr>
        <p:txBody>
          <a:bodyPr/>
          <a:lstStyle/>
          <a:p>
            <a:pPr marL="450850" indent="-450850" algn="ctr" defTabSz="644525" eaLnBrk="1" hangingPunct="1">
              <a:buFontTx/>
              <a:buNone/>
            </a:pPr>
            <a:r>
              <a:rPr lang="en-US" b="1" smtClean="0"/>
              <a:t>English or Chinese?</a:t>
            </a:r>
          </a:p>
          <a:p>
            <a:pPr marL="450850" indent="-450850" defTabSz="644525" eaLnBrk="1" hangingPunct="1">
              <a:buFontTx/>
              <a:buNone/>
            </a:pPr>
            <a:r>
              <a:rPr lang="en-US" sz="2800" smtClean="0"/>
              <a:t>Chinese 16: </a:t>
            </a:r>
            <a:r>
              <a:rPr lang="en-US" sz="2800" i="1" smtClean="0"/>
              <a:t>“I think we should show consideration for each other in terms of language. China is now developing very fast; they should know some Chinese to communicate with us. … We have learned a lot of English; it’s their turn to learn some basic Chinese, as it’s two-way</a:t>
            </a:r>
            <a:endParaRPr lang="zh-CN" altLang="en-US" sz="2800" smtClean="0">
              <a:ea typeface="宋体" pitchFamily="2" charset="-122"/>
            </a:endParaRPr>
          </a:p>
        </p:txBody>
      </p:sp>
      <p:pic>
        <p:nvPicPr>
          <p:cNvPr id="15364"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1205"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Language</a:t>
            </a:r>
          </a:p>
        </p:txBody>
      </p:sp>
      <p:sp>
        <p:nvSpPr>
          <p:cNvPr id="15366" name="Text Box 8"/>
          <p:cNvSpPr txBox="1">
            <a:spLocks noChangeArrowheads="1"/>
          </p:cNvSpPr>
          <p:nvPr/>
        </p:nvSpPr>
        <p:spPr bwMode="auto">
          <a:xfrm>
            <a:off x="3708400" y="4508500"/>
            <a:ext cx="4103688" cy="1800225"/>
          </a:xfrm>
          <a:prstGeom prst="rect">
            <a:avLst/>
          </a:prstGeom>
          <a:noFill/>
          <a:ln w="9525">
            <a:noFill/>
            <a:miter lim="800000"/>
            <a:headEnd/>
            <a:tailEnd/>
          </a:ln>
        </p:spPr>
        <p:txBody>
          <a:bodyPr>
            <a:spAutoFit/>
          </a:bodyPr>
          <a:lstStyle/>
          <a:p>
            <a:pPr>
              <a:spcBef>
                <a:spcPct val="20000"/>
              </a:spcBef>
            </a:pPr>
            <a:r>
              <a:rPr lang="en-US" sz="2800" i="1">
                <a:solidFill>
                  <a:srgbClr val="0B2F69"/>
                </a:solidFill>
              </a:rPr>
              <a:t>communication. I find it weird that they don’t know even a word of Chinese.”</a:t>
            </a:r>
            <a:endParaRPr lang="en-GB" sz="2800" i="1">
              <a:solidFill>
                <a:srgbClr val="0B2F69"/>
              </a:solidFill>
            </a:endParaRPr>
          </a:p>
        </p:txBody>
      </p:sp>
      <p:sp>
        <p:nvSpPr>
          <p:cNvPr id="266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1042988" y="4797425"/>
            <a:ext cx="2528880" cy="1323439"/>
          </a:xfrm>
          <a:prstGeom prst="rect">
            <a:avLst/>
          </a:prstGeom>
          <a:solidFill>
            <a:srgbClr val="0E5A80"/>
          </a:solidFill>
          <a:ln w="9525">
            <a:noFill/>
            <a:miter lim="800000"/>
            <a:headEnd/>
            <a:tailEnd/>
          </a:ln>
        </p:spPr>
        <p:txBody>
          <a:bodyPr wrap="square">
            <a:spAutoFit/>
          </a:bodyPr>
          <a:lstStyle/>
          <a:p>
            <a:pPr>
              <a:spcBef>
                <a:spcPct val="50000"/>
              </a:spcBef>
            </a:pPr>
            <a:r>
              <a:rPr lang="zh-CN" altLang="en-US" sz="4000" b="1" dirty="0">
                <a:solidFill>
                  <a:schemeClr val="bg1"/>
                </a:solidFill>
                <a:ea typeface="宋体" pitchFamily="2" charset="-122"/>
              </a:rPr>
              <a:t>他们应该懂中文</a:t>
            </a:r>
            <a:endParaRPr lang="en-GB" sz="4000" b="1" dirty="0">
              <a:solidFill>
                <a:schemeClr val="bg1"/>
              </a:solidFill>
              <a:ea typeface="宋体" pitchFamily="2" charset="-122"/>
            </a:endParaRP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214282" y="1700213"/>
            <a:ext cx="8929718" cy="4249737"/>
          </a:xfrm>
        </p:spPr>
        <p:txBody>
          <a:bodyPr/>
          <a:lstStyle/>
          <a:p>
            <a:pPr eaLnBrk="1" hangingPunct="1"/>
            <a:r>
              <a:rPr lang="en-GB" dirty="0" err="1" smtClean="0"/>
              <a:t>eChina</a:t>
            </a:r>
            <a:r>
              <a:rPr lang="en-GB" dirty="0" smtClean="0"/>
              <a:t>-UK Programme &amp; Global People (GP)</a:t>
            </a:r>
            <a:endParaRPr lang="en-GB" dirty="0" smtClean="0"/>
          </a:p>
          <a:p>
            <a:pPr eaLnBrk="1" hangingPunct="1"/>
            <a:r>
              <a:rPr lang="en-GB" dirty="0" smtClean="0"/>
              <a:t>GP </a:t>
            </a:r>
            <a:r>
              <a:rPr lang="en-GB" dirty="0" smtClean="0"/>
              <a:t>Intercultural Competency Framework</a:t>
            </a:r>
            <a:endParaRPr lang="en-GB" dirty="0" smtClean="0"/>
          </a:p>
          <a:p>
            <a:pPr eaLnBrk="1" hangingPunct="1"/>
            <a:r>
              <a:rPr lang="en-GB" dirty="0" smtClean="0"/>
              <a:t>Analytic Foci of Studies of Intercultural Business Discourse</a:t>
            </a:r>
            <a:endParaRPr lang="en-GB" dirty="0" smtClean="0"/>
          </a:p>
          <a:p>
            <a:pPr eaLnBrk="1" hangingPunct="1"/>
            <a:r>
              <a:rPr lang="en-GB" dirty="0" smtClean="0"/>
              <a:t>Global People: Communication Issues</a:t>
            </a:r>
            <a:endParaRPr lang="en-GB" dirty="0" smtClean="0"/>
          </a:p>
          <a:p>
            <a:pPr eaLnBrk="1" hangingPunct="1"/>
            <a:r>
              <a:rPr lang="en-GB" dirty="0" smtClean="0"/>
              <a:t>Global People Resources</a:t>
            </a:r>
            <a:endParaRPr lang="en-GB" dirty="0" smtClean="0"/>
          </a:p>
        </p:txBody>
      </p:sp>
      <p:pic>
        <p:nvPicPr>
          <p:cNvPr id="3075"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48133" name="Rectangle 4"/>
          <p:cNvSpPr>
            <a:spLocks noChangeArrowheads="1"/>
          </p:cNvSpPr>
          <p:nvPr/>
        </p:nvSpPr>
        <p:spPr bwMode="auto">
          <a:xfrm>
            <a:off x="395288" y="260350"/>
            <a:ext cx="8424862" cy="1081088"/>
          </a:xfrm>
          <a:prstGeom prst="rect">
            <a:avLst/>
          </a:prstGeom>
          <a:blipFill dpi="0" rotWithShape="1">
            <a:blip r:embed="rId3"/>
            <a:srcRect/>
            <a:stretch>
              <a:fillRect/>
            </a:stretch>
          </a:blipFill>
          <a:ln w="9525">
            <a:noFill/>
            <a:miter lim="800000"/>
            <a:headEnd/>
            <a:tailEnd/>
          </a:ln>
        </p:spPr>
        <p:txBody>
          <a:bodyPr anchor="ctr"/>
          <a:lstStyle/>
          <a:p>
            <a:pPr indent="441325">
              <a:defRPr/>
            </a:pPr>
            <a:r>
              <a:rPr lang="en-GB" sz="4400" b="1">
                <a:solidFill>
                  <a:schemeClr val="bg1"/>
                </a:solidFill>
                <a:effectLst>
                  <a:outerShdw blurRad="38100" dist="38100" dir="2700000" algn="tl">
                    <a:srgbClr val="C0C0C0"/>
                  </a:outerShdw>
                </a:effectLst>
              </a:rPr>
              <a:t>Overview</a:t>
            </a:r>
          </a:p>
        </p:txBody>
      </p:sp>
      <p:sp>
        <p:nvSpPr>
          <p:cNvPr id="48134"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Overview</a:t>
            </a: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4294967295"/>
          </p:nvPr>
        </p:nvSpPr>
        <p:spPr>
          <a:xfrm>
            <a:off x="395288" y="1484313"/>
            <a:ext cx="4465637" cy="5040312"/>
          </a:xfrm>
        </p:spPr>
        <p:txBody>
          <a:bodyPr/>
          <a:lstStyle/>
          <a:p>
            <a:pPr marL="450850" indent="-450850" algn="ctr" defTabSz="258763" eaLnBrk="1" hangingPunct="1">
              <a:lnSpc>
                <a:spcPct val="90000"/>
              </a:lnSpc>
              <a:buFontTx/>
              <a:buNone/>
            </a:pPr>
            <a:r>
              <a:rPr lang="en-US" b="1" smtClean="0"/>
              <a:t>Chinese or English?</a:t>
            </a:r>
          </a:p>
          <a:p>
            <a:pPr marL="450850" indent="-450850" defTabSz="258763">
              <a:lnSpc>
                <a:spcPct val="90000"/>
              </a:lnSpc>
              <a:buFontTx/>
              <a:buNone/>
            </a:pPr>
            <a:r>
              <a:rPr lang="en-GB" smtClean="0">
                <a:sym typeface="Wingdings" pitchFamily="2" charset="2"/>
              </a:rPr>
              <a:t>Chinese 21:  </a:t>
            </a:r>
            <a:r>
              <a:rPr lang="en-GB" i="1" smtClean="0">
                <a:sym typeface="Wingdings" pitchFamily="2" charset="2"/>
              </a:rPr>
              <a:t>The working language was English. Due to the language problems, when we couldn’t express ourselves clearly, it seemed that we were disadvantaged.</a:t>
            </a:r>
          </a:p>
        </p:txBody>
      </p:sp>
      <p:sp>
        <p:nvSpPr>
          <p:cNvPr id="16387"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16388"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8373"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Language</a:t>
            </a:r>
          </a:p>
        </p:txBody>
      </p:sp>
      <p:pic>
        <p:nvPicPr>
          <p:cNvPr id="16390" name="Picture 7" descr="cultural+misunderstanding_0"/>
          <p:cNvPicPr>
            <a:picLocks noChangeAspect="1" noChangeArrowheads="1"/>
          </p:cNvPicPr>
          <p:nvPr/>
        </p:nvPicPr>
        <p:blipFill>
          <a:blip r:embed="rId4"/>
          <a:srcRect/>
          <a:stretch>
            <a:fillRect/>
          </a:stretch>
        </p:blipFill>
        <p:spPr bwMode="auto">
          <a:xfrm>
            <a:off x="4859338" y="2065338"/>
            <a:ext cx="3889375" cy="37814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sp>
        <p:nvSpPr>
          <p:cNvPr id="17411" name="Rectangle 4"/>
          <p:cNvSpPr>
            <a:spLocks noGrp="1" noChangeArrowheads="1"/>
          </p:cNvSpPr>
          <p:nvPr>
            <p:ph type="body" idx="4294967295"/>
          </p:nvPr>
        </p:nvSpPr>
        <p:spPr>
          <a:xfrm>
            <a:off x="468313" y="1484313"/>
            <a:ext cx="8280400" cy="5040312"/>
          </a:xfrm>
        </p:spPr>
        <p:txBody>
          <a:bodyPr/>
          <a:lstStyle/>
          <a:p>
            <a:pPr marL="450850" indent="-450850" algn="ctr" defTabSz="644525" eaLnBrk="1" hangingPunct="1">
              <a:buFontTx/>
              <a:buNone/>
            </a:pPr>
            <a:r>
              <a:rPr lang="en-US" b="1" smtClean="0"/>
              <a:t>Meaning needs to be negotiated</a:t>
            </a:r>
          </a:p>
          <a:p>
            <a:pPr marL="450850" indent="-450850" defTabSz="644525" eaLnBrk="1" hangingPunct="1">
              <a:buFontTx/>
              <a:buNone/>
            </a:pPr>
            <a:r>
              <a:rPr lang="en-US" sz="2800" smtClean="0"/>
              <a:t>British 09: </a:t>
            </a:r>
            <a:r>
              <a:rPr lang="en-US" sz="2800" i="1" smtClean="0"/>
              <a:t>When I first joined, I spent weeks if not months on a simply practical confusion as to what is a unit, a module, what was the other one?</a:t>
            </a:r>
          </a:p>
          <a:p>
            <a:pPr marL="450850" indent="-450850" defTabSz="644525" eaLnBrk="1" hangingPunct="1">
              <a:buFontTx/>
              <a:buNone/>
            </a:pPr>
            <a:r>
              <a:rPr lang="en-US" altLang="zh-CN" sz="2800" smtClean="0">
                <a:ea typeface="宋体" pitchFamily="2" charset="-122"/>
              </a:rPr>
              <a:t>British 06: </a:t>
            </a:r>
            <a:r>
              <a:rPr lang="en-US" altLang="zh-CN" sz="2800" i="1" smtClean="0">
                <a:ea typeface="宋体" pitchFamily="2" charset="-122"/>
              </a:rPr>
              <a:t>Activity</a:t>
            </a:r>
          </a:p>
          <a:p>
            <a:pPr marL="450850" indent="-450850" defTabSz="644525" eaLnBrk="1" hangingPunct="1">
              <a:buFontTx/>
              <a:buNone/>
            </a:pPr>
            <a:r>
              <a:rPr lang="en-US" altLang="zh-CN" sz="2800" smtClean="0">
                <a:ea typeface="宋体" pitchFamily="2" charset="-122"/>
              </a:rPr>
              <a:t>British 09: </a:t>
            </a:r>
            <a:r>
              <a:rPr lang="en-US" altLang="zh-CN" sz="2800" i="1" smtClean="0">
                <a:ea typeface="宋体" pitchFamily="2" charset="-122"/>
              </a:rPr>
              <a:t>There was no standard definition, so I was like blocked at the first hurdle, and so I wasn’t quite sure how much material I’d got to write … I thought I don’t understand this, I can’t do this.</a:t>
            </a:r>
            <a:endParaRPr lang="en-US" altLang="zh-CN" sz="2800" smtClean="0">
              <a:ea typeface="宋体" pitchFamily="2" charset="-122"/>
            </a:endParaRPr>
          </a:p>
        </p:txBody>
      </p:sp>
      <p:pic>
        <p:nvPicPr>
          <p:cNvPr id="17412"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1205" name="Rectangle 4"/>
          <p:cNvSpPr>
            <a:spLocks noChangeArrowheads="1"/>
          </p:cNvSpPr>
          <p:nvPr/>
        </p:nvSpPr>
        <p:spPr bwMode="auto">
          <a:xfrm>
            <a:off x="179388" y="260350"/>
            <a:ext cx="8785225" cy="1081088"/>
          </a:xfrm>
          <a:prstGeom prst="rect">
            <a:avLst/>
          </a:prstGeom>
          <a:blipFill dpi="0" rotWithShape="1">
            <a:blip r:embed="rId3"/>
            <a:srcRect/>
            <a:stretch>
              <a:fillRect/>
            </a:stretch>
          </a:blipFill>
          <a:ln w="9525">
            <a:noFill/>
            <a:miter lim="800000"/>
            <a:headEnd/>
            <a:tailEnd/>
          </a:ln>
        </p:spPr>
        <p:txBody>
          <a:bodyPr anchor="ctr"/>
          <a:lstStyle/>
          <a:p>
            <a:pPr>
              <a:defRPr/>
            </a:pPr>
            <a:r>
              <a:rPr lang="en-GB" sz="4400" b="1">
                <a:solidFill>
                  <a:schemeClr val="bg1"/>
                </a:solidFill>
                <a:effectLst>
                  <a:outerShdw blurRad="38100" dist="38100" dir="2700000" algn="tl">
                    <a:srgbClr val="C0C0C0"/>
                  </a:outerShdw>
                </a:effectLst>
              </a:rPr>
              <a:t>Communication: Language Use</a:t>
            </a:r>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214282" y="1700213"/>
            <a:ext cx="8715436" cy="4943497"/>
          </a:xfrm>
        </p:spPr>
        <p:txBody>
          <a:bodyPr/>
          <a:lstStyle/>
          <a:p>
            <a:pPr>
              <a:buNone/>
            </a:pPr>
            <a:r>
              <a:rPr lang="en-GB" b="1" dirty="0" smtClean="0"/>
              <a:t>Many elements of Communication corresponded to the foci of the IC business discourse studies; i.e. The importance of:</a:t>
            </a:r>
            <a:endParaRPr lang="en-GB" b="1" dirty="0" smtClean="0"/>
          </a:p>
          <a:p>
            <a:pPr lvl="1">
              <a:buFont typeface="Wingdings" pitchFamily="2" charset="2"/>
              <a:buChar char="v"/>
            </a:pPr>
            <a:r>
              <a:rPr lang="en-GB" dirty="0" smtClean="0"/>
              <a:t> Language </a:t>
            </a:r>
            <a:r>
              <a:rPr lang="en-GB" dirty="0" smtClean="0"/>
              <a:t>learning</a:t>
            </a:r>
          </a:p>
          <a:p>
            <a:pPr lvl="1">
              <a:buFont typeface="Wingdings" pitchFamily="2" charset="2"/>
              <a:buChar char="v"/>
            </a:pPr>
            <a:r>
              <a:rPr lang="en-GB" dirty="0" smtClean="0"/>
              <a:t> Language </a:t>
            </a:r>
            <a:r>
              <a:rPr lang="en-GB" dirty="0" smtClean="0"/>
              <a:t>adjustment</a:t>
            </a:r>
          </a:p>
          <a:p>
            <a:pPr lvl="1">
              <a:buFont typeface="Wingdings" pitchFamily="2" charset="2"/>
              <a:buChar char="v"/>
            </a:pPr>
            <a:r>
              <a:rPr lang="en-GB" dirty="0" smtClean="0"/>
              <a:t> Active </a:t>
            </a:r>
            <a:r>
              <a:rPr lang="en-GB" dirty="0" smtClean="0"/>
              <a:t>listening</a:t>
            </a:r>
          </a:p>
          <a:p>
            <a:pPr lvl="1">
              <a:buFont typeface="Wingdings" pitchFamily="2" charset="2"/>
              <a:buChar char="v"/>
            </a:pPr>
            <a:r>
              <a:rPr lang="en-GB" dirty="0" smtClean="0"/>
              <a:t> Attuning</a:t>
            </a:r>
            <a:endParaRPr lang="en-GB" dirty="0" smtClean="0"/>
          </a:p>
          <a:p>
            <a:pPr lvl="1">
              <a:buFont typeface="Wingdings" pitchFamily="2" charset="2"/>
              <a:buChar char="v"/>
            </a:pPr>
            <a:r>
              <a:rPr lang="en-GB" dirty="0" smtClean="0"/>
              <a:t> Stylistic </a:t>
            </a:r>
            <a:r>
              <a:rPr lang="en-GB" dirty="0" smtClean="0"/>
              <a:t>flexibility</a:t>
            </a:r>
          </a:p>
          <a:p>
            <a:endParaRPr lang="en-GB" dirty="0" smtClean="0"/>
          </a:p>
        </p:txBody>
      </p:sp>
      <p:sp>
        <p:nvSpPr>
          <p:cNvPr id="21511" name="Rectangle 4"/>
          <p:cNvSpPr>
            <a:spLocks noChangeArrowheads="1"/>
          </p:cNvSpPr>
          <p:nvPr/>
        </p:nvSpPr>
        <p:spPr bwMode="auto">
          <a:xfrm>
            <a:off x="323850" y="333375"/>
            <a:ext cx="8496300" cy="1295400"/>
          </a:xfrm>
          <a:prstGeom prst="rect">
            <a:avLst/>
          </a:prstGeom>
          <a:blipFill dpi="0" rotWithShape="1">
            <a:blip r:embed="rId2"/>
            <a:srcRect/>
            <a:stretch>
              <a:fillRect/>
            </a:stretch>
          </a:blipFill>
          <a:ln w="9525">
            <a:noFill/>
            <a:miter lim="800000"/>
            <a:headEnd/>
            <a:tailEnd/>
          </a:ln>
        </p:spPr>
        <p:txBody>
          <a:bodyPr anchor="ctr"/>
          <a:lstStyle/>
          <a:p>
            <a:pPr>
              <a:defRPr/>
            </a:pPr>
            <a:r>
              <a:rPr lang="en-GB" sz="4400" b="1" dirty="0">
                <a:solidFill>
                  <a:schemeClr val="bg1"/>
                </a:solidFill>
                <a:effectLst>
                  <a:outerShdw blurRad="38100" dist="38100" dir="2700000" algn="tl">
                    <a:srgbClr val="C0C0C0"/>
                  </a:outerShdw>
                </a:effectLst>
              </a:rPr>
              <a:t>Communication </a:t>
            </a:r>
            <a:r>
              <a:rPr lang="en-GB" sz="4400" b="1" dirty="0" smtClean="0">
                <a:solidFill>
                  <a:schemeClr val="bg1"/>
                </a:solidFill>
                <a:effectLst>
                  <a:outerShdw blurRad="38100" dist="38100" dir="2700000" algn="tl">
                    <a:srgbClr val="C0C0C0"/>
                  </a:outerShdw>
                </a:effectLst>
              </a:rPr>
              <a:t>Issues</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5786" y="4643446"/>
            <a:ext cx="6715172"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42" name="Rectangle 3"/>
          <p:cNvSpPr>
            <a:spLocks noGrp="1" noChangeArrowheads="1"/>
          </p:cNvSpPr>
          <p:nvPr>
            <p:ph type="body" idx="4294967295"/>
          </p:nvPr>
        </p:nvSpPr>
        <p:spPr>
          <a:xfrm>
            <a:off x="323850" y="1700213"/>
            <a:ext cx="8424863" cy="4681537"/>
          </a:xfrm>
        </p:spPr>
        <p:txBody>
          <a:bodyPr/>
          <a:lstStyle/>
          <a:p>
            <a:pPr>
              <a:buFont typeface="Wingdings" pitchFamily="2" charset="2"/>
              <a:buChar char="v"/>
            </a:pPr>
            <a:r>
              <a:rPr lang="en-GB" dirty="0" smtClean="0"/>
              <a:t> Language </a:t>
            </a:r>
            <a:r>
              <a:rPr lang="en-GB" dirty="0" smtClean="0"/>
              <a:t>learning</a:t>
            </a:r>
          </a:p>
          <a:p>
            <a:pPr>
              <a:buFont typeface="Wingdings" pitchFamily="2" charset="2"/>
              <a:buChar char="v"/>
            </a:pPr>
            <a:r>
              <a:rPr lang="en-GB" dirty="0" smtClean="0"/>
              <a:t> Language </a:t>
            </a:r>
            <a:r>
              <a:rPr lang="en-GB" dirty="0" smtClean="0"/>
              <a:t>adjustment</a:t>
            </a:r>
          </a:p>
          <a:p>
            <a:pPr>
              <a:buFont typeface="Wingdings" pitchFamily="2" charset="2"/>
              <a:buChar char="v"/>
            </a:pPr>
            <a:r>
              <a:rPr lang="en-GB" dirty="0" smtClean="0"/>
              <a:t> Active </a:t>
            </a:r>
            <a:r>
              <a:rPr lang="en-GB" dirty="0" smtClean="0"/>
              <a:t>listening</a:t>
            </a:r>
          </a:p>
          <a:p>
            <a:pPr>
              <a:buFont typeface="Wingdings" pitchFamily="2" charset="2"/>
              <a:buChar char="v"/>
            </a:pPr>
            <a:r>
              <a:rPr lang="en-GB" dirty="0" smtClean="0"/>
              <a:t> Attuning</a:t>
            </a:r>
          </a:p>
          <a:p>
            <a:pPr>
              <a:buFont typeface="Wingdings" pitchFamily="2" charset="2"/>
              <a:buChar char="v"/>
            </a:pPr>
            <a:r>
              <a:rPr lang="en-GB" dirty="0" smtClean="0"/>
              <a:t> Stylistic </a:t>
            </a:r>
            <a:r>
              <a:rPr lang="en-GB" dirty="0" smtClean="0"/>
              <a:t>flexibility</a:t>
            </a:r>
          </a:p>
          <a:p>
            <a:pPr>
              <a:buFont typeface="Wingdings" pitchFamily="2" charset="2"/>
              <a:buChar char="v"/>
            </a:pPr>
            <a:r>
              <a:rPr lang="en-GB" dirty="0" smtClean="0"/>
              <a:t> Communication management</a:t>
            </a:r>
            <a:endParaRPr lang="en-GB" dirty="0" smtClean="0"/>
          </a:p>
          <a:p>
            <a:pPr>
              <a:buFont typeface="Wingdings" pitchFamily="2" charset="2"/>
              <a:buChar char="v"/>
            </a:pPr>
            <a:r>
              <a:rPr lang="en-GB" dirty="0" smtClean="0"/>
              <a:t> Building </a:t>
            </a:r>
            <a:r>
              <a:rPr lang="en-GB" dirty="0" smtClean="0"/>
              <a:t>of shared knowledge </a:t>
            </a:r>
            <a:r>
              <a:rPr lang="en-GB" dirty="0" smtClean="0"/>
              <a:t>(helps develop mutual trust)</a:t>
            </a:r>
          </a:p>
          <a:p>
            <a:endParaRPr lang="en-GB" dirty="0" smtClean="0"/>
          </a:p>
        </p:txBody>
      </p:sp>
      <p:sp>
        <p:nvSpPr>
          <p:cNvPr id="21511" name="Rectangle 4"/>
          <p:cNvSpPr>
            <a:spLocks noChangeArrowheads="1"/>
          </p:cNvSpPr>
          <p:nvPr/>
        </p:nvSpPr>
        <p:spPr bwMode="auto">
          <a:xfrm>
            <a:off x="323850" y="333375"/>
            <a:ext cx="8496300" cy="1295400"/>
          </a:xfrm>
          <a:prstGeom prst="rect">
            <a:avLst/>
          </a:prstGeom>
          <a:blipFill dpi="0" rotWithShape="1">
            <a:blip r:embed="rId2"/>
            <a:srcRect/>
            <a:stretch>
              <a:fillRect/>
            </a:stretch>
          </a:blipFill>
          <a:ln w="9525">
            <a:noFill/>
            <a:miter lim="800000"/>
            <a:headEnd/>
            <a:tailEnd/>
          </a:ln>
        </p:spPr>
        <p:txBody>
          <a:bodyPr anchor="ctr"/>
          <a:lstStyle/>
          <a:p>
            <a:pPr>
              <a:defRPr/>
            </a:pPr>
            <a:r>
              <a:rPr lang="en-GB" sz="4400" b="1">
                <a:solidFill>
                  <a:schemeClr val="bg1"/>
                </a:solidFill>
                <a:effectLst>
                  <a:outerShdw blurRad="38100" dist="38100" dir="2700000" algn="tl">
                    <a:srgbClr val="C0C0C0"/>
                  </a:outerShdw>
                </a:effectLst>
              </a:rPr>
              <a:t>Communication Competency Cluster</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body" idx="4294967295"/>
          </p:nvPr>
        </p:nvSpPr>
        <p:spPr>
          <a:xfrm>
            <a:off x="539750" y="1484313"/>
            <a:ext cx="7993063" cy="1225550"/>
          </a:xfrm>
        </p:spPr>
        <p:txBody>
          <a:bodyPr/>
          <a:lstStyle/>
          <a:p>
            <a:pPr marL="450850" indent="-450850" algn="ctr" defTabSz="644525" eaLnBrk="1" hangingPunct="1">
              <a:lnSpc>
                <a:spcPct val="80000"/>
              </a:lnSpc>
              <a:buFontTx/>
              <a:buNone/>
            </a:pPr>
            <a:r>
              <a:rPr lang="en-US" sz="2800" b="1" smtClean="0"/>
              <a:t>Management of Channels of Communication</a:t>
            </a:r>
          </a:p>
          <a:p>
            <a:pPr marL="450850" indent="-450850" defTabSz="644525">
              <a:lnSpc>
                <a:spcPct val="80000"/>
              </a:lnSpc>
              <a:buFontTx/>
              <a:buNone/>
            </a:pPr>
            <a:r>
              <a:rPr lang="en-GB" sz="2800" smtClean="0"/>
              <a:t>Chinese Researcher: </a:t>
            </a:r>
            <a:r>
              <a:rPr lang="en-GB" sz="2800" i="1" smtClean="0"/>
              <a:t>In your opinion, was the communication effective?</a:t>
            </a:r>
            <a:endParaRPr lang="en-GB" sz="2800" smtClean="0"/>
          </a:p>
        </p:txBody>
      </p:sp>
      <p:sp>
        <p:nvSpPr>
          <p:cNvPr id="18435"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18436"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6325"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Management</a:t>
            </a:r>
          </a:p>
        </p:txBody>
      </p:sp>
      <p:pic>
        <p:nvPicPr>
          <p:cNvPr id="18438" name="Picture 7" descr="TalkingEye0"/>
          <p:cNvPicPr>
            <a:picLocks noChangeAspect="1" noChangeArrowheads="1"/>
          </p:cNvPicPr>
          <p:nvPr/>
        </p:nvPicPr>
        <p:blipFill>
          <a:blip r:embed="rId4"/>
          <a:srcRect/>
          <a:stretch>
            <a:fillRect/>
          </a:stretch>
        </p:blipFill>
        <p:spPr bwMode="auto">
          <a:xfrm>
            <a:off x="827088" y="3284538"/>
            <a:ext cx="2808287" cy="2667000"/>
          </a:xfrm>
          <a:prstGeom prst="rect">
            <a:avLst/>
          </a:prstGeom>
          <a:noFill/>
          <a:ln w="9525">
            <a:noFill/>
            <a:miter lim="800000"/>
            <a:headEnd/>
            <a:tailEnd/>
          </a:ln>
        </p:spPr>
      </p:pic>
      <p:sp>
        <p:nvSpPr>
          <p:cNvPr id="18439" name="Text Box 9"/>
          <p:cNvSpPr txBox="1">
            <a:spLocks noChangeArrowheads="1"/>
          </p:cNvSpPr>
          <p:nvPr/>
        </p:nvSpPr>
        <p:spPr bwMode="auto">
          <a:xfrm>
            <a:off x="3276600" y="2711450"/>
            <a:ext cx="5543550" cy="4146550"/>
          </a:xfrm>
          <a:prstGeom prst="rect">
            <a:avLst/>
          </a:prstGeom>
          <a:noFill/>
          <a:ln w="9525">
            <a:noFill/>
            <a:miter lim="800000"/>
            <a:headEnd/>
            <a:tailEnd/>
          </a:ln>
        </p:spPr>
        <p:txBody>
          <a:bodyPr>
            <a:spAutoFit/>
          </a:bodyPr>
          <a:lstStyle/>
          <a:p>
            <a:pPr marL="628650" indent="-628650" eaLnBrk="0" hangingPunct="0">
              <a:lnSpc>
                <a:spcPct val="80000"/>
              </a:lnSpc>
              <a:spcBef>
                <a:spcPct val="20000"/>
              </a:spcBef>
            </a:pPr>
            <a:r>
              <a:rPr lang="en-GB" sz="2800">
                <a:solidFill>
                  <a:srgbClr val="0B2F69"/>
                </a:solidFill>
              </a:rPr>
              <a:t>Chinese 20: </a:t>
            </a:r>
            <a:r>
              <a:rPr lang="en-GB" sz="2800" i="1">
                <a:solidFill>
                  <a:srgbClr val="0B2F69"/>
                </a:solidFill>
              </a:rPr>
              <a:t>No, it wasn’t. Though both Chinese and British sides had their own project managers, they couldn’t do all the communications on their own. We should have embedded different communication mechanisms in the project at different levels.</a:t>
            </a:r>
            <a:endParaRPr lang="en-US" sz="2800">
              <a:solidFill>
                <a:srgbClr val="0B2F69"/>
              </a:solidFill>
            </a:endParaRPr>
          </a:p>
          <a:p>
            <a:pPr marL="628650" indent="-628650">
              <a:spcBef>
                <a:spcPct val="50000"/>
              </a:spcBef>
            </a:pPr>
            <a:endParaRPr lang="en-GB" sz="280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body" idx="4294967295"/>
          </p:nvPr>
        </p:nvSpPr>
        <p:spPr>
          <a:xfrm>
            <a:off x="0" y="1773238"/>
            <a:ext cx="5651500" cy="2952750"/>
          </a:xfrm>
        </p:spPr>
        <p:txBody>
          <a:bodyPr/>
          <a:lstStyle/>
          <a:p>
            <a:pPr marL="271463" indent="-271463" defTabSz="258763" eaLnBrk="1" hangingPunct="1">
              <a:lnSpc>
                <a:spcPct val="80000"/>
              </a:lnSpc>
              <a:buFontTx/>
              <a:buNone/>
            </a:pPr>
            <a:r>
              <a:rPr lang="en-GB" sz="2800" smtClean="0"/>
              <a:t>Chinese 06: 	</a:t>
            </a:r>
            <a:r>
              <a:rPr lang="en-GB" sz="2800" i="1" smtClean="0"/>
              <a:t>The UK colleagues are more likely to raise issues directly. Their logic is that issues should be raised first, then they’ll try their best to find solutions. … Sometimes the UK project manager sent some suggestions to us. When we got the suggestion, we usually got </a:t>
            </a:r>
          </a:p>
        </p:txBody>
      </p:sp>
      <p:sp>
        <p:nvSpPr>
          <p:cNvPr id="19459"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19460"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7349"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Management</a:t>
            </a:r>
          </a:p>
        </p:txBody>
      </p:sp>
      <p:sp>
        <p:nvSpPr>
          <p:cNvPr id="19462" name="Rectangle 12"/>
          <p:cNvSpPr>
            <a:spLocks noChangeArrowheads="1"/>
          </p:cNvSpPr>
          <p:nvPr/>
        </p:nvSpPr>
        <p:spPr bwMode="auto">
          <a:xfrm>
            <a:off x="250825" y="4868863"/>
            <a:ext cx="8497888" cy="1798637"/>
          </a:xfrm>
          <a:prstGeom prst="rect">
            <a:avLst/>
          </a:prstGeom>
          <a:noFill/>
          <a:ln w="9525">
            <a:noFill/>
            <a:miter lim="800000"/>
            <a:headEnd/>
            <a:tailEnd/>
          </a:ln>
        </p:spPr>
        <p:txBody>
          <a:bodyPr anchor="ctr">
            <a:spAutoFit/>
          </a:bodyPr>
          <a:lstStyle/>
          <a:p>
            <a:pPr>
              <a:lnSpc>
                <a:spcPct val="80000"/>
              </a:lnSpc>
              <a:spcBef>
                <a:spcPct val="20000"/>
              </a:spcBef>
            </a:pPr>
            <a:r>
              <a:rPr lang="en-GB" sz="2800" i="1">
                <a:solidFill>
                  <a:srgbClr val="0B2F69"/>
                </a:solidFill>
              </a:rPr>
              <a:t>nervous and wondered ‘must we do it immediately?’ or ‘are they commanding us to do this?’ But working together with them for a while I gradually realised that I could voice my opinions too and take time to think. It wasn’t a problem.</a:t>
            </a:r>
            <a:endParaRPr lang="en-GB" sz="2800"/>
          </a:p>
        </p:txBody>
      </p:sp>
      <p:pic>
        <p:nvPicPr>
          <p:cNvPr id="19463" name="Picture 10" descr="voip"/>
          <p:cNvPicPr>
            <a:picLocks noChangeAspect="1" noChangeArrowheads="1"/>
          </p:cNvPicPr>
          <p:nvPr/>
        </p:nvPicPr>
        <p:blipFill>
          <a:blip r:embed="rId4"/>
          <a:srcRect/>
          <a:stretch>
            <a:fillRect/>
          </a:stretch>
        </p:blipFill>
        <p:spPr bwMode="auto">
          <a:xfrm>
            <a:off x="5795963" y="1952625"/>
            <a:ext cx="3097212" cy="2741613"/>
          </a:xfrm>
          <a:prstGeom prst="rect">
            <a:avLst/>
          </a:prstGeom>
          <a:noFill/>
          <a:ln w="9525">
            <a:noFill/>
            <a:miter lim="800000"/>
            <a:headEnd/>
            <a:tailEnd/>
          </a:ln>
        </p:spPr>
      </p:pic>
      <p:sp>
        <p:nvSpPr>
          <p:cNvPr id="19464" name="Text Box 11"/>
          <p:cNvSpPr txBox="1">
            <a:spLocks noChangeArrowheads="1"/>
          </p:cNvSpPr>
          <p:nvPr/>
        </p:nvSpPr>
        <p:spPr bwMode="auto">
          <a:xfrm>
            <a:off x="395288" y="1268413"/>
            <a:ext cx="7991475" cy="579437"/>
          </a:xfrm>
          <a:prstGeom prst="rect">
            <a:avLst/>
          </a:prstGeom>
          <a:noFill/>
          <a:ln w="9525">
            <a:noFill/>
            <a:miter lim="800000"/>
            <a:headEnd/>
            <a:tailEnd/>
          </a:ln>
        </p:spPr>
        <p:txBody>
          <a:bodyPr>
            <a:spAutoFit/>
          </a:bodyPr>
          <a:lstStyle/>
          <a:p>
            <a:pPr algn="ctr">
              <a:spcBef>
                <a:spcPct val="50000"/>
              </a:spcBef>
            </a:pPr>
            <a:r>
              <a:rPr lang="en-US" sz="3200" b="1">
                <a:solidFill>
                  <a:srgbClr val="0B2F69"/>
                </a:solidFill>
              </a:rPr>
              <a:t>Attention to Communication Protocols</a:t>
            </a:r>
            <a:endParaRPr lang="en-GB" sz="3200" b="1"/>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idx="4294967295"/>
          </p:nvPr>
        </p:nvSpPr>
        <p:spPr>
          <a:xfrm>
            <a:off x="571500" y="1773238"/>
            <a:ext cx="8072438" cy="4370387"/>
          </a:xfrm>
        </p:spPr>
        <p:txBody>
          <a:bodyPr/>
          <a:lstStyle/>
          <a:p>
            <a:pPr marL="542925" indent="-542925">
              <a:lnSpc>
                <a:spcPct val="80000"/>
              </a:lnSpc>
              <a:buFontTx/>
              <a:buNone/>
            </a:pPr>
            <a:r>
              <a:rPr lang="en-GB" sz="2800" smtClean="0"/>
              <a:t>Chinese 02:  </a:t>
            </a:r>
            <a:r>
              <a:rPr lang="en-GB" sz="2800" i="1" smtClean="0"/>
              <a:t>Sending mass emails is a good way. But when we send such emails, it will infringe Chinese principles. If I send such an email to a person in a higher position, s/he will feel offended. Nowadays we send various materials by email, but Chinese are special, superiors will feel particularly insulted. … Sending emails to superiors is not a good way, because it shows no regard for status differences between people. Some superiors dislike equality, so the best way to communicate with them is to submit a report, either in written or oral form.</a:t>
            </a:r>
          </a:p>
        </p:txBody>
      </p:sp>
      <p:sp>
        <p:nvSpPr>
          <p:cNvPr id="20483"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20484"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7349"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Management</a:t>
            </a:r>
          </a:p>
        </p:txBody>
      </p:sp>
      <p:sp>
        <p:nvSpPr>
          <p:cNvPr id="20486" name="Text Box 11"/>
          <p:cNvSpPr txBox="1">
            <a:spLocks noChangeArrowheads="1"/>
          </p:cNvSpPr>
          <p:nvPr/>
        </p:nvSpPr>
        <p:spPr bwMode="auto">
          <a:xfrm>
            <a:off x="395288" y="1268413"/>
            <a:ext cx="7991475" cy="579437"/>
          </a:xfrm>
          <a:prstGeom prst="rect">
            <a:avLst/>
          </a:prstGeom>
          <a:noFill/>
          <a:ln w="9525">
            <a:noFill/>
            <a:miter lim="800000"/>
            <a:headEnd/>
            <a:tailEnd/>
          </a:ln>
        </p:spPr>
        <p:txBody>
          <a:bodyPr>
            <a:spAutoFit/>
          </a:bodyPr>
          <a:lstStyle/>
          <a:p>
            <a:pPr algn="ctr">
              <a:spcBef>
                <a:spcPct val="50000"/>
              </a:spcBef>
            </a:pPr>
            <a:r>
              <a:rPr lang="en-US" sz="3200" b="1">
                <a:solidFill>
                  <a:srgbClr val="0B2F69"/>
                </a:solidFill>
              </a:rPr>
              <a:t>Attention to Communication Networks</a:t>
            </a:r>
            <a:endParaRPr lang="en-GB" sz="3200" b="1"/>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idx="4294967295"/>
          </p:nvPr>
        </p:nvSpPr>
        <p:spPr>
          <a:xfrm>
            <a:off x="571500" y="1773238"/>
            <a:ext cx="8072438" cy="4370387"/>
          </a:xfrm>
        </p:spPr>
        <p:txBody>
          <a:bodyPr/>
          <a:lstStyle/>
          <a:p>
            <a:pPr marL="542925" indent="-542925">
              <a:lnSpc>
                <a:spcPct val="80000"/>
              </a:lnSpc>
              <a:buFont typeface="+mj-lt"/>
              <a:buAutoNum type="arabicPeriod"/>
            </a:pPr>
            <a:r>
              <a:rPr lang="en-GB" sz="3600" dirty="0" smtClean="0"/>
              <a:t>Finding the right person to talk to</a:t>
            </a:r>
          </a:p>
          <a:p>
            <a:pPr marL="542925" indent="-542925">
              <a:lnSpc>
                <a:spcPct val="80000"/>
              </a:lnSpc>
              <a:buFont typeface="+mj-lt"/>
              <a:buAutoNum type="arabicPeriod"/>
            </a:pPr>
            <a:r>
              <a:rPr lang="en-GB" sz="3600" dirty="0" smtClean="0"/>
              <a:t>Establishing the most effective modes of communication</a:t>
            </a:r>
          </a:p>
          <a:p>
            <a:pPr marL="542925" indent="-542925">
              <a:lnSpc>
                <a:spcPct val="80000"/>
              </a:lnSpc>
              <a:buFont typeface="+mj-lt"/>
              <a:buAutoNum type="arabicPeriod"/>
            </a:pPr>
            <a:r>
              <a:rPr lang="en-GB" sz="3600" dirty="0" smtClean="0"/>
              <a:t>Establishing suitable networks for communication distribution</a:t>
            </a:r>
          </a:p>
          <a:p>
            <a:pPr marL="542925" indent="-542925">
              <a:lnSpc>
                <a:spcPct val="80000"/>
              </a:lnSpc>
              <a:buFont typeface="+mj-lt"/>
              <a:buAutoNum type="arabicPeriod"/>
            </a:pPr>
            <a:r>
              <a:rPr lang="en-GB" sz="3600" dirty="0" smtClean="0"/>
              <a:t>Agreeing on choice of language</a:t>
            </a:r>
          </a:p>
          <a:p>
            <a:pPr marL="542925" indent="-542925">
              <a:lnSpc>
                <a:spcPct val="80000"/>
              </a:lnSpc>
              <a:buFont typeface="+mj-lt"/>
              <a:buAutoNum type="arabicPeriod"/>
            </a:pPr>
            <a:r>
              <a:rPr lang="en-GB" sz="3600" dirty="0" smtClean="0"/>
              <a:t>Establishing communication protocols</a:t>
            </a:r>
            <a:endParaRPr lang="en-GB" sz="3600" dirty="0" smtClean="0"/>
          </a:p>
        </p:txBody>
      </p:sp>
      <p:sp>
        <p:nvSpPr>
          <p:cNvPr id="20483"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20484"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7349"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Communication: Management</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body" idx="4294967295"/>
          </p:nvPr>
        </p:nvSpPr>
        <p:spPr>
          <a:xfrm>
            <a:off x="571500" y="2143116"/>
            <a:ext cx="8072438" cy="4000509"/>
          </a:xfrm>
        </p:spPr>
        <p:txBody>
          <a:bodyPr/>
          <a:lstStyle/>
          <a:p>
            <a:pPr marL="542925" indent="-542925">
              <a:lnSpc>
                <a:spcPct val="80000"/>
              </a:lnSpc>
            </a:pPr>
            <a:r>
              <a:rPr lang="en-GB" sz="3600" dirty="0" smtClean="0"/>
              <a:t>Not all information can be </a:t>
            </a:r>
            <a:r>
              <a:rPr lang="en-GB" sz="3600" dirty="0" smtClean="0"/>
              <a:t>encoded in language;</a:t>
            </a:r>
          </a:p>
          <a:p>
            <a:pPr marL="542925" indent="-542925">
              <a:lnSpc>
                <a:spcPct val="80000"/>
              </a:lnSpc>
            </a:pPr>
            <a:r>
              <a:rPr lang="en-GB" sz="3600" dirty="0" smtClean="0"/>
              <a:t>In IC interaction, people typically have less background knowledge in common;</a:t>
            </a:r>
          </a:p>
          <a:p>
            <a:pPr marL="542925" indent="-542925">
              <a:lnSpc>
                <a:spcPct val="80000"/>
              </a:lnSpc>
            </a:pPr>
            <a:r>
              <a:rPr lang="en-GB" sz="3600" dirty="0" smtClean="0"/>
              <a:t>Deliberately planning for the establishment of shared knowledge is vital.</a:t>
            </a:r>
            <a:endParaRPr lang="en-GB" sz="3600" dirty="0" smtClean="0"/>
          </a:p>
        </p:txBody>
      </p:sp>
      <p:sp>
        <p:nvSpPr>
          <p:cNvPr id="20483"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pic>
        <p:nvPicPr>
          <p:cNvPr id="20484"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57349" name="Rectangle 4"/>
          <p:cNvSpPr>
            <a:spLocks noChangeArrowheads="1"/>
          </p:cNvSpPr>
          <p:nvPr/>
        </p:nvSpPr>
        <p:spPr bwMode="auto">
          <a:xfrm>
            <a:off x="323850" y="260350"/>
            <a:ext cx="8496300" cy="1311262"/>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Communication: </a:t>
            </a:r>
            <a:r>
              <a:rPr lang="en-GB" sz="4400" b="1" dirty="0" smtClean="0">
                <a:solidFill>
                  <a:schemeClr val="bg1"/>
                </a:solidFill>
                <a:effectLst>
                  <a:outerShdw blurRad="38100" dist="38100" dir="2700000" algn="tl">
                    <a:srgbClr val="C0C0C0"/>
                  </a:outerShdw>
                </a:effectLst>
              </a:rPr>
              <a:t>Establishing Shared Knowledge</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4294967295"/>
          </p:nvPr>
        </p:nvSpPr>
        <p:spPr>
          <a:xfrm>
            <a:off x="323850" y="1700213"/>
            <a:ext cx="8424863" cy="4681537"/>
          </a:xfrm>
        </p:spPr>
        <p:txBody>
          <a:bodyPr/>
          <a:lstStyle/>
          <a:p>
            <a:r>
              <a:rPr lang="en-GB" dirty="0" smtClean="0"/>
              <a:t>Language </a:t>
            </a:r>
            <a:r>
              <a:rPr lang="en-GB" dirty="0" smtClean="0"/>
              <a:t>adjustment</a:t>
            </a:r>
          </a:p>
          <a:p>
            <a:r>
              <a:rPr lang="en-GB" dirty="0" smtClean="0"/>
              <a:t>Building </a:t>
            </a:r>
            <a:r>
              <a:rPr lang="en-GB" dirty="0" smtClean="0"/>
              <a:t>of shared knowledge </a:t>
            </a:r>
            <a:r>
              <a:rPr lang="en-GB" dirty="0" smtClean="0"/>
              <a:t>(helps develop mutual trust)</a:t>
            </a:r>
          </a:p>
          <a:p>
            <a:endParaRPr lang="en-GB" dirty="0" smtClean="0"/>
          </a:p>
        </p:txBody>
      </p:sp>
      <p:sp>
        <p:nvSpPr>
          <p:cNvPr id="21511" name="Rectangle 4"/>
          <p:cNvSpPr>
            <a:spLocks noChangeArrowheads="1"/>
          </p:cNvSpPr>
          <p:nvPr/>
        </p:nvSpPr>
        <p:spPr bwMode="auto">
          <a:xfrm>
            <a:off x="323850" y="333375"/>
            <a:ext cx="8496300" cy="1295400"/>
          </a:xfrm>
          <a:prstGeom prst="rect">
            <a:avLst/>
          </a:prstGeom>
          <a:blipFill dpi="0" rotWithShape="1">
            <a:blip r:embed="rId3"/>
            <a:srcRect/>
            <a:stretch>
              <a:fillRect/>
            </a:stretch>
          </a:blipFill>
          <a:ln w="9525">
            <a:noFill/>
            <a:miter lim="800000"/>
            <a:headEnd/>
            <a:tailEnd/>
          </a:ln>
        </p:spPr>
        <p:txBody>
          <a:bodyPr anchor="ctr"/>
          <a:lstStyle/>
          <a:p>
            <a:pPr>
              <a:defRPr/>
            </a:pPr>
            <a:r>
              <a:rPr lang="en-GB" sz="4400" b="1">
                <a:solidFill>
                  <a:schemeClr val="bg1"/>
                </a:solidFill>
                <a:effectLst>
                  <a:outerShdw blurRad="38100" dist="38100" dir="2700000" algn="tl">
                    <a:srgbClr val="C0C0C0"/>
                  </a:outerShdw>
                </a:effectLst>
              </a:rPr>
              <a:t>Communication Competency Cluster</a:t>
            </a:r>
          </a:p>
        </p:txBody>
      </p:sp>
      <p:pic>
        <p:nvPicPr>
          <p:cNvPr id="5" name="language_adjustment.mp3">
            <a:hlinkClick r:id="" action="ppaction://media"/>
          </p:cNvPr>
          <p:cNvPicPr>
            <a:picLocks noRot="1" noChangeAspect="1"/>
          </p:cNvPicPr>
          <p:nvPr>
            <a:audioFile r:link="rId1"/>
          </p:nvPr>
        </p:nvPicPr>
        <p:blipFill>
          <a:blip r:embed="rId4"/>
          <a:stretch>
            <a:fillRect/>
          </a:stretch>
        </p:blipFill>
        <p:spPr>
          <a:xfrm>
            <a:off x="4000496" y="3786190"/>
            <a:ext cx="304800" cy="304800"/>
          </a:xfrm>
          <a:prstGeom prst="rect">
            <a:avLst/>
          </a:prstGeom>
        </p:spPr>
      </p:pic>
    </p:spTree>
  </p:cSld>
  <p:clrMapOvr>
    <a:masterClrMapping/>
  </p:clrMapOvr>
  <p:transition>
    <p:strips dir="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36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ctrTitle" idx="4294967295"/>
          </p:nvPr>
        </p:nvSpPr>
        <p:spPr>
          <a:xfrm>
            <a:off x="685800" y="2130425"/>
            <a:ext cx="7772400" cy="1298575"/>
          </a:xfrm>
          <a:blipFill dpi="0" rotWithShape="1">
            <a:blip r:embed="rId2"/>
            <a:srcRect/>
            <a:stretch>
              <a:fillRect/>
            </a:stretch>
          </a:blipFill>
        </p:spPr>
        <p:txBody>
          <a:bodyPr/>
          <a:lstStyle/>
          <a:p>
            <a:pPr indent="265113" eaLnBrk="1" hangingPunct="1">
              <a:defRPr/>
            </a:pPr>
            <a:r>
              <a:rPr lang="en-GB" sz="4000" dirty="0" smtClean="0">
                <a:solidFill>
                  <a:schemeClr val="bg1"/>
                </a:solidFill>
                <a:effectLst>
                  <a:outerShdw blurRad="38100" dist="38100" dir="2700000" algn="tl">
                    <a:srgbClr val="C0C0C0"/>
                  </a:outerShdw>
                </a:effectLst>
              </a:rPr>
              <a:t>The </a:t>
            </a:r>
            <a:r>
              <a:rPr lang="en-GB" sz="4000" dirty="0" err="1" smtClean="0">
                <a:solidFill>
                  <a:schemeClr val="bg1"/>
                </a:solidFill>
                <a:effectLst>
                  <a:outerShdw blurRad="38100" dist="38100" dir="2700000" algn="tl">
                    <a:srgbClr val="C0C0C0"/>
                  </a:outerShdw>
                </a:effectLst>
              </a:rPr>
              <a:t>eChina</a:t>
            </a:r>
            <a:r>
              <a:rPr lang="en-GB" sz="4000" dirty="0" smtClean="0">
                <a:solidFill>
                  <a:schemeClr val="bg1"/>
                </a:solidFill>
                <a:effectLst>
                  <a:outerShdw blurRad="38100" dist="38100" dir="2700000" algn="tl">
                    <a:srgbClr val="C0C0C0"/>
                  </a:outerShdw>
                </a:effectLst>
              </a:rPr>
              <a:t>-UK Programme and the Global </a:t>
            </a:r>
            <a:r>
              <a:rPr lang="en-GB" sz="4000" dirty="0" smtClean="0">
                <a:solidFill>
                  <a:schemeClr val="bg1"/>
                </a:solidFill>
                <a:effectLst>
                  <a:outerShdw blurRad="38100" dist="38100" dir="2700000" algn="tl">
                    <a:srgbClr val="C0C0C0"/>
                  </a:outerShdw>
                </a:effectLst>
              </a:rPr>
              <a:t>People Project</a:t>
            </a:r>
          </a:p>
        </p:txBody>
      </p:sp>
      <p:pic>
        <p:nvPicPr>
          <p:cNvPr id="26628" name="Picture 7" descr="C:\Users\Hp\Desktop\gp.bmp"/>
          <p:cNvPicPr>
            <a:picLocks noChangeAspect="1" noChangeArrowheads="1"/>
          </p:cNvPicPr>
          <p:nvPr/>
        </p:nvPicPr>
        <p:blipFill>
          <a:blip r:embed="rId3"/>
          <a:srcRect/>
          <a:stretch>
            <a:fillRect/>
          </a:stretch>
        </p:blipFill>
        <p:spPr bwMode="auto">
          <a:xfrm>
            <a:off x="6838950" y="6407150"/>
            <a:ext cx="2305050" cy="45085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62467" name="Rectangle 4"/>
          <p:cNvSpPr>
            <a:spLocks noChangeArrowheads="1"/>
          </p:cNvSpPr>
          <p:nvPr/>
        </p:nvSpPr>
        <p:spPr bwMode="auto">
          <a:xfrm>
            <a:off x="611188" y="2133600"/>
            <a:ext cx="7772400" cy="1298575"/>
          </a:xfrm>
          <a:prstGeom prst="rect">
            <a:avLst/>
          </a:prstGeom>
          <a:blipFill dpi="0" rotWithShape="1">
            <a:blip r:embed="rId3"/>
            <a:srcRect/>
            <a:stretch>
              <a:fillRect/>
            </a:stretch>
          </a:blipFill>
          <a:ln w="9525">
            <a:noFill/>
            <a:miter lim="800000"/>
            <a:headEnd/>
            <a:tailEnd/>
          </a:ln>
        </p:spPr>
        <p:txBody>
          <a:bodyPr anchor="ctr"/>
          <a:lstStyle/>
          <a:p>
            <a:pPr indent="265113" algn="ctr">
              <a:defRPr/>
            </a:pPr>
            <a:r>
              <a:rPr lang="en-GB" sz="4400" dirty="0">
                <a:solidFill>
                  <a:schemeClr val="bg1"/>
                </a:solidFill>
                <a:effectLst>
                  <a:outerShdw blurRad="38100" dist="38100" dir="2700000" algn="tl">
                    <a:srgbClr val="C0C0C0"/>
                  </a:outerShdw>
                </a:effectLst>
              </a:rPr>
              <a:t>Global People </a:t>
            </a:r>
            <a:r>
              <a:rPr lang="en-GB" sz="4400" dirty="0" smtClean="0">
                <a:solidFill>
                  <a:schemeClr val="bg1"/>
                </a:solidFill>
                <a:effectLst>
                  <a:outerShdw blurRad="38100" dist="38100" dir="2700000" algn="tl">
                    <a:srgbClr val="C0C0C0"/>
                  </a:outerShdw>
                </a:effectLst>
              </a:rPr>
              <a:t>Resources</a:t>
            </a:r>
            <a:endParaRPr lang="en-GB" sz="4400"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468313" y="1700213"/>
            <a:ext cx="8229600" cy="4205287"/>
          </a:xfrm>
        </p:spPr>
        <p:txBody>
          <a:bodyPr/>
          <a:lstStyle/>
          <a:p>
            <a:pPr marL="609600" indent="-609600" eaLnBrk="1" hangingPunct="1">
              <a:buFontTx/>
              <a:buNone/>
            </a:pPr>
            <a:r>
              <a:rPr lang="en-US" sz="4000" b="1" dirty="0" smtClean="0"/>
              <a:t>http://www.globalpeople.org.uk/</a:t>
            </a:r>
          </a:p>
          <a:p>
            <a:pPr marL="609600" indent="-609600" eaLnBrk="1" hangingPunct="1"/>
            <a:r>
              <a:rPr lang="en-US" dirty="0" smtClean="0"/>
              <a:t>Life cycle model of intercultural partnerships</a:t>
            </a:r>
          </a:p>
          <a:p>
            <a:pPr marL="609600" indent="-609600" eaLnBrk="1" hangingPunct="1"/>
            <a:r>
              <a:rPr lang="en-US" dirty="0" smtClean="0"/>
              <a:t>Learning process model</a:t>
            </a:r>
          </a:p>
          <a:p>
            <a:pPr marL="609600" indent="-609600" eaLnBrk="1" hangingPunct="1"/>
            <a:r>
              <a:rPr lang="en-US" dirty="0" smtClean="0"/>
              <a:t>Competency </a:t>
            </a:r>
            <a:r>
              <a:rPr lang="en-US" dirty="0" smtClean="0"/>
              <a:t>framework</a:t>
            </a:r>
          </a:p>
          <a:p>
            <a:pPr marL="609600" indent="-609600" eaLnBrk="1" hangingPunct="1"/>
            <a:r>
              <a:rPr lang="en-US" dirty="0" smtClean="0"/>
              <a:t>Range of publications (downloadable, free of charge)</a:t>
            </a:r>
            <a:endParaRPr lang="en-US" dirty="0" smtClean="0"/>
          </a:p>
          <a:p>
            <a:pPr marL="609600" indent="-609600" eaLnBrk="1" hangingPunct="1">
              <a:buFontTx/>
              <a:buNone/>
            </a:pPr>
            <a:endParaRPr lang="en-GB" dirty="0" smtClean="0"/>
          </a:p>
        </p:txBody>
      </p:sp>
      <p:pic>
        <p:nvPicPr>
          <p:cNvPr id="31747"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73732"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smtClean="0">
                <a:solidFill>
                  <a:schemeClr val="bg1"/>
                </a:solidFill>
                <a:effectLst>
                  <a:outerShdw blurRad="38100" dist="38100" dir="2700000" algn="tl">
                    <a:srgbClr val="C0C0C0"/>
                  </a:outerShdw>
                </a:effectLst>
              </a:rPr>
              <a:t>Global People Resources</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a:lstStyle/>
          <a:p>
            <a:pPr eaLnBrk="1" hangingPunct="1">
              <a:buFontTx/>
              <a:buNone/>
            </a:pPr>
            <a:r>
              <a:rPr lang="en-GB" b="1" smtClean="0"/>
              <a:t>Rationale</a:t>
            </a:r>
            <a:r>
              <a:rPr lang="en-GB" smtClean="0"/>
              <a:t>: Intercultural effectiveness is vital for the success of projects yet is often overlooked in the planning </a:t>
            </a:r>
          </a:p>
          <a:p>
            <a:pPr eaLnBrk="1" hangingPunct="1">
              <a:buFontTx/>
              <a:buNone/>
            </a:pPr>
            <a:endParaRPr lang="en-GB" b="1" smtClean="0"/>
          </a:p>
          <a:p>
            <a:pPr eaLnBrk="1" hangingPunct="1">
              <a:buFontTx/>
              <a:buNone/>
            </a:pPr>
            <a:r>
              <a:rPr lang="en-GB" b="1" smtClean="0"/>
              <a:t>Purpose</a:t>
            </a:r>
            <a:r>
              <a:rPr lang="en-GB" smtClean="0"/>
              <a:t>: Provide a practical, step-by-step guide to managing the intercultural aspects of an international partnership</a:t>
            </a:r>
          </a:p>
        </p:txBody>
      </p:sp>
      <p:pic>
        <p:nvPicPr>
          <p:cNvPr id="28675"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16392"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Global People Toolbook</a:t>
            </a:r>
          </a:p>
        </p:txBody>
      </p:sp>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p:txBody>
          <a:bodyPr/>
          <a:lstStyle/>
          <a:p>
            <a:pPr eaLnBrk="1" hangingPunct="1">
              <a:buFontTx/>
              <a:buNone/>
            </a:pPr>
            <a:r>
              <a:rPr lang="en-GB" b="1" smtClean="0"/>
              <a:t>Audience</a:t>
            </a:r>
            <a:r>
              <a:rPr lang="en-GB" smtClean="0"/>
              <a:t>: Academics, project managers and other staff responsible for planning, managing or reviewing intercultural collaborations</a:t>
            </a:r>
          </a:p>
          <a:p>
            <a:pPr eaLnBrk="1" hangingPunct="1">
              <a:buFontTx/>
              <a:buNone/>
            </a:pPr>
            <a:endParaRPr lang="en-GB" b="1" smtClean="0"/>
          </a:p>
          <a:p>
            <a:pPr eaLnBrk="1" hangingPunct="1">
              <a:buFontTx/>
              <a:buNone/>
            </a:pPr>
            <a:r>
              <a:rPr lang="en-GB" b="1" smtClean="0"/>
              <a:t>Sources of Information</a:t>
            </a:r>
            <a:r>
              <a:rPr lang="en-GB" smtClean="0"/>
              <a:t>: Broad research base, with authentic examples from the eChina-UK Programme</a:t>
            </a:r>
          </a:p>
        </p:txBody>
      </p:sp>
      <p:pic>
        <p:nvPicPr>
          <p:cNvPr id="29699"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1741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Global People Toolbook</a:t>
            </a:r>
          </a:p>
        </p:txBody>
      </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p:txBody>
          <a:bodyPr/>
          <a:lstStyle/>
          <a:p>
            <a:pPr eaLnBrk="1" hangingPunct="1">
              <a:buFontTx/>
              <a:buNone/>
            </a:pPr>
            <a:r>
              <a:rPr lang="en-GB" b="1" smtClean="0"/>
              <a:t>Five-stage life cycle model</a:t>
            </a:r>
          </a:p>
          <a:p>
            <a:pPr eaLnBrk="1" hangingPunct="1"/>
            <a:r>
              <a:rPr lang="en-GB" smtClean="0"/>
              <a:t>Preparation</a:t>
            </a:r>
          </a:p>
          <a:p>
            <a:pPr eaLnBrk="1" hangingPunct="1"/>
            <a:r>
              <a:rPr lang="en-GB" smtClean="0"/>
              <a:t>Initiation </a:t>
            </a:r>
          </a:p>
          <a:p>
            <a:pPr eaLnBrk="1" hangingPunct="1"/>
            <a:r>
              <a:rPr lang="en-GB" smtClean="0"/>
              <a:t>Experimentation</a:t>
            </a:r>
          </a:p>
          <a:p>
            <a:pPr eaLnBrk="1" hangingPunct="1"/>
            <a:r>
              <a:rPr lang="en-GB" smtClean="0"/>
              <a:t>Consolidation</a:t>
            </a:r>
          </a:p>
          <a:p>
            <a:pPr eaLnBrk="1" hangingPunct="1"/>
            <a:r>
              <a:rPr lang="en-GB" smtClean="0"/>
              <a:t>Transfer  </a:t>
            </a:r>
          </a:p>
        </p:txBody>
      </p:sp>
      <p:pic>
        <p:nvPicPr>
          <p:cNvPr id="30723"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19463"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Global People Toolbook</a:t>
            </a:r>
          </a:p>
        </p:txBody>
      </p:sp>
      <p:pic>
        <p:nvPicPr>
          <p:cNvPr id="30725" name="Picture 2" descr="C:\Users\Stuart\Documents\CONSULTANCY WORK\WARWICK\Dissemination\Lifecycle-Model-4.jpg"/>
          <p:cNvPicPr>
            <a:picLocks noChangeAspect="1" noChangeArrowheads="1"/>
          </p:cNvPicPr>
          <p:nvPr/>
        </p:nvPicPr>
        <p:blipFill>
          <a:blip r:embed="rId4"/>
          <a:srcRect/>
          <a:stretch>
            <a:fillRect/>
          </a:stretch>
        </p:blipFill>
        <p:spPr bwMode="auto">
          <a:xfrm>
            <a:off x="6500813" y="1500188"/>
            <a:ext cx="2643187" cy="535781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eaLnBrk="1" hangingPunct="1">
              <a:buFontTx/>
              <a:buNone/>
            </a:pPr>
            <a:r>
              <a:rPr lang="en-GB" smtClean="0"/>
              <a:t>For each stage of the life cycle model:</a:t>
            </a:r>
          </a:p>
          <a:p>
            <a:pPr eaLnBrk="1" hangingPunct="1"/>
            <a:r>
              <a:rPr lang="en-GB" smtClean="0"/>
              <a:t>Main </a:t>
            </a:r>
            <a:r>
              <a:rPr lang="en-GB" smtClean="0">
                <a:solidFill>
                  <a:srgbClr val="FF0000"/>
                </a:solidFill>
              </a:rPr>
              <a:t>Activities</a:t>
            </a:r>
            <a:r>
              <a:rPr lang="en-GB" smtClean="0"/>
              <a:t> for the stage</a:t>
            </a:r>
          </a:p>
          <a:p>
            <a:pPr eaLnBrk="1" hangingPunct="1"/>
            <a:r>
              <a:rPr lang="en-GB" smtClean="0"/>
              <a:t>Authentic </a:t>
            </a:r>
            <a:r>
              <a:rPr lang="en-GB" smtClean="0">
                <a:solidFill>
                  <a:srgbClr val="FF0000"/>
                </a:solidFill>
              </a:rPr>
              <a:t>Case Study </a:t>
            </a:r>
            <a:r>
              <a:rPr lang="en-GB" smtClean="0"/>
              <a:t>from the eChina-UK Programme</a:t>
            </a:r>
          </a:p>
          <a:p>
            <a:pPr eaLnBrk="1" hangingPunct="1"/>
            <a:r>
              <a:rPr lang="en-GB" smtClean="0"/>
              <a:t>Commentary on the case study – with reference to </a:t>
            </a:r>
            <a:r>
              <a:rPr lang="en-GB" smtClean="0">
                <a:solidFill>
                  <a:srgbClr val="FF0000"/>
                </a:solidFill>
              </a:rPr>
              <a:t>Core Competencies</a:t>
            </a:r>
          </a:p>
          <a:p>
            <a:pPr eaLnBrk="1" hangingPunct="1"/>
            <a:r>
              <a:rPr lang="en-GB" smtClean="0"/>
              <a:t>Practical implementation </a:t>
            </a:r>
            <a:r>
              <a:rPr lang="en-GB" smtClean="0">
                <a:solidFill>
                  <a:srgbClr val="FF0000"/>
                </a:solidFill>
              </a:rPr>
              <a:t>Tips</a:t>
            </a:r>
          </a:p>
          <a:p>
            <a:pPr eaLnBrk="1" hangingPunct="1"/>
            <a:r>
              <a:rPr lang="en-GB" smtClean="0"/>
              <a:t>Management and development </a:t>
            </a:r>
            <a:r>
              <a:rPr lang="en-GB" smtClean="0">
                <a:solidFill>
                  <a:srgbClr val="FF0000"/>
                </a:solidFill>
              </a:rPr>
              <a:t>Tool</a:t>
            </a:r>
            <a:r>
              <a:rPr lang="en-GB" smtClean="0"/>
              <a:t>  </a:t>
            </a:r>
          </a:p>
        </p:txBody>
      </p:sp>
      <p:pic>
        <p:nvPicPr>
          <p:cNvPr id="31747"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Global People Toolbook</a:t>
            </a: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p:txBody>
          <a:bodyPr/>
          <a:lstStyle/>
          <a:p>
            <a:pPr eaLnBrk="1" hangingPunct="1">
              <a:buFontTx/>
              <a:buNone/>
            </a:pPr>
            <a:endParaRPr lang="en-US" smtClean="0"/>
          </a:p>
        </p:txBody>
      </p:sp>
      <p:pic>
        <p:nvPicPr>
          <p:cNvPr id="32771"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3600" b="1" dirty="0">
                <a:solidFill>
                  <a:schemeClr val="bg1"/>
                </a:solidFill>
                <a:effectLst>
                  <a:outerShdw blurRad="38100" dist="38100" dir="2700000" algn="tl">
                    <a:srgbClr val="C0C0C0"/>
                  </a:outerShdw>
                </a:effectLst>
              </a:rPr>
              <a:t>Let’s take a quick walk through......</a:t>
            </a:r>
            <a:endParaRPr lang="en-GB" sz="3600" b="1" dirty="0">
              <a:solidFill>
                <a:schemeClr val="bg1"/>
              </a:solidFill>
              <a:effectLst>
                <a:outerShdw blurRad="38100" dist="38100" dir="2700000" algn="tl">
                  <a:srgbClr val="C0C0C0"/>
                </a:outerShdw>
              </a:effectLst>
            </a:endParaRPr>
          </a:p>
        </p:txBody>
      </p:sp>
      <p:pic>
        <p:nvPicPr>
          <p:cNvPr id="32773" name="Picture 2" descr="C:\Users\Stuart\AppData\Local\Microsoft\Windows\Temporary Internet Files\Content.IE5\DXTV2CVQ\MPj04383150000[1].jpg"/>
          <p:cNvPicPr>
            <a:picLocks noChangeAspect="1" noChangeArrowheads="1"/>
          </p:cNvPicPr>
          <p:nvPr/>
        </p:nvPicPr>
        <p:blipFill>
          <a:blip r:embed="rId4"/>
          <a:srcRect/>
          <a:stretch>
            <a:fillRect/>
          </a:stretch>
        </p:blipFill>
        <p:spPr bwMode="auto">
          <a:xfrm>
            <a:off x="500063" y="1643063"/>
            <a:ext cx="8286750" cy="4500562"/>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eaLnBrk="1" hangingPunct="1">
              <a:buFontTx/>
              <a:buNone/>
            </a:pPr>
            <a:r>
              <a:rPr lang="en-GB" b="1" smtClean="0">
                <a:solidFill>
                  <a:srgbClr val="0D3981"/>
                </a:solidFill>
              </a:rPr>
              <a:t>Activities</a:t>
            </a:r>
            <a:r>
              <a:rPr lang="en-GB" smtClean="0">
                <a:solidFill>
                  <a:schemeClr val="tx1"/>
                </a:solidFill>
              </a:rPr>
              <a:t> </a:t>
            </a:r>
            <a:r>
              <a:rPr lang="en-GB" smtClean="0"/>
              <a:t> </a:t>
            </a:r>
          </a:p>
          <a:p>
            <a:pPr eaLnBrk="1" hangingPunct="1"/>
            <a:r>
              <a:rPr lang="en-GB" smtClean="0"/>
              <a:t>Develop a vision</a:t>
            </a:r>
          </a:p>
          <a:p>
            <a:pPr eaLnBrk="1" hangingPunct="1"/>
            <a:r>
              <a:rPr lang="en-GB" smtClean="0"/>
              <a:t>Research the context</a:t>
            </a:r>
          </a:p>
          <a:p>
            <a:pPr eaLnBrk="1" hangingPunct="1"/>
            <a:r>
              <a:rPr lang="en-GB" smtClean="0"/>
              <a:t>Audit intercultural skills</a:t>
            </a:r>
          </a:p>
          <a:p>
            <a:pPr eaLnBrk="1" hangingPunct="1"/>
            <a:r>
              <a:rPr lang="en-GB" smtClean="0"/>
              <a:t>Break the ice</a:t>
            </a:r>
          </a:p>
          <a:p>
            <a:pPr eaLnBrk="1" hangingPunct="1"/>
            <a:r>
              <a:rPr lang="en-GB" smtClean="0"/>
              <a:t>Review channels of communication</a:t>
            </a:r>
          </a:p>
        </p:txBody>
      </p:sp>
      <p:pic>
        <p:nvPicPr>
          <p:cNvPr id="33795"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Stage 1: Preparation</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p:txBody>
          <a:bodyPr/>
          <a:lstStyle/>
          <a:p>
            <a:pPr eaLnBrk="1" hangingPunct="1">
              <a:buFontTx/>
              <a:buNone/>
            </a:pPr>
            <a:r>
              <a:rPr lang="en-GB" b="1" smtClean="0"/>
              <a:t>Case Study </a:t>
            </a:r>
            <a:r>
              <a:rPr lang="en-GB" smtClean="0"/>
              <a:t>– early days of the eChina-UK 			Programme</a:t>
            </a:r>
          </a:p>
          <a:p>
            <a:pPr eaLnBrk="1" hangingPunct="1">
              <a:buFontTx/>
              <a:buNone/>
            </a:pPr>
            <a:endParaRPr lang="en-GB" smtClean="0"/>
          </a:p>
          <a:p>
            <a:pPr eaLnBrk="1" hangingPunct="1">
              <a:buFontTx/>
              <a:buNone/>
            </a:pPr>
            <a:r>
              <a:rPr lang="en-GB" b="1" smtClean="0"/>
              <a:t>Commentary</a:t>
            </a:r>
            <a:r>
              <a:rPr lang="en-GB" smtClean="0"/>
              <a:t> – relates Activities to Case Study, showing how these operate in a real-life context, and identifies the intercultural competencies of most value to this Stage</a:t>
            </a:r>
          </a:p>
        </p:txBody>
      </p:sp>
      <p:pic>
        <p:nvPicPr>
          <p:cNvPr id="34819"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Illustrated by..........</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p:txBody>
          <a:bodyPr/>
          <a:lstStyle/>
          <a:p>
            <a:pPr eaLnBrk="1" hangingPunct="1">
              <a:buFontTx/>
              <a:buNone/>
            </a:pPr>
            <a:r>
              <a:rPr lang="en-GB" b="1" dirty="0" smtClean="0"/>
              <a:t>Tips – </a:t>
            </a:r>
            <a:r>
              <a:rPr lang="en-GB" dirty="0" smtClean="0"/>
              <a:t>A set of tips</a:t>
            </a:r>
            <a:endParaRPr lang="en-GB" dirty="0" smtClean="0"/>
          </a:p>
          <a:p>
            <a:pPr eaLnBrk="1" hangingPunct="1">
              <a:buFontTx/>
              <a:buNone/>
            </a:pPr>
            <a:r>
              <a:rPr lang="en-GB" b="1" dirty="0" smtClean="0"/>
              <a:t>Tool - </a:t>
            </a:r>
            <a:r>
              <a:rPr lang="en-GB" dirty="0" smtClean="0"/>
              <a:t>6 tools located in a Resource Section at the back of the </a:t>
            </a:r>
            <a:r>
              <a:rPr lang="en-GB" dirty="0" err="1" smtClean="0"/>
              <a:t>Toolbook</a:t>
            </a:r>
            <a:r>
              <a:rPr lang="en-GB" dirty="0" smtClean="0"/>
              <a:t>.</a:t>
            </a:r>
          </a:p>
          <a:p>
            <a:pPr eaLnBrk="1" hangingPunct="1">
              <a:buFontTx/>
              <a:buNone/>
            </a:pPr>
            <a:r>
              <a:rPr lang="en-GB" dirty="0" smtClean="0"/>
              <a:t>	Team Resource Audit - a simple instrument for reviewing the intercultural (including language) skills in your (actual or desired) team  </a:t>
            </a:r>
          </a:p>
        </p:txBody>
      </p:sp>
      <p:pic>
        <p:nvPicPr>
          <p:cNvPr id="35843"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F</a:t>
            </a:r>
            <a:r>
              <a:rPr lang="en-GB" sz="4400" b="1" dirty="0">
                <a:solidFill>
                  <a:schemeClr val="bg1"/>
                </a:solidFill>
                <a:effectLst>
                  <a:outerShdw blurRad="38100" dist="38100" dir="2700000" algn="tl">
                    <a:srgbClr val="C0C0C0"/>
                  </a:outerShdw>
                </a:effectLst>
              </a:rPr>
              <a:t>or practical guidance....</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68313" y="1700213"/>
            <a:ext cx="8229600" cy="4205287"/>
          </a:xfrm>
        </p:spPr>
        <p:txBody>
          <a:bodyPr/>
          <a:lstStyle/>
          <a:p>
            <a:pPr marL="609600" indent="-609600" eaLnBrk="1" hangingPunct="1"/>
            <a:r>
              <a:rPr lang="en-US" sz="2800" dirty="0" smtClean="0"/>
              <a:t>Set of Sino-British collaborative projects on eLearning in education</a:t>
            </a:r>
          </a:p>
          <a:p>
            <a:pPr marL="609600" indent="-609600" eaLnBrk="1" hangingPunct="1"/>
            <a:r>
              <a:rPr lang="en-US" sz="2800" dirty="0" smtClean="0"/>
              <a:t>Funded by the Higher Education Funding Council for English (HEFCE) (£4 million) &amp; supported by Chinese Ministry of Education</a:t>
            </a:r>
          </a:p>
          <a:p>
            <a:pPr marL="609600" indent="-609600" eaLnBrk="1" hangingPunct="1"/>
            <a:r>
              <a:rPr lang="en-GB" sz="2800" dirty="0" smtClean="0"/>
              <a:t>Involved British and Chinese universities working in partnership</a:t>
            </a:r>
            <a:endParaRPr lang="en-US" sz="2800" dirty="0" smtClean="0"/>
          </a:p>
          <a:p>
            <a:pPr marL="609600" indent="-609600" eaLnBrk="1" hangingPunct="1"/>
            <a:r>
              <a:rPr lang="en-US" sz="2800" dirty="0" smtClean="0"/>
              <a:t>The </a:t>
            </a:r>
            <a:r>
              <a:rPr lang="en-US" sz="2800" dirty="0" err="1" smtClean="0"/>
              <a:t>Programme</a:t>
            </a:r>
            <a:r>
              <a:rPr lang="en-US" sz="2800" dirty="0" smtClean="0"/>
              <a:t> has had 3 phases</a:t>
            </a:r>
            <a:endParaRPr lang="en-GB" sz="2800" dirty="0" smtClean="0"/>
          </a:p>
        </p:txBody>
      </p:sp>
      <p:pic>
        <p:nvPicPr>
          <p:cNvPr id="12291"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66564"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eChina-UK Programme</a:t>
            </a: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p:txBody>
          <a:bodyPr/>
          <a:lstStyle/>
          <a:p>
            <a:pPr eaLnBrk="1" hangingPunct="1">
              <a:buFontTx/>
              <a:buNone/>
            </a:pPr>
            <a:endParaRPr lang="en-US" smtClean="0"/>
          </a:p>
        </p:txBody>
      </p:sp>
      <p:pic>
        <p:nvPicPr>
          <p:cNvPr id="36867"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3200" b="1" dirty="0">
                <a:solidFill>
                  <a:schemeClr val="bg1"/>
                </a:solidFill>
                <a:effectLst>
                  <a:outerShdw blurRad="38100" dist="38100" dir="2700000" algn="tl">
                    <a:srgbClr val="C0C0C0"/>
                  </a:outerShdw>
                </a:effectLst>
              </a:rPr>
              <a:t>Active learning runs through the process</a:t>
            </a:r>
            <a:endParaRPr lang="en-GB" sz="3200" b="1" dirty="0">
              <a:solidFill>
                <a:schemeClr val="bg1"/>
              </a:solidFill>
              <a:effectLst>
                <a:outerShdw blurRad="38100" dist="38100" dir="2700000" algn="tl">
                  <a:srgbClr val="C0C0C0"/>
                </a:outerShdw>
              </a:effectLst>
            </a:endParaRPr>
          </a:p>
        </p:txBody>
      </p:sp>
      <p:pic>
        <p:nvPicPr>
          <p:cNvPr id="36869" name="Picture 3" descr="C:\Users\Stuart\AppData\Local\Microsoft\Windows\Temporary Internet Files\Content.IE5\WE42WZPM\MPj04330570000[1].jpg"/>
          <p:cNvPicPr>
            <a:picLocks noChangeAspect="1" noChangeArrowheads="1"/>
          </p:cNvPicPr>
          <p:nvPr/>
        </p:nvPicPr>
        <p:blipFill>
          <a:blip r:embed="rId4"/>
          <a:srcRect/>
          <a:stretch>
            <a:fillRect/>
          </a:stretch>
        </p:blipFill>
        <p:spPr bwMode="auto">
          <a:xfrm>
            <a:off x="428625" y="1643063"/>
            <a:ext cx="8286750" cy="4572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pPr eaLnBrk="1" hangingPunct="1"/>
            <a:r>
              <a:rPr lang="en-GB" sz="2800" smtClean="0"/>
              <a:t>Highlights the importance of active learning in developing intercultural competence</a:t>
            </a:r>
          </a:p>
          <a:p>
            <a:pPr eaLnBrk="1" hangingPunct="1"/>
            <a:r>
              <a:rPr lang="en-GB" sz="2800" smtClean="0"/>
              <a:t>Encourages project leaders to build reflection and knowledge-sharing into the project plan</a:t>
            </a:r>
          </a:p>
          <a:p>
            <a:pPr eaLnBrk="1" hangingPunct="1"/>
            <a:r>
              <a:rPr lang="en-GB" sz="2800" smtClean="0"/>
              <a:t>Provides a simple 3-phase model to identify the core learning process</a:t>
            </a:r>
          </a:p>
          <a:p>
            <a:pPr eaLnBrk="1" hangingPunct="1"/>
            <a:r>
              <a:rPr lang="en-GB" sz="2800" smtClean="0"/>
              <a:t>Provides examples of how to embed learning into the partnership experience</a:t>
            </a:r>
          </a:p>
          <a:p>
            <a:pPr algn="ctr" eaLnBrk="1" hangingPunct="1">
              <a:buFontTx/>
              <a:buNone/>
            </a:pPr>
            <a:r>
              <a:rPr lang="en-GB" sz="3600" b="1" smtClean="0">
                <a:solidFill>
                  <a:srgbClr val="D1D1F0"/>
                </a:solidFill>
              </a:rPr>
              <a:t>Acquisition</a:t>
            </a:r>
            <a:r>
              <a:rPr lang="en-GB" sz="3600" b="1" smtClean="0">
                <a:solidFill>
                  <a:srgbClr val="9C9CDF"/>
                </a:solidFill>
              </a:rPr>
              <a:t>-Awareness</a:t>
            </a:r>
            <a:r>
              <a:rPr lang="en-GB" sz="3600" b="1" smtClean="0">
                <a:solidFill>
                  <a:srgbClr val="6B6BCF"/>
                </a:solidFill>
              </a:rPr>
              <a:t>-Embedding</a:t>
            </a:r>
            <a:endParaRPr lang="en-GB" sz="2800" smtClean="0"/>
          </a:p>
        </p:txBody>
      </p:sp>
      <p:pic>
        <p:nvPicPr>
          <p:cNvPr id="37891"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0487"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Learning Process Model</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p:txBody>
          <a:bodyPr/>
          <a:lstStyle/>
          <a:p>
            <a:pPr eaLnBrk="1" hangingPunct="1">
              <a:lnSpc>
                <a:spcPct val="90000"/>
              </a:lnSpc>
              <a:buFontTx/>
              <a:buNone/>
            </a:pPr>
            <a:r>
              <a:rPr lang="en-GB" b="1" smtClean="0"/>
              <a:t>Research-based but focused on practice:</a:t>
            </a:r>
            <a:endParaRPr lang="en-GB" smtClean="0"/>
          </a:p>
          <a:p>
            <a:pPr eaLnBrk="1" hangingPunct="1">
              <a:lnSpc>
                <a:spcPct val="90000"/>
              </a:lnSpc>
            </a:pPr>
            <a:r>
              <a:rPr lang="en-GB" smtClean="0"/>
              <a:t>Grounded in international research</a:t>
            </a:r>
          </a:p>
          <a:p>
            <a:pPr eaLnBrk="1" hangingPunct="1">
              <a:lnSpc>
                <a:spcPct val="90000"/>
              </a:lnSpc>
            </a:pPr>
            <a:r>
              <a:rPr lang="en-GB" smtClean="0"/>
              <a:t>Activity-oriented</a:t>
            </a:r>
          </a:p>
          <a:p>
            <a:pPr eaLnBrk="1" hangingPunct="1">
              <a:lnSpc>
                <a:spcPct val="90000"/>
              </a:lnSpc>
            </a:pPr>
            <a:r>
              <a:rPr lang="en-GB" smtClean="0"/>
              <a:t>Illustrated with authentic case studies</a:t>
            </a:r>
          </a:p>
          <a:p>
            <a:pPr eaLnBrk="1" hangingPunct="1">
              <a:lnSpc>
                <a:spcPct val="90000"/>
              </a:lnSpc>
            </a:pPr>
            <a:r>
              <a:rPr lang="en-GB" smtClean="0"/>
              <a:t>Practical tips</a:t>
            </a:r>
          </a:p>
          <a:p>
            <a:pPr eaLnBrk="1" hangingPunct="1">
              <a:lnSpc>
                <a:spcPct val="90000"/>
              </a:lnSpc>
            </a:pPr>
            <a:r>
              <a:rPr lang="en-GB" smtClean="0"/>
              <a:t>Tools for individual and team development</a:t>
            </a:r>
          </a:p>
          <a:p>
            <a:pPr eaLnBrk="1" hangingPunct="1">
              <a:lnSpc>
                <a:spcPct val="90000"/>
              </a:lnSpc>
            </a:pPr>
            <a:r>
              <a:rPr lang="en-GB" smtClean="0"/>
              <a:t>Detailed complementary material on the website  </a:t>
            </a:r>
          </a:p>
        </p:txBody>
      </p:sp>
      <p:pic>
        <p:nvPicPr>
          <p:cNvPr id="38915"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21511"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To sum up......</a:t>
            </a:r>
            <a:endParaRPr lang="en-GB" sz="4400" b="1" dirty="0">
              <a:solidFill>
                <a:schemeClr val="bg1"/>
              </a:solidFill>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GB" smtClean="0"/>
              <a:t> </a:t>
            </a:r>
          </a:p>
        </p:txBody>
      </p:sp>
      <p:sp>
        <p:nvSpPr>
          <p:cNvPr id="40963" name="Rectangle 3"/>
          <p:cNvSpPr>
            <a:spLocks noGrp="1" noChangeArrowheads="1"/>
          </p:cNvSpPr>
          <p:nvPr>
            <p:ph type="body" idx="1"/>
          </p:nvPr>
        </p:nvSpPr>
        <p:spPr/>
        <p:txBody>
          <a:bodyPr/>
          <a:lstStyle/>
          <a:p>
            <a:r>
              <a:rPr lang="en-GB" dirty="0" smtClean="0"/>
              <a:t>Provides an insight into:</a:t>
            </a:r>
          </a:p>
          <a:p>
            <a:pPr lvl="1"/>
            <a:r>
              <a:rPr lang="en-GB" dirty="0" smtClean="0"/>
              <a:t>What the project is about	</a:t>
            </a:r>
          </a:p>
          <a:p>
            <a:pPr lvl="1"/>
            <a:r>
              <a:rPr lang="en-GB" dirty="0" smtClean="0"/>
              <a:t>Who it is for</a:t>
            </a:r>
          </a:p>
          <a:p>
            <a:pPr lvl="1"/>
            <a:r>
              <a:rPr lang="en-GB" dirty="0" smtClean="0"/>
              <a:t>Why intercultural competence matters</a:t>
            </a:r>
          </a:p>
          <a:p>
            <a:r>
              <a:rPr lang="en-GB" dirty="0" smtClean="0"/>
              <a:t>Provides further research-based information and </a:t>
            </a:r>
            <a:r>
              <a:rPr lang="en-GB" dirty="0" smtClean="0"/>
              <a:t>resources, including extensive authentic examples.</a:t>
            </a:r>
            <a:endParaRPr lang="en-GB" dirty="0" smtClean="0"/>
          </a:p>
          <a:p>
            <a:pPr>
              <a:buFontTx/>
              <a:buNone/>
            </a:pPr>
            <a:endParaRPr lang="en-GB" dirty="0" smtClean="0"/>
          </a:p>
          <a:p>
            <a:endParaRPr lang="en-GB" dirty="0" smtClean="0"/>
          </a:p>
          <a:p>
            <a:pPr lvl="1"/>
            <a:endParaRPr lang="en-GB" dirty="0" smtClean="0"/>
          </a:p>
        </p:txBody>
      </p:sp>
      <p:sp>
        <p:nvSpPr>
          <p:cNvPr id="21511" name="Rectangle 4"/>
          <p:cNvSpPr>
            <a:spLocks noChangeArrowheads="1"/>
          </p:cNvSpPr>
          <p:nvPr/>
        </p:nvSpPr>
        <p:spPr bwMode="auto">
          <a:xfrm>
            <a:off x="323850" y="260350"/>
            <a:ext cx="8496300" cy="1081088"/>
          </a:xfrm>
          <a:prstGeom prst="rect">
            <a:avLst/>
          </a:prstGeom>
          <a:blipFill dpi="0" rotWithShape="1">
            <a:blip r:embed="rId2"/>
            <a:srcRect/>
            <a:stretch>
              <a:fillRect/>
            </a:stretch>
          </a:blipFill>
          <a:ln w="9525">
            <a:noFill/>
            <a:miter lim="800000"/>
            <a:headEnd/>
            <a:tailEnd/>
          </a:ln>
        </p:spPr>
        <p:txBody>
          <a:bodyPr anchor="ctr"/>
          <a:lstStyle/>
          <a:p>
            <a:pPr indent="92075">
              <a:defRPr/>
            </a:pPr>
            <a:r>
              <a:rPr lang="en-GB" sz="4400" b="1">
                <a:solidFill>
                  <a:schemeClr val="bg1"/>
                </a:solidFill>
                <a:effectLst>
                  <a:outerShdw blurRad="38100" dist="38100" dir="2700000" algn="tl">
                    <a:srgbClr val="C0C0C0"/>
                  </a:outerShdw>
                </a:effectLst>
              </a:rPr>
              <a:t>Global People Website</a:t>
            </a:r>
          </a:p>
        </p:txBody>
      </p:sp>
    </p:spTree>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468313" y="404813"/>
            <a:ext cx="8229600" cy="6264275"/>
          </a:xfrm>
        </p:spPr>
        <p:txBody>
          <a:bodyPr/>
          <a:lstStyle/>
          <a:p>
            <a:pPr>
              <a:buFontTx/>
              <a:buNone/>
            </a:pPr>
            <a:endParaRPr lang="en-US" smtClean="0"/>
          </a:p>
        </p:txBody>
      </p:sp>
      <p:pic>
        <p:nvPicPr>
          <p:cNvPr id="37891" name="Picture 4" descr="C-Competency Framework"/>
          <p:cNvPicPr>
            <a:picLocks noChangeAspect="1" noChangeArrowheads="1"/>
          </p:cNvPicPr>
          <p:nvPr/>
        </p:nvPicPr>
        <p:blipFill>
          <a:blip r:embed="rId2"/>
          <a:srcRect/>
          <a:stretch>
            <a:fillRect/>
          </a:stretch>
        </p:blipFill>
        <p:spPr bwMode="auto">
          <a:xfrm>
            <a:off x="6588125" y="549275"/>
            <a:ext cx="2133600" cy="3019425"/>
          </a:xfrm>
          <a:prstGeom prst="rect">
            <a:avLst/>
          </a:prstGeom>
          <a:noFill/>
          <a:ln w="9525">
            <a:noFill/>
            <a:miter lim="800000"/>
            <a:headEnd/>
            <a:tailEnd/>
          </a:ln>
        </p:spPr>
      </p:pic>
      <p:pic>
        <p:nvPicPr>
          <p:cNvPr id="37892" name="Picture 5" descr="B-Toolbook"/>
          <p:cNvPicPr>
            <a:picLocks noChangeAspect="1" noChangeArrowheads="1"/>
          </p:cNvPicPr>
          <p:nvPr/>
        </p:nvPicPr>
        <p:blipFill>
          <a:blip r:embed="rId3"/>
          <a:srcRect/>
          <a:stretch>
            <a:fillRect/>
          </a:stretch>
        </p:blipFill>
        <p:spPr bwMode="auto">
          <a:xfrm>
            <a:off x="3708400" y="549275"/>
            <a:ext cx="2133600" cy="3019425"/>
          </a:xfrm>
          <a:prstGeom prst="rect">
            <a:avLst/>
          </a:prstGeom>
          <a:noFill/>
          <a:ln w="9525">
            <a:noFill/>
            <a:miter lim="800000"/>
            <a:headEnd/>
            <a:tailEnd/>
          </a:ln>
        </p:spPr>
      </p:pic>
      <p:pic>
        <p:nvPicPr>
          <p:cNvPr id="37893" name="Picture 6" descr="A-lanscaping study"/>
          <p:cNvPicPr>
            <a:picLocks noChangeAspect="1" noChangeArrowheads="1"/>
          </p:cNvPicPr>
          <p:nvPr/>
        </p:nvPicPr>
        <p:blipFill>
          <a:blip r:embed="rId4"/>
          <a:srcRect/>
          <a:stretch>
            <a:fillRect/>
          </a:stretch>
        </p:blipFill>
        <p:spPr bwMode="auto">
          <a:xfrm>
            <a:off x="684213" y="549275"/>
            <a:ext cx="2133600" cy="3019425"/>
          </a:xfrm>
          <a:prstGeom prst="rect">
            <a:avLst/>
          </a:prstGeom>
          <a:noFill/>
          <a:ln w="9525">
            <a:noFill/>
            <a:miter lim="800000"/>
            <a:headEnd/>
            <a:tailEnd/>
          </a:ln>
        </p:spPr>
      </p:pic>
      <p:pic>
        <p:nvPicPr>
          <p:cNvPr id="37894" name="Picture 7" descr="D-Learning-Process-Model"/>
          <p:cNvPicPr>
            <a:picLocks noChangeAspect="1" noChangeArrowheads="1"/>
          </p:cNvPicPr>
          <p:nvPr/>
        </p:nvPicPr>
        <p:blipFill>
          <a:blip r:embed="rId5"/>
          <a:srcRect/>
          <a:stretch>
            <a:fillRect/>
          </a:stretch>
        </p:blipFill>
        <p:spPr bwMode="auto">
          <a:xfrm>
            <a:off x="684213" y="3644900"/>
            <a:ext cx="2133600" cy="3019425"/>
          </a:xfrm>
          <a:prstGeom prst="rect">
            <a:avLst/>
          </a:prstGeom>
          <a:noFill/>
          <a:ln w="9525">
            <a:noFill/>
            <a:miter lim="800000"/>
            <a:headEnd/>
            <a:tailEnd/>
          </a:ln>
        </p:spPr>
      </p:pic>
      <p:pic>
        <p:nvPicPr>
          <p:cNvPr id="37895" name="Picture 8" descr="Learning-Process-Model-IC"/>
          <p:cNvPicPr>
            <a:picLocks noChangeAspect="1" noChangeArrowheads="1"/>
          </p:cNvPicPr>
          <p:nvPr/>
        </p:nvPicPr>
        <p:blipFill>
          <a:blip r:embed="rId6"/>
          <a:srcRect/>
          <a:stretch>
            <a:fillRect/>
          </a:stretch>
        </p:blipFill>
        <p:spPr bwMode="auto">
          <a:xfrm>
            <a:off x="3708400" y="3644900"/>
            <a:ext cx="2133600" cy="3019425"/>
          </a:xfrm>
          <a:prstGeom prst="rect">
            <a:avLst/>
          </a:prstGeom>
          <a:noFill/>
          <a:ln w="9525">
            <a:noFill/>
            <a:miter lim="800000"/>
            <a:headEnd/>
            <a:tailEnd/>
          </a:ln>
        </p:spPr>
      </p:pic>
      <p:pic>
        <p:nvPicPr>
          <p:cNvPr id="37896" name="Picture 9" descr="Sino-UK"/>
          <p:cNvPicPr>
            <a:picLocks noChangeAspect="1" noChangeArrowheads="1"/>
          </p:cNvPicPr>
          <p:nvPr/>
        </p:nvPicPr>
        <p:blipFill>
          <a:blip r:embed="rId7"/>
          <a:srcRect/>
          <a:stretch>
            <a:fillRect/>
          </a:stretch>
        </p:blipFill>
        <p:spPr bwMode="auto">
          <a:xfrm>
            <a:off x="6588125" y="3644900"/>
            <a:ext cx="2133600" cy="30194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34822" name="Rectangle 4"/>
          <p:cNvSpPr>
            <a:spLocks noChangeArrowheads="1"/>
          </p:cNvSpPr>
          <p:nvPr/>
        </p:nvSpPr>
        <p:spPr bwMode="auto">
          <a:xfrm>
            <a:off x="642910" y="714356"/>
            <a:ext cx="7772400" cy="1298575"/>
          </a:xfrm>
          <a:prstGeom prst="rect">
            <a:avLst/>
          </a:prstGeom>
          <a:blipFill dpi="0" rotWithShape="1">
            <a:blip r:embed="rId3"/>
            <a:srcRect/>
            <a:stretch>
              <a:fillRect/>
            </a:stretch>
          </a:blipFill>
          <a:ln w="9525">
            <a:noFill/>
            <a:miter lim="800000"/>
            <a:headEnd/>
            <a:tailEnd/>
          </a:ln>
        </p:spPr>
        <p:txBody>
          <a:bodyPr anchor="ctr"/>
          <a:lstStyle/>
          <a:p>
            <a:pPr indent="265113" algn="ctr">
              <a:defRPr/>
            </a:pPr>
            <a:r>
              <a:rPr lang="en-GB" sz="4400">
                <a:solidFill>
                  <a:schemeClr val="bg1"/>
                </a:solidFill>
                <a:effectLst>
                  <a:outerShdw blurRad="38100" dist="38100" dir="2700000" algn="tl">
                    <a:srgbClr val="C0C0C0"/>
                  </a:outerShdw>
                </a:effectLst>
              </a:rPr>
              <a:t>Thank you</a:t>
            </a:r>
          </a:p>
        </p:txBody>
      </p:sp>
      <p:pic>
        <p:nvPicPr>
          <p:cNvPr id="4" name="Picture 3" descr="untitled.bmp"/>
          <p:cNvPicPr>
            <a:picLocks noChangeAspect="1"/>
          </p:cNvPicPr>
          <p:nvPr/>
        </p:nvPicPr>
        <p:blipFill>
          <a:blip r:embed="rId4"/>
          <a:stretch>
            <a:fillRect/>
          </a:stretch>
        </p:blipFill>
        <p:spPr>
          <a:xfrm>
            <a:off x="2571736" y="2214554"/>
            <a:ext cx="3806306" cy="2857520"/>
          </a:xfrm>
          <a:prstGeom prst="rect">
            <a:avLst/>
          </a:prstGeom>
        </p:spPr>
      </p:pic>
      <p:sp>
        <p:nvSpPr>
          <p:cNvPr id="5" name="TextBox 4"/>
          <p:cNvSpPr txBox="1"/>
          <p:nvPr/>
        </p:nvSpPr>
        <p:spPr>
          <a:xfrm>
            <a:off x="571472" y="5072074"/>
            <a:ext cx="8215370" cy="1323439"/>
          </a:xfrm>
          <a:prstGeom prst="rect">
            <a:avLst/>
          </a:prstGeom>
          <a:noFill/>
        </p:spPr>
        <p:txBody>
          <a:bodyPr wrap="square" rtlCol="0">
            <a:spAutoFit/>
          </a:bodyPr>
          <a:lstStyle/>
          <a:p>
            <a:pPr algn="ctr"/>
            <a:r>
              <a:rPr lang="en-GB" sz="3200" dirty="0" smtClean="0">
                <a:solidFill>
                  <a:srgbClr val="0E5A80"/>
                </a:solidFill>
              </a:rPr>
              <a:t>The Global People Team</a:t>
            </a:r>
          </a:p>
          <a:p>
            <a:pPr algn="ctr"/>
            <a:r>
              <a:rPr lang="en-GB" sz="2400" dirty="0" smtClean="0">
                <a:solidFill>
                  <a:srgbClr val="0E5A80"/>
                </a:solidFill>
              </a:rPr>
              <a:t>Helen Spencer-</a:t>
            </a:r>
            <a:r>
              <a:rPr lang="en-GB" sz="2400" dirty="0" err="1" smtClean="0">
                <a:solidFill>
                  <a:srgbClr val="0E5A80"/>
                </a:solidFill>
              </a:rPr>
              <a:t>Oatey</a:t>
            </a:r>
            <a:r>
              <a:rPr lang="en-GB" sz="2400" dirty="0" smtClean="0">
                <a:solidFill>
                  <a:srgbClr val="0E5A80"/>
                </a:solidFill>
              </a:rPr>
              <a:t>, Stuart Reid, Stefanie </a:t>
            </a:r>
            <a:r>
              <a:rPr lang="en-GB" sz="2400" dirty="0" err="1" smtClean="0">
                <a:solidFill>
                  <a:srgbClr val="0E5A80"/>
                </a:solidFill>
              </a:rPr>
              <a:t>Stadler</a:t>
            </a:r>
            <a:r>
              <a:rPr lang="en-GB" sz="2400" dirty="0" smtClean="0">
                <a:solidFill>
                  <a:srgbClr val="0E5A80"/>
                </a:solidFill>
              </a:rPr>
              <a:t> and Nigel </a:t>
            </a:r>
            <a:r>
              <a:rPr lang="en-GB" sz="2400" dirty="0" err="1" smtClean="0">
                <a:solidFill>
                  <a:srgbClr val="0E5A80"/>
                </a:solidFill>
              </a:rPr>
              <a:t>Ewington</a:t>
            </a:r>
            <a:endParaRPr lang="en-GB" sz="2400" dirty="0">
              <a:solidFill>
                <a:srgbClr val="0E5A80"/>
              </a:solidFill>
            </a:endParaRP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68313" y="1700213"/>
            <a:ext cx="8229600" cy="4514869"/>
          </a:xfrm>
        </p:spPr>
        <p:txBody>
          <a:bodyPr/>
          <a:lstStyle/>
          <a:p>
            <a:pPr marL="609600" indent="-609600" eaLnBrk="1" hangingPunct="1">
              <a:buNone/>
            </a:pPr>
            <a:r>
              <a:rPr lang="en-US" dirty="0" smtClean="0"/>
              <a:t>Phases </a:t>
            </a:r>
            <a:r>
              <a:rPr lang="en-US" dirty="0" smtClean="0"/>
              <a:t>1 &amp; 2: British &amp; Chinese universities worked collaboratively on range of eLearning in education projects</a:t>
            </a:r>
          </a:p>
          <a:p>
            <a:pPr marL="609600" indent="-609600" eaLnBrk="1" hangingPunct="1"/>
            <a:r>
              <a:rPr lang="en-US" dirty="0" smtClean="0"/>
              <a:t>Phase 1: </a:t>
            </a:r>
            <a:r>
              <a:rPr lang="en-US" dirty="0" smtClean="0"/>
              <a:t>2003-2005.</a:t>
            </a:r>
            <a:endParaRPr lang="en-US" dirty="0" smtClean="0"/>
          </a:p>
          <a:p>
            <a:pPr marL="609600" indent="-609600" eaLnBrk="1" hangingPunct="1"/>
            <a:r>
              <a:rPr lang="en-US" dirty="0" smtClean="0"/>
              <a:t>Phase 2: 2005-2007</a:t>
            </a:r>
            <a:r>
              <a:rPr lang="en-US" dirty="0" smtClean="0"/>
              <a:t>.</a:t>
            </a:r>
          </a:p>
          <a:p>
            <a:pPr marL="609600" indent="-609600" eaLnBrk="1" hangingPunct="1">
              <a:buNone/>
            </a:pPr>
            <a:r>
              <a:rPr lang="en-US" dirty="0" smtClean="0"/>
              <a:t>Global People Project forms Phase 3 of </a:t>
            </a:r>
            <a:r>
              <a:rPr lang="en-US" dirty="0" smtClean="0"/>
              <a:t>the </a:t>
            </a:r>
            <a:r>
              <a:rPr lang="en-US" dirty="0" err="1" smtClean="0"/>
              <a:t>eChina</a:t>
            </a:r>
            <a:r>
              <a:rPr lang="en-US" dirty="0" smtClean="0"/>
              <a:t>-UK </a:t>
            </a:r>
            <a:r>
              <a:rPr lang="en-US" dirty="0" err="1" smtClean="0"/>
              <a:t>Programme</a:t>
            </a:r>
            <a:r>
              <a:rPr lang="en-US" dirty="0" smtClean="0"/>
              <a:t> </a:t>
            </a:r>
          </a:p>
          <a:p>
            <a:pPr marL="609600" indent="-609600" eaLnBrk="1" hangingPunct="1"/>
            <a:r>
              <a:rPr lang="en-US" dirty="0" smtClean="0"/>
              <a:t>Phase 3: 2007-2009.</a:t>
            </a:r>
            <a:endParaRPr lang="en-US" dirty="0" smtClean="0"/>
          </a:p>
        </p:txBody>
      </p:sp>
      <p:pic>
        <p:nvPicPr>
          <p:cNvPr id="27651"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8202"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Global People: Background</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68313" y="1700213"/>
            <a:ext cx="8229600" cy="4205287"/>
          </a:xfrm>
        </p:spPr>
        <p:txBody>
          <a:bodyPr/>
          <a:lstStyle/>
          <a:p>
            <a:pPr marL="609600" indent="-609600" eaLnBrk="1" hangingPunct="1">
              <a:buFontTx/>
              <a:buNone/>
            </a:pPr>
            <a:r>
              <a:rPr lang="en-US" b="1" smtClean="0"/>
              <a:t>Two of HEFCE’s Key Goals for the eChina-UK Programme:</a:t>
            </a:r>
          </a:p>
          <a:p>
            <a:pPr marL="609600" indent="-609600" eaLnBrk="1" hangingPunct="1"/>
            <a:r>
              <a:rPr lang="en-US" smtClean="0"/>
              <a:t>Strengthen collaboration between China and the UK</a:t>
            </a:r>
          </a:p>
          <a:p>
            <a:pPr marL="609600" indent="-609600" eaLnBrk="1" hangingPunct="1"/>
            <a:r>
              <a:rPr lang="en-US" smtClean="0"/>
              <a:t>Disseminate generic insights on a range of issues, including the benefits &amp; challenges of working interculturally</a:t>
            </a:r>
            <a:endParaRPr lang="en-GB" smtClean="0"/>
          </a:p>
        </p:txBody>
      </p:sp>
      <p:pic>
        <p:nvPicPr>
          <p:cNvPr id="28675"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12298"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Global People: Background</a:t>
            </a:r>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a:xfrm>
            <a:off x="357188" y="142875"/>
            <a:ext cx="7000875" cy="1000125"/>
          </a:xfrm>
        </p:spPr>
        <p:txBody>
          <a:bodyPr/>
          <a:lstStyle/>
          <a:p>
            <a:pPr algn="l" eaLnBrk="1" hangingPunct="1"/>
            <a:r>
              <a:rPr lang="tr-TR" smtClean="0"/>
              <a:t>					                     					</a:t>
            </a:r>
            <a:endParaRPr lang="en-GB" i="1" smtClean="0"/>
          </a:p>
        </p:txBody>
      </p:sp>
      <p:sp>
        <p:nvSpPr>
          <p:cNvPr id="29699" name="Rectangle 4"/>
          <p:cNvSpPr>
            <a:spLocks noGrp="1" noChangeArrowheads="1"/>
          </p:cNvSpPr>
          <p:nvPr>
            <p:ph type="body" idx="1"/>
          </p:nvPr>
        </p:nvSpPr>
        <p:spPr>
          <a:xfrm>
            <a:off x="468313" y="1484313"/>
            <a:ext cx="8064500" cy="4681537"/>
          </a:xfrm>
        </p:spPr>
        <p:txBody>
          <a:bodyPr/>
          <a:lstStyle/>
          <a:p>
            <a:pPr marL="609600" indent="-609600" eaLnBrk="1" hangingPunct="1">
              <a:lnSpc>
                <a:spcPct val="90000"/>
              </a:lnSpc>
              <a:buFontTx/>
              <a:buNone/>
            </a:pPr>
            <a:r>
              <a:rPr lang="en-US" b="1" smtClean="0"/>
              <a:t>Phase 3 (Global People):</a:t>
            </a:r>
            <a:r>
              <a:rPr lang="en-US" b="1" i="1" smtClean="0"/>
              <a:t> </a:t>
            </a:r>
            <a:r>
              <a:rPr lang="en-US" b="1" smtClean="0"/>
              <a:t>2008–2009</a:t>
            </a:r>
          </a:p>
          <a:p>
            <a:pPr marL="609600" indent="-609600" eaLnBrk="1" hangingPunct="1">
              <a:lnSpc>
                <a:spcPct val="90000"/>
              </a:lnSpc>
              <a:buFontTx/>
              <a:buNone/>
            </a:pPr>
            <a:r>
              <a:rPr lang="en-US" b="1" smtClean="0"/>
              <a:t>Key Aims: </a:t>
            </a:r>
          </a:p>
          <a:p>
            <a:pPr marL="609600" indent="-609600" eaLnBrk="1" hangingPunct="1">
              <a:lnSpc>
                <a:spcPct val="90000"/>
              </a:lnSpc>
            </a:pPr>
            <a:r>
              <a:rPr lang="en-US" smtClean="0"/>
              <a:t>Draw out learning from the eChina-UK Programme on working interculturally</a:t>
            </a:r>
          </a:p>
          <a:p>
            <a:pPr marL="609600" indent="-609600" eaLnBrk="1" hangingPunct="1">
              <a:lnSpc>
                <a:spcPct val="90000"/>
              </a:lnSpc>
            </a:pPr>
            <a:r>
              <a:rPr lang="en-US" smtClean="0"/>
              <a:t>Identify generic frameworks and models (i.e. not country specific) </a:t>
            </a:r>
          </a:p>
          <a:p>
            <a:pPr marL="609600" indent="-609600" eaLnBrk="1" hangingPunct="1">
              <a:lnSpc>
                <a:spcPct val="90000"/>
              </a:lnSpc>
            </a:pPr>
            <a:r>
              <a:rPr lang="en-US" smtClean="0"/>
              <a:t>Develop resources that are of practical value to those working in international projects (especially in HE)</a:t>
            </a:r>
          </a:p>
        </p:txBody>
      </p:sp>
      <p:pic>
        <p:nvPicPr>
          <p:cNvPr id="29700"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13324"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Global People: Background</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idx="4294967295"/>
          </p:nvPr>
        </p:nvSpPr>
        <p:spPr>
          <a:xfrm>
            <a:off x="357188" y="142875"/>
            <a:ext cx="7000875" cy="1000125"/>
          </a:xfrm>
        </p:spPr>
        <p:txBody>
          <a:bodyPr/>
          <a:lstStyle/>
          <a:p>
            <a:pPr algn="l" eaLnBrk="1" hangingPunct="1"/>
            <a:r>
              <a:rPr lang="tr-TR" smtClean="0"/>
              <a:t>					                     					</a:t>
            </a:r>
            <a:endParaRPr lang="en-GB" i="1" smtClean="0"/>
          </a:p>
        </p:txBody>
      </p:sp>
      <p:sp>
        <p:nvSpPr>
          <p:cNvPr id="30723" name="Rectangle 4"/>
          <p:cNvSpPr>
            <a:spLocks noGrp="1" noChangeArrowheads="1"/>
          </p:cNvSpPr>
          <p:nvPr>
            <p:ph type="body" idx="4294967295"/>
          </p:nvPr>
        </p:nvSpPr>
        <p:spPr>
          <a:xfrm>
            <a:off x="468313" y="1484313"/>
            <a:ext cx="8064500" cy="4897437"/>
          </a:xfrm>
        </p:spPr>
        <p:txBody>
          <a:bodyPr/>
          <a:lstStyle/>
          <a:p>
            <a:pPr marL="609600" indent="-609600" eaLnBrk="1" hangingPunct="1">
              <a:lnSpc>
                <a:spcPct val="90000"/>
              </a:lnSpc>
              <a:buFontTx/>
              <a:buNone/>
            </a:pPr>
            <a:r>
              <a:rPr lang="en-US" b="1" smtClean="0"/>
              <a:t>Phase 3 (Global People):</a:t>
            </a:r>
            <a:r>
              <a:rPr lang="en-US" b="1" i="1" smtClean="0"/>
              <a:t> </a:t>
            </a:r>
            <a:r>
              <a:rPr lang="en-US" b="1" smtClean="0"/>
              <a:t>2008–2009</a:t>
            </a:r>
          </a:p>
          <a:p>
            <a:pPr marL="609600" indent="-609600" eaLnBrk="1" hangingPunct="1">
              <a:lnSpc>
                <a:spcPct val="90000"/>
              </a:lnSpc>
              <a:buFontTx/>
              <a:buNone/>
            </a:pPr>
            <a:r>
              <a:rPr lang="en-US" b="1" smtClean="0"/>
              <a:t>Procedure: </a:t>
            </a:r>
          </a:p>
          <a:p>
            <a:pPr marL="609600" indent="-609600" eaLnBrk="1" hangingPunct="1">
              <a:lnSpc>
                <a:spcPct val="90000"/>
              </a:lnSpc>
            </a:pPr>
            <a:r>
              <a:rPr lang="en-US" smtClean="0"/>
              <a:t>Review the literature on intercultural competence and on working across cultures </a:t>
            </a:r>
          </a:p>
          <a:p>
            <a:pPr marL="609600" indent="-609600" eaLnBrk="1" hangingPunct="1">
              <a:lnSpc>
                <a:spcPct val="90000"/>
              </a:lnSpc>
            </a:pPr>
            <a:r>
              <a:rPr lang="en-US" smtClean="0"/>
              <a:t>Analyse data from the eChina-UK Programme &amp; Projects from an intercultural perspective</a:t>
            </a:r>
          </a:p>
          <a:p>
            <a:pPr marL="609600" indent="-609600" eaLnBrk="1" hangingPunct="1">
              <a:lnSpc>
                <a:spcPct val="90000"/>
              </a:lnSpc>
            </a:pPr>
            <a:r>
              <a:rPr lang="en-US" smtClean="0"/>
              <a:t>Collect new interview data from eChina-UK project members</a:t>
            </a:r>
          </a:p>
        </p:txBody>
      </p:sp>
      <p:pic>
        <p:nvPicPr>
          <p:cNvPr id="30724"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61445"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Global People: Background</a:t>
            </a:r>
          </a:p>
        </p:txBody>
      </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468313" y="1700213"/>
            <a:ext cx="8229600" cy="4205287"/>
          </a:xfrm>
        </p:spPr>
        <p:txBody>
          <a:bodyPr/>
          <a:lstStyle/>
          <a:p>
            <a:pPr marL="609600" indent="-609600" eaLnBrk="1" hangingPunct="1">
              <a:buFontTx/>
              <a:buNone/>
            </a:pPr>
            <a:r>
              <a:rPr lang="en-US" sz="4000" b="1" smtClean="0"/>
              <a:t>http://www.globalpeople.org.uk/</a:t>
            </a:r>
          </a:p>
          <a:p>
            <a:pPr marL="609600" indent="-609600" eaLnBrk="1" hangingPunct="1"/>
            <a:r>
              <a:rPr lang="en-US" smtClean="0"/>
              <a:t>Life cycle model of intercultural partnerships</a:t>
            </a:r>
          </a:p>
          <a:p>
            <a:pPr marL="609600" indent="-609600" eaLnBrk="1" hangingPunct="1"/>
            <a:r>
              <a:rPr lang="en-US" smtClean="0"/>
              <a:t>Learning process model</a:t>
            </a:r>
          </a:p>
          <a:p>
            <a:pPr marL="609600" indent="-609600" eaLnBrk="1" hangingPunct="1"/>
            <a:r>
              <a:rPr lang="en-US" smtClean="0"/>
              <a:t>Competency framework</a:t>
            </a:r>
          </a:p>
          <a:p>
            <a:pPr marL="609600" indent="-609600" eaLnBrk="1" hangingPunct="1">
              <a:buFontTx/>
              <a:buNone/>
            </a:pPr>
            <a:endParaRPr lang="en-GB" smtClean="0"/>
          </a:p>
        </p:txBody>
      </p:sp>
      <p:pic>
        <p:nvPicPr>
          <p:cNvPr id="31747" name="Picture 7" descr="C:\Users\Hp\Desktop\gp.bmp"/>
          <p:cNvPicPr>
            <a:picLocks noChangeAspect="1" noChangeArrowheads="1"/>
          </p:cNvPicPr>
          <p:nvPr/>
        </p:nvPicPr>
        <p:blipFill>
          <a:blip r:embed="rId2"/>
          <a:srcRect/>
          <a:stretch>
            <a:fillRect/>
          </a:stretch>
        </p:blipFill>
        <p:spPr bwMode="auto">
          <a:xfrm>
            <a:off x="6838950" y="6407150"/>
            <a:ext cx="2305050" cy="450850"/>
          </a:xfrm>
          <a:prstGeom prst="rect">
            <a:avLst/>
          </a:prstGeom>
          <a:noFill/>
          <a:ln w="9525">
            <a:noFill/>
            <a:miter lim="800000"/>
            <a:headEnd/>
            <a:tailEnd/>
          </a:ln>
        </p:spPr>
      </p:pic>
      <p:sp>
        <p:nvSpPr>
          <p:cNvPr id="73732" name="Rectangle 4"/>
          <p:cNvSpPr>
            <a:spLocks noChangeArrowheads="1"/>
          </p:cNvSpPr>
          <p:nvPr/>
        </p:nvSpPr>
        <p:spPr bwMode="auto">
          <a:xfrm>
            <a:off x="323850" y="260350"/>
            <a:ext cx="8496300" cy="1081088"/>
          </a:xfrm>
          <a:prstGeom prst="rect">
            <a:avLst/>
          </a:prstGeom>
          <a:blipFill dpi="0" rotWithShape="1">
            <a:blip r:embed="rId3"/>
            <a:srcRect/>
            <a:stretch>
              <a:fillRect/>
            </a:stretch>
          </a:blipFill>
          <a:ln w="9525">
            <a:noFill/>
            <a:miter lim="800000"/>
            <a:headEnd/>
            <a:tailEnd/>
          </a:ln>
        </p:spPr>
        <p:txBody>
          <a:bodyPr anchor="ctr"/>
          <a:lstStyle/>
          <a:p>
            <a:pPr indent="92075">
              <a:defRPr/>
            </a:pPr>
            <a:r>
              <a:rPr lang="en-GB" sz="4400" b="1" dirty="0">
                <a:solidFill>
                  <a:schemeClr val="bg1"/>
                </a:solidFill>
                <a:effectLst>
                  <a:outerShdw blurRad="38100" dist="38100" dir="2700000" algn="tl">
                    <a:srgbClr val="C0C0C0"/>
                  </a:outerShdw>
                </a:effectLst>
              </a:rPr>
              <a:t>Frameworks &amp; Models</a:t>
            </a:r>
          </a:p>
        </p:txBody>
      </p:sp>
    </p:spTree>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1488</Words>
  <Application>Microsoft Office PowerPoint</Application>
  <PresentationFormat>On-screen Show (4:3)</PresentationFormat>
  <Paragraphs>206</Paragraphs>
  <Slides>45</Slides>
  <Notes>0</Notes>
  <HiddenSlides>0</HiddenSlides>
  <MMClips>1</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Communication in International Projects:  An Evidence-based Framework for Conceptualising Intercultural Competence</vt:lpstr>
      <vt:lpstr>Slide 2</vt:lpstr>
      <vt:lpstr>The eChina-UK Programme and the Global People Project</vt:lpstr>
      <vt:lpstr>Slide 4</vt:lpstr>
      <vt:lpstr>Slide 5</vt:lpstr>
      <vt:lpstr>Slide 6</vt:lpstr>
      <vt:lpstr>                               </vt:lpstr>
      <vt:lpstr>                               </vt:lpstr>
      <vt:lpstr>Slide 9</vt:lpstr>
      <vt:lpstr>Slide 10</vt:lpstr>
      <vt:lpstr>Global People Intercultural Competency Framework</vt:lpstr>
      <vt:lpstr>Slide 12</vt:lpstr>
      <vt:lpstr>Slide 13</vt:lpstr>
      <vt:lpstr>Slide 14</vt:lpstr>
      <vt:lpstr>Analytic Foci of Studies of Intercultural Business Discourse</vt:lpstr>
      <vt:lpstr>Slide 16</vt:lpstr>
      <vt:lpstr>Slide 17</vt:lpstr>
      <vt:lpstr>Global People:  Communication Issues</vt:lpstr>
      <vt:lpstr>                               </vt:lpstr>
      <vt:lpstr>                               </vt:lpstr>
      <vt:lpstr>                               </vt:lpstr>
      <vt:lpstr>Slide 22</vt:lpstr>
      <vt:lpstr>Slide 23</vt:lpstr>
      <vt:lpstr>                               </vt:lpstr>
      <vt:lpstr>                               </vt:lpstr>
      <vt:lpstr>                               </vt:lpstr>
      <vt:lpstr>                               </vt:lpstr>
      <vt:lpstr>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 </vt:lpstr>
      <vt:lpstr>Slide 44</vt:lpstr>
      <vt:lpstr>Slide 45</vt:lpstr>
    </vt:vector>
  </TitlesOfParts>
  <Company>University of Warwick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Culture in  International Projects:  Developing Global People</dc:title>
  <dc:creator>elsgbi</dc:creator>
  <cp:lastModifiedBy>Helen</cp:lastModifiedBy>
  <cp:revision>120</cp:revision>
  <dcterms:created xsi:type="dcterms:W3CDTF">2009-01-05T11:47:27Z</dcterms:created>
  <dcterms:modified xsi:type="dcterms:W3CDTF">2009-06-05T13:57:31Z</dcterms:modified>
</cp:coreProperties>
</file>