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338" r:id="rId2"/>
    <p:sldId id="339" r:id="rId3"/>
    <p:sldId id="346" r:id="rId4"/>
    <p:sldId id="345" r:id="rId5"/>
    <p:sldId id="341" r:id="rId6"/>
    <p:sldId id="355" r:id="rId7"/>
    <p:sldId id="352" r:id="rId8"/>
    <p:sldId id="350" r:id="rId9"/>
    <p:sldId id="356" r:id="rId10"/>
    <p:sldId id="361" r:id="rId11"/>
    <p:sldId id="360" r:id="rId12"/>
    <p:sldId id="353" r:id="rId13"/>
    <p:sldId id="347" r:id="rId1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OCR A Extended" pitchFamily="50" charset="0"/>
        <a:ea typeface="+mn-ea"/>
        <a:cs typeface="+mn-cs"/>
      </a:defRPr>
    </a:lvl1pPr>
    <a:lvl2pPr marL="457200" algn="l" rtl="0" fontAlgn="base">
      <a:spcBef>
        <a:spcPct val="0"/>
      </a:spcBef>
      <a:spcAft>
        <a:spcPct val="0"/>
      </a:spcAft>
      <a:defRPr kern="1200">
        <a:solidFill>
          <a:schemeClr val="tx1"/>
        </a:solidFill>
        <a:latin typeface="OCR A Extended" pitchFamily="50" charset="0"/>
        <a:ea typeface="+mn-ea"/>
        <a:cs typeface="+mn-cs"/>
      </a:defRPr>
    </a:lvl2pPr>
    <a:lvl3pPr marL="914400" algn="l" rtl="0" fontAlgn="base">
      <a:spcBef>
        <a:spcPct val="0"/>
      </a:spcBef>
      <a:spcAft>
        <a:spcPct val="0"/>
      </a:spcAft>
      <a:defRPr kern="1200">
        <a:solidFill>
          <a:schemeClr val="tx1"/>
        </a:solidFill>
        <a:latin typeface="OCR A Extended" pitchFamily="50" charset="0"/>
        <a:ea typeface="+mn-ea"/>
        <a:cs typeface="+mn-cs"/>
      </a:defRPr>
    </a:lvl3pPr>
    <a:lvl4pPr marL="1371600" algn="l" rtl="0" fontAlgn="base">
      <a:spcBef>
        <a:spcPct val="0"/>
      </a:spcBef>
      <a:spcAft>
        <a:spcPct val="0"/>
      </a:spcAft>
      <a:defRPr kern="1200">
        <a:solidFill>
          <a:schemeClr val="tx1"/>
        </a:solidFill>
        <a:latin typeface="OCR A Extended" pitchFamily="50" charset="0"/>
        <a:ea typeface="+mn-ea"/>
        <a:cs typeface="+mn-cs"/>
      </a:defRPr>
    </a:lvl4pPr>
    <a:lvl5pPr marL="1828800" algn="l" rtl="0" fontAlgn="base">
      <a:spcBef>
        <a:spcPct val="0"/>
      </a:spcBef>
      <a:spcAft>
        <a:spcPct val="0"/>
      </a:spcAft>
      <a:defRPr kern="1200">
        <a:solidFill>
          <a:schemeClr val="tx1"/>
        </a:solidFill>
        <a:latin typeface="OCR A Extended" pitchFamily="50" charset="0"/>
        <a:ea typeface="+mn-ea"/>
        <a:cs typeface="+mn-cs"/>
      </a:defRPr>
    </a:lvl5pPr>
    <a:lvl6pPr marL="2286000" algn="l" defTabSz="914400" rtl="0" eaLnBrk="1" latinLnBrk="0" hangingPunct="1">
      <a:defRPr kern="1200">
        <a:solidFill>
          <a:schemeClr val="tx1"/>
        </a:solidFill>
        <a:latin typeface="OCR A Extended" pitchFamily="50" charset="0"/>
        <a:ea typeface="+mn-ea"/>
        <a:cs typeface="+mn-cs"/>
      </a:defRPr>
    </a:lvl6pPr>
    <a:lvl7pPr marL="2743200" algn="l" defTabSz="914400" rtl="0" eaLnBrk="1" latinLnBrk="0" hangingPunct="1">
      <a:defRPr kern="1200">
        <a:solidFill>
          <a:schemeClr val="tx1"/>
        </a:solidFill>
        <a:latin typeface="OCR A Extended" pitchFamily="50" charset="0"/>
        <a:ea typeface="+mn-ea"/>
        <a:cs typeface="+mn-cs"/>
      </a:defRPr>
    </a:lvl7pPr>
    <a:lvl8pPr marL="3200400" algn="l" defTabSz="914400" rtl="0" eaLnBrk="1" latinLnBrk="0" hangingPunct="1">
      <a:defRPr kern="1200">
        <a:solidFill>
          <a:schemeClr val="tx1"/>
        </a:solidFill>
        <a:latin typeface="OCR A Extended" pitchFamily="50" charset="0"/>
        <a:ea typeface="+mn-ea"/>
        <a:cs typeface="+mn-cs"/>
      </a:defRPr>
    </a:lvl8pPr>
    <a:lvl9pPr marL="3657600" algn="l" defTabSz="914400" rtl="0" eaLnBrk="1" latinLnBrk="0" hangingPunct="1">
      <a:defRPr kern="1200">
        <a:solidFill>
          <a:schemeClr val="tx1"/>
        </a:solidFill>
        <a:latin typeface="OCR A Extended" pitchFamily="5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99"/>
    <a:srgbClr val="3333FF"/>
    <a:srgbClr val="FF99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7" autoAdjust="0"/>
    <p:restoredTop sz="94660" autoAdjust="0"/>
  </p:normalViewPr>
  <p:slideViewPr>
    <p:cSldViewPr>
      <p:cViewPr>
        <p:scale>
          <a:sx n="75" d="100"/>
          <a:sy n="75" d="100"/>
        </p:scale>
        <p:origin x="-120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wien\contract_fr_grafi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de-DE"/>
  <c:chart>
    <c:plotArea>
      <c:layout/>
      <c:lineChart>
        <c:grouping val="standard"/>
        <c:ser>
          <c:idx val="0"/>
          <c:order val="0"/>
          <c:marker>
            <c:symbol val="none"/>
          </c:marker>
          <c:cat>
            <c:strRef>
              <c:f>'contract#'!$A$1:$A$31</c:f>
              <c:strCache>
                <c:ptCount val="31"/>
                <c:pt idx="0">
                  <c:v>futures</c:v>
                </c:pt>
                <c:pt idx="1">
                  <c:v>expire</c:v>
                </c:pt>
                <c:pt idx="2">
                  <c:v>five-year</c:v>
                </c:pt>
                <c:pt idx="3">
                  <c:v>German</c:v>
                </c:pt>
                <c:pt idx="4">
                  <c:v>derivative</c:v>
                </c:pt>
                <c:pt idx="5">
                  <c:v>government-bond</c:v>
                </c:pt>
                <c:pt idx="6">
                  <c:v>Eurex's</c:v>
                </c:pt>
                <c:pt idx="7">
                  <c:v>breach</c:v>
                </c:pt>
                <c:pt idx="8">
                  <c:v>silver</c:v>
                </c:pt>
                <c:pt idx="9">
                  <c:v>reinsurance</c:v>
                </c:pt>
                <c:pt idx="10">
                  <c:v>renew</c:v>
                </c:pt>
                <c:pt idx="11">
                  <c:v>lucrative</c:v>
                </c:pt>
                <c:pt idx="12">
                  <c:v>swap</c:v>
                </c:pt>
                <c:pt idx="13">
                  <c:v>ten-year</c:v>
                </c:pt>
                <c:pt idx="14">
                  <c:v>benchmark</c:v>
                </c:pt>
                <c:pt idx="15">
                  <c:v>traded</c:v>
                </c:pt>
                <c:pt idx="16">
                  <c:v>Wasserstein's</c:v>
                </c:pt>
                <c:pt idx="17">
                  <c:v>renewed</c:v>
                </c:pt>
                <c:pt idx="18">
                  <c:v>continue</c:v>
                </c:pt>
                <c:pt idx="19">
                  <c:v>bond</c:v>
                </c:pt>
                <c:pt idx="20">
                  <c:v>economy</c:v>
                </c:pt>
                <c:pt idx="21">
                  <c:v>insurance</c:v>
                </c:pt>
                <c:pt idx="22">
                  <c:v>GDP</c:v>
                </c:pt>
                <c:pt idx="23">
                  <c:v>sign</c:v>
                </c:pt>
                <c:pt idx="24">
                  <c:v>quarter</c:v>
                </c:pt>
                <c:pt idx="25">
                  <c:v>right</c:v>
                </c:pt>
                <c:pt idx="26">
                  <c:v>exchange</c:v>
                </c:pt>
                <c:pt idx="27">
                  <c:v>on</c:v>
                </c:pt>
                <c:pt idx="28">
                  <c:v>property</c:v>
                </c:pt>
                <c:pt idx="29">
                  <c:v>will</c:v>
                </c:pt>
                <c:pt idx="30">
                  <c:v>year</c:v>
                </c:pt>
              </c:strCache>
            </c:strRef>
          </c:cat>
          <c:val>
            <c:numRef>
              <c:f>'contract#'!$B$1:$B$31</c:f>
              <c:numCache>
                <c:formatCode>General</c:formatCode>
                <c:ptCount val="31"/>
                <c:pt idx="0">
                  <c:v>140</c:v>
                </c:pt>
                <c:pt idx="1">
                  <c:v>49</c:v>
                </c:pt>
                <c:pt idx="2">
                  <c:v>42</c:v>
                </c:pt>
                <c:pt idx="3">
                  <c:v>41</c:v>
                </c:pt>
                <c:pt idx="4">
                  <c:v>38</c:v>
                </c:pt>
                <c:pt idx="5">
                  <c:v>37</c:v>
                </c:pt>
                <c:pt idx="6">
                  <c:v>33</c:v>
                </c:pt>
                <c:pt idx="7">
                  <c:v>32</c:v>
                </c:pt>
                <c:pt idx="8">
                  <c:v>29</c:v>
                </c:pt>
                <c:pt idx="9">
                  <c:v>28</c:v>
                </c:pt>
                <c:pt idx="10">
                  <c:v>26</c:v>
                </c:pt>
                <c:pt idx="11">
                  <c:v>25</c:v>
                </c:pt>
                <c:pt idx="12">
                  <c:v>23</c:v>
                </c:pt>
                <c:pt idx="13">
                  <c:v>21</c:v>
                </c:pt>
                <c:pt idx="14">
                  <c:v>20</c:v>
                </c:pt>
                <c:pt idx="15">
                  <c:v>20</c:v>
                </c:pt>
                <c:pt idx="16">
                  <c:v>20</c:v>
                </c:pt>
                <c:pt idx="17">
                  <c:v>19</c:v>
                </c:pt>
                <c:pt idx="18">
                  <c:v>17</c:v>
                </c:pt>
                <c:pt idx="19">
                  <c:v>16</c:v>
                </c:pt>
                <c:pt idx="20">
                  <c:v>16</c:v>
                </c:pt>
                <c:pt idx="21">
                  <c:v>15</c:v>
                </c:pt>
                <c:pt idx="22">
                  <c:v>14</c:v>
                </c:pt>
                <c:pt idx="23">
                  <c:v>14</c:v>
                </c:pt>
                <c:pt idx="24">
                  <c:v>13</c:v>
                </c:pt>
                <c:pt idx="25">
                  <c:v>12</c:v>
                </c:pt>
                <c:pt idx="26">
                  <c:v>11</c:v>
                </c:pt>
                <c:pt idx="27">
                  <c:v>11</c:v>
                </c:pt>
                <c:pt idx="28">
                  <c:v>10</c:v>
                </c:pt>
                <c:pt idx="29">
                  <c:v>10</c:v>
                </c:pt>
                <c:pt idx="30">
                  <c:v>10</c:v>
                </c:pt>
              </c:numCache>
            </c:numRef>
          </c:val>
        </c:ser>
        <c:marker val="1"/>
        <c:axId val="63934848"/>
        <c:axId val="63936384"/>
      </c:lineChart>
      <c:catAx>
        <c:axId val="63934848"/>
        <c:scaling>
          <c:orientation val="minMax"/>
        </c:scaling>
        <c:axPos val="b"/>
        <c:tickLblPos val="nextTo"/>
        <c:txPr>
          <a:bodyPr rot="-3000000"/>
          <a:lstStyle/>
          <a:p>
            <a:pPr>
              <a:defRPr/>
            </a:pPr>
            <a:endParaRPr lang="de-DE"/>
          </a:p>
        </c:txPr>
        <c:crossAx val="63936384"/>
        <c:crosses val="autoZero"/>
        <c:auto val="1"/>
        <c:lblAlgn val="ctr"/>
        <c:lblOffset val="100"/>
      </c:catAx>
      <c:valAx>
        <c:axId val="63936384"/>
        <c:scaling>
          <c:orientation val="minMax"/>
        </c:scaling>
        <c:axPos val="l"/>
        <c:majorGridlines/>
        <c:numFmt formatCode="General" sourceLinked="1"/>
        <c:tickLblPos val="nextTo"/>
        <c:crossAx val="63934848"/>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97972C-94C7-4146-BB68-DC20342C0E85}" type="datetimeFigureOut">
              <a:rPr lang="de-DE" smtClean="0"/>
              <a:pPr/>
              <a:t>11.06.2009</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C7D382-DF95-4F0C-9862-F8B5EEA4CF13}" type="slidenum">
              <a:rPr lang="de-DE" smtClean="0"/>
              <a:pPr/>
              <a:t>‹Nr.›</a:t>
            </a:fld>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12925-18D2-453E-8588-6E03D88C7CFD}" type="datetimeFigureOut">
              <a:rPr lang="de-DE" smtClean="0"/>
              <a:pPr/>
              <a:t>11.06.2009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1C4F52-CD2D-47DC-A9D6-577DB77837D6}" type="slidenum">
              <a:rPr lang="de-DE" smtClean="0"/>
              <a:pPr/>
              <a:t>‹Nr.›</a:t>
            </a:fld>
            <a:endParaRPr lang="de-DE"/>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F1C4F52-CD2D-47DC-A9D6-577DB77837D6}" type="slidenum">
              <a:rPr lang="de-DE" smtClean="0"/>
              <a:pPr/>
              <a:t>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F1C4F52-CD2D-47DC-A9D6-577DB77837D6}" type="slidenum">
              <a:rPr lang="de-DE" smtClean="0"/>
              <a:pPr/>
              <a:t>10</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F1C4F52-CD2D-47DC-A9D6-577DB77837D6}" type="slidenum">
              <a:rPr lang="de-DE" smtClean="0"/>
              <a:pPr/>
              <a:t>11</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088372FA-F5D4-4637-9533-A2A8462C6CD5}" type="slidenum">
              <a:rPr lang="de-DE"/>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D05094B9-80E0-45FD-8557-F3D66B56A20F}"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2CDE88FB-DC1A-403F-A12B-C9CB640D9468}"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B138101B-3C86-4877-8128-0196F6473508}"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DE5FE22F-BA28-4EFC-B3B5-1DCBD3FA053C}"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32FD51BC-3B2B-46BB-82C1-CE1CB4F5A6E8}"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p>
        </p:txBody>
      </p:sp>
      <p:sp>
        <p:nvSpPr>
          <p:cNvPr id="8" name="Fußzeilenplatzhalter 7"/>
          <p:cNvSpPr>
            <a:spLocks noGrp="1"/>
          </p:cNvSpPr>
          <p:nvPr>
            <p:ph type="ftr" sz="quarter" idx="11"/>
          </p:nvPr>
        </p:nvSpPr>
        <p:spPr/>
        <p:txBody>
          <a:bodyPr/>
          <a:lstStyle>
            <a:lvl1pPr>
              <a:defRPr/>
            </a:lvl1pPr>
          </a:lstStyle>
          <a:p>
            <a:endParaRPr lang="de-DE"/>
          </a:p>
        </p:txBody>
      </p:sp>
      <p:sp>
        <p:nvSpPr>
          <p:cNvPr id="9" name="Foliennummernplatzhalter 8"/>
          <p:cNvSpPr>
            <a:spLocks noGrp="1"/>
          </p:cNvSpPr>
          <p:nvPr>
            <p:ph type="sldNum" sz="quarter" idx="12"/>
          </p:nvPr>
        </p:nvSpPr>
        <p:spPr/>
        <p:txBody>
          <a:bodyPr/>
          <a:lstStyle>
            <a:lvl1pPr>
              <a:defRPr/>
            </a:lvl1pPr>
          </a:lstStyle>
          <a:p>
            <a:fld id="{4F61B2EF-DA85-4448-88EC-D55D119D15FC}"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p>
        </p:txBody>
      </p:sp>
      <p:sp>
        <p:nvSpPr>
          <p:cNvPr id="4" name="Fußzeilenplatzhalter 3"/>
          <p:cNvSpPr>
            <a:spLocks noGrp="1"/>
          </p:cNvSpPr>
          <p:nvPr>
            <p:ph type="ftr" sz="quarter" idx="11"/>
          </p:nvPr>
        </p:nvSpPr>
        <p:spPr/>
        <p:txBody>
          <a:bodyPr/>
          <a:lstStyle>
            <a:lvl1pPr>
              <a:defRPr/>
            </a:lvl1pPr>
          </a:lstStyle>
          <a:p>
            <a:endParaRPr lang="de-DE"/>
          </a:p>
        </p:txBody>
      </p:sp>
      <p:sp>
        <p:nvSpPr>
          <p:cNvPr id="5" name="Foliennummernplatzhalter 4"/>
          <p:cNvSpPr>
            <a:spLocks noGrp="1"/>
          </p:cNvSpPr>
          <p:nvPr>
            <p:ph type="sldNum" sz="quarter" idx="12"/>
          </p:nvPr>
        </p:nvSpPr>
        <p:spPr/>
        <p:txBody>
          <a:bodyPr/>
          <a:lstStyle>
            <a:lvl1pPr>
              <a:defRPr/>
            </a:lvl1pPr>
          </a:lstStyle>
          <a:p>
            <a:fld id="{9FF93A4E-7B33-4DE9-AB58-674932FC2E8C}"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p>
        </p:txBody>
      </p:sp>
      <p:sp>
        <p:nvSpPr>
          <p:cNvPr id="3" name="Fußzeilenplatzhalter 2"/>
          <p:cNvSpPr>
            <a:spLocks noGrp="1"/>
          </p:cNvSpPr>
          <p:nvPr>
            <p:ph type="ftr" sz="quarter" idx="11"/>
          </p:nvPr>
        </p:nvSpPr>
        <p:spPr/>
        <p:txBody>
          <a:bodyPr/>
          <a:lstStyle>
            <a:lvl1pPr>
              <a:defRPr/>
            </a:lvl1pPr>
          </a:lstStyle>
          <a:p>
            <a:endParaRPr lang="de-DE"/>
          </a:p>
        </p:txBody>
      </p:sp>
      <p:sp>
        <p:nvSpPr>
          <p:cNvPr id="4" name="Foliennummernplatzhalter 3"/>
          <p:cNvSpPr>
            <a:spLocks noGrp="1"/>
          </p:cNvSpPr>
          <p:nvPr>
            <p:ph type="sldNum" sz="quarter" idx="12"/>
          </p:nvPr>
        </p:nvSpPr>
        <p:spPr/>
        <p:txBody>
          <a:bodyPr/>
          <a:lstStyle>
            <a:lvl1pPr>
              <a:defRPr/>
            </a:lvl1pPr>
          </a:lstStyle>
          <a:p>
            <a:fld id="{597B6851-9EE6-4BAF-A7F4-BDD21C871A7D}"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CA51E123-34E9-493F-8DD9-A4795055918B}"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08A95313-80B4-4A79-BA9A-42277BE697C4}"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Automatic Assessment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de-D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de-D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5D1DF69A-52A9-4353-9FA6-58735126990C}" type="slidenum">
              <a:rPr lang="de-DE"/>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5" name="Line 5"/>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28006" name="Line 6"/>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28007" name="Line 7"/>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28008" name="Line 8"/>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28009" name="Line 9"/>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28010" name="Line 10"/>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28011" name="Line 11"/>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28012" name="Line 12"/>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28013" name="Text Box 13"/>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pic>
        <p:nvPicPr>
          <p:cNvPr id="2" name="Picture 2"/>
          <p:cNvPicPr>
            <a:picLocks noChangeAspect="1" noChangeArrowheads="1"/>
          </p:cNvPicPr>
          <p:nvPr/>
        </p:nvPicPr>
        <p:blipFill>
          <a:blip r:embed="rId2"/>
          <a:srcRect/>
          <a:stretch>
            <a:fillRect/>
          </a:stretch>
        </p:blipFill>
        <p:spPr bwMode="auto">
          <a:xfrm>
            <a:off x="-357222" y="357166"/>
            <a:ext cx="9787006" cy="6143667"/>
          </a:xfrm>
          <a:prstGeom prst="rect">
            <a:avLst/>
          </a:prstGeom>
          <a:noFill/>
          <a:ln w="9525">
            <a:noFill/>
            <a:miter lim="800000"/>
            <a:headEnd/>
            <a:tailEnd/>
          </a:ln>
          <a:effectLst/>
        </p:spPr>
      </p:pic>
      <p:sp>
        <p:nvSpPr>
          <p:cNvPr id="13" name="Line 3"/>
          <p:cNvSpPr>
            <a:spLocks noChangeShapeType="1"/>
          </p:cNvSpPr>
          <p:nvPr/>
        </p:nvSpPr>
        <p:spPr bwMode="auto">
          <a:xfrm>
            <a:off x="0" y="346052"/>
            <a:ext cx="9144000" cy="0"/>
          </a:xfrm>
          <a:prstGeom prst="line">
            <a:avLst/>
          </a:prstGeom>
          <a:noFill/>
          <a:ln w="3175">
            <a:solidFill>
              <a:schemeClr val="accent2"/>
            </a:solidFill>
            <a:round/>
            <a:headEnd/>
            <a:tailEnd/>
          </a:ln>
          <a:effectLst/>
        </p:spPr>
        <p:txBody>
          <a:bodyPr/>
          <a:lstStyle/>
          <a:p>
            <a:endParaRPr lang="de-DE"/>
          </a:p>
        </p:txBody>
      </p:sp>
      <p:sp>
        <p:nvSpPr>
          <p:cNvPr id="14" name="Rectangle 34"/>
          <p:cNvSpPr txBox="1">
            <a:spLocks noChangeArrowheads="1"/>
          </p:cNvSpPr>
          <p:nvPr/>
        </p:nvSpPr>
        <p:spPr bwMode="auto">
          <a:xfrm>
            <a:off x="-32" y="71414"/>
            <a:ext cx="8229600" cy="2746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600" b="0" i="0" u="none" strike="noStrike" kern="0" cap="none" spc="0" normalizeH="0" baseline="0" noProof="0" dirty="0" err="1" smtClean="0">
                <a:ln>
                  <a:noFill/>
                </a:ln>
                <a:solidFill>
                  <a:srgbClr val="000099"/>
                </a:solidFill>
                <a:effectLst/>
                <a:uLnTx/>
                <a:uFillTx/>
                <a:latin typeface="OCR A Extended" pitchFamily="50" charset="0"/>
                <a:ea typeface="+mj-ea"/>
                <a:cs typeface="+mj-cs"/>
              </a:rPr>
              <a:t>Heringer</a:t>
            </a:r>
            <a:r>
              <a:rPr kumimoji="0" lang="de-DE" sz="1600" b="0" i="0" u="none" strike="noStrike" kern="0" cap="none" spc="0" normalizeH="0" baseline="0" noProof="0" dirty="0" smtClean="0">
                <a:ln>
                  <a:noFill/>
                </a:ln>
                <a:solidFill>
                  <a:srgbClr val="000099"/>
                </a:solidFill>
                <a:effectLst/>
                <a:uLnTx/>
                <a:uFillTx/>
                <a:latin typeface="OCR A Extended" pitchFamily="50" charset="0"/>
                <a:ea typeface="+mj-ea"/>
                <a:cs typeface="+mj-cs"/>
              </a:rPr>
              <a:t>: Hot Words</a:t>
            </a:r>
            <a:endParaRPr kumimoji="0" lang="de-DE" sz="1600" b="0" i="0" u="none" strike="noStrike" kern="0" cap="none" spc="0" normalizeH="0" baseline="0" noProof="0" dirty="0">
              <a:ln>
                <a:noFill/>
              </a:ln>
              <a:solidFill>
                <a:srgbClr val="000099"/>
              </a:solidFill>
              <a:effectLst/>
              <a:uLnTx/>
              <a:uFillTx/>
              <a:latin typeface="OCR A Extended" pitchFamily="50"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557242" y="1412875"/>
            <a:ext cx="8229600" cy="5087959"/>
          </a:xfrm>
        </p:spPr>
        <p:txBody>
          <a:bodyPr/>
          <a:lstStyle/>
          <a:p>
            <a:pPr>
              <a:lnSpc>
                <a:spcPct val="60000"/>
              </a:lnSpc>
              <a:buNone/>
            </a:pPr>
            <a:r>
              <a:rPr lang="en-US" sz="1400" dirty="0" smtClean="0">
                <a:solidFill>
                  <a:schemeClr val="accent2"/>
                </a:solidFill>
                <a:latin typeface="Verdana" pitchFamily="34" charset="0"/>
              </a:rPr>
              <a:t>be </a:t>
            </a:r>
            <a:r>
              <a:rPr lang="en-US" sz="1400" b="1" dirty="0" smtClean="0">
                <a:solidFill>
                  <a:schemeClr val="accent2"/>
                </a:solidFill>
                <a:latin typeface="Verdana" pitchFamily="34" charset="0"/>
              </a:rPr>
              <a:t>liable</a:t>
            </a:r>
            <a:r>
              <a:rPr lang="en-US" sz="1400" dirty="0" smtClean="0">
                <a:solidFill>
                  <a:schemeClr val="accent2"/>
                </a:solidFill>
                <a:latin typeface="Verdana" pitchFamily="34" charset="0"/>
              </a:rPr>
              <a:t> [...] for</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criminally liable for ...</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liable for damages</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be held [criminally] liable for ...</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liable for ... tax</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are [...] liable </a:t>
            </a:r>
            <a:r>
              <a:rPr lang="en-US" sz="1400" dirty="0" err="1" smtClean="0">
                <a:solidFill>
                  <a:schemeClr val="accent2"/>
                </a:solidFill>
                <a:latin typeface="Verdana" pitchFamily="34" charset="0"/>
              </a:rPr>
              <a:t>to|for</a:t>
            </a:r>
            <a:r>
              <a:rPr lang="en-US" sz="1400" dirty="0" smtClean="0">
                <a:solidFill>
                  <a:schemeClr val="accent2"/>
                </a:solidFill>
                <a:latin typeface="Verdana" pitchFamily="34" charset="0"/>
              </a:rPr>
              <a:t> ...</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are liable [...] to</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liable to pay</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company ... liable</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who ... are liable for ...</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then [...] liable for ...</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not [...] liable ... the</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were liable</a:t>
            </a:r>
          </a:p>
          <a:p>
            <a:pPr>
              <a:lnSpc>
                <a:spcPct val="60000"/>
              </a:lnSpc>
              <a:buNone/>
            </a:pPr>
            <a:endParaRPr lang="en-US" sz="1400" dirty="0" smtClean="0">
              <a:solidFill>
                <a:schemeClr val="accent2"/>
              </a:solidFill>
              <a:latin typeface="Verdana" pitchFamily="34" charset="0"/>
            </a:endParaRPr>
          </a:p>
          <a:p>
            <a:pPr>
              <a:lnSpc>
                <a:spcPct val="60000"/>
              </a:lnSpc>
              <a:buNone/>
            </a:pPr>
            <a:r>
              <a:rPr lang="en-US" sz="1400" dirty="0" smtClean="0">
                <a:solidFill>
                  <a:schemeClr val="accent2"/>
                </a:solidFill>
                <a:latin typeface="Verdana" pitchFamily="34" charset="0"/>
              </a:rPr>
              <a:t>it ... be liable for ...</a:t>
            </a:r>
            <a:endParaRPr lang="de-DE" sz="1400" dirty="0">
              <a:solidFill>
                <a:schemeClr val="accent2"/>
              </a:solidFill>
              <a:latin typeface="Verdana" pitchFamily="34" charset="0"/>
            </a:endParaRPr>
          </a:p>
          <a:p>
            <a:pPr>
              <a:lnSpc>
                <a:spcPct val="60000"/>
              </a:lnSpc>
              <a:buFontTx/>
              <a:buNone/>
            </a:pPr>
            <a:endParaRPr lang="de-DE" sz="1400" dirty="0">
              <a:solidFill>
                <a:schemeClr val="accent2"/>
              </a:solidFill>
              <a:latin typeface="Verdana" pitchFamily="34" charset="0"/>
            </a:endParaRPr>
          </a:p>
        </p:txBody>
      </p:sp>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7" name="Text Box 33"/>
          <p:cNvSpPr txBox="1">
            <a:spLocks noChangeArrowheads="1"/>
          </p:cNvSpPr>
          <p:nvPr/>
        </p:nvSpPr>
        <p:spPr bwMode="auto">
          <a:xfrm>
            <a:off x="484217" y="777875"/>
            <a:ext cx="1428596"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Contrasts</a:t>
            </a:r>
            <a:endParaRPr lang="de-DE" b="1" dirty="0">
              <a:solidFill>
                <a:srgbClr val="0000CC"/>
              </a:solidFill>
              <a:latin typeface="Verdana" pitchFamily="34" charset="0"/>
            </a:endParaRP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sp>
        <p:nvSpPr>
          <p:cNvPr id="35" name="Foliennummernplatzhalter 34"/>
          <p:cNvSpPr>
            <a:spLocks noGrp="1"/>
          </p:cNvSpPr>
          <p:nvPr>
            <p:ph type="sldNum" sz="quarter" idx="12"/>
          </p:nvPr>
        </p:nvSpPr>
        <p:spPr>
          <a:xfrm>
            <a:off x="6938994" y="95230"/>
            <a:ext cx="2133600" cy="476250"/>
          </a:xfrm>
        </p:spPr>
        <p:txBody>
          <a:bodyPr/>
          <a:lstStyle/>
          <a:p>
            <a:fld id="{B138101B-3C86-4877-8128-0196F6473508}" type="slidenum">
              <a:rPr lang="de-DE" smtClean="0">
                <a:solidFill>
                  <a:srgbClr val="00B0F0"/>
                </a:solidFill>
              </a:rPr>
              <a:pPr/>
              <a:t>10</a:t>
            </a:fld>
            <a:endParaRPr lang="de-DE" dirty="0">
              <a:solidFill>
                <a:srgbClr val="00B0F0"/>
              </a:solidFill>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557242" y="1412875"/>
            <a:ext cx="8229600" cy="5087959"/>
          </a:xfrm>
        </p:spPr>
        <p:txBody>
          <a:bodyPr/>
          <a:lstStyle/>
          <a:p>
            <a:pPr>
              <a:lnSpc>
                <a:spcPct val="90000"/>
              </a:lnSpc>
              <a:buFontTx/>
              <a:buNone/>
            </a:pPr>
            <a:r>
              <a:rPr lang="de-DE" sz="1400" b="1" dirty="0" err="1" smtClean="0">
                <a:solidFill>
                  <a:srgbClr val="FF0000"/>
                </a:solidFill>
                <a:latin typeface="Verdana" pitchFamily="34" charset="0"/>
              </a:rPr>
              <a:t>liability</a:t>
            </a:r>
            <a:r>
              <a:rPr lang="de-DE" sz="1400" dirty="0" smtClean="0">
                <a:solidFill>
                  <a:schemeClr val="accent2"/>
                </a:solidFill>
                <a:latin typeface="Verdana" pitchFamily="34" charset="0"/>
              </a:rPr>
              <a:t>				</a:t>
            </a:r>
            <a:r>
              <a:rPr lang="de-DE" sz="1400" b="1" dirty="0" smtClean="0">
                <a:solidFill>
                  <a:srgbClr val="FF0000"/>
                </a:solidFill>
                <a:latin typeface="Verdana" pitchFamily="34" charset="0"/>
              </a:rPr>
              <a:t>Haftung	</a:t>
            </a:r>
          </a:p>
          <a:p>
            <a:pPr>
              <a:lnSpc>
                <a:spcPct val="90000"/>
              </a:lnSpc>
              <a:buFontTx/>
              <a:buNone/>
            </a:pPr>
            <a:endParaRPr lang="de-DE" sz="1400" dirty="0" smtClean="0">
              <a:solidFill>
                <a:schemeClr val="accent2"/>
              </a:solidFill>
              <a:latin typeface="Verdana" pitchFamily="34" charset="0"/>
            </a:endParaRPr>
          </a:p>
          <a:p>
            <a:pPr>
              <a:lnSpc>
                <a:spcPct val="90000"/>
              </a:lnSpc>
              <a:buFontTx/>
              <a:buNone/>
            </a:pPr>
            <a:r>
              <a:rPr lang="de-DE" sz="1400" dirty="0" err="1" smtClean="0">
                <a:solidFill>
                  <a:schemeClr val="accent2"/>
                </a:solidFill>
                <a:latin typeface="Verdana" pitchFamily="34" charset="0"/>
              </a:rPr>
              <a:t>limit</a:t>
            </a:r>
            <a:r>
              <a:rPr lang="de-DE" sz="1400" dirty="0" smtClean="0">
                <a:solidFill>
                  <a:schemeClr val="accent2"/>
                </a:solidFill>
                <a:latin typeface="Verdana" pitchFamily="34" charset="0"/>
              </a:rPr>
              <a:t>				beschränkt</a:t>
            </a:r>
          </a:p>
          <a:p>
            <a:pPr>
              <a:lnSpc>
                <a:spcPct val="90000"/>
              </a:lnSpc>
              <a:buFontTx/>
              <a:buNone/>
            </a:pPr>
            <a:r>
              <a:rPr lang="de-DE" sz="1400" dirty="0" smtClean="0">
                <a:solidFill>
                  <a:schemeClr val="accent2"/>
                </a:solidFill>
                <a:latin typeface="Verdana" pitchFamily="34" charset="0"/>
              </a:rPr>
              <a:t>limited				Gesellschaft</a:t>
            </a:r>
          </a:p>
          <a:p>
            <a:pPr>
              <a:lnSpc>
                <a:spcPct val="90000"/>
              </a:lnSpc>
              <a:buFontTx/>
              <a:buNone/>
            </a:pPr>
            <a:r>
              <a:rPr lang="de-DE" sz="1400" dirty="0" err="1" smtClean="0">
                <a:solidFill>
                  <a:schemeClr val="accent2"/>
                </a:solidFill>
                <a:latin typeface="Verdana" pitchFamily="34" charset="0"/>
              </a:rPr>
              <a:t>unlimited</a:t>
            </a:r>
            <a:r>
              <a:rPr lang="de-DE" sz="1400" dirty="0" smtClean="0">
                <a:solidFill>
                  <a:schemeClr val="accent2"/>
                </a:solidFill>
                <a:latin typeface="Verdana" pitchFamily="34" charset="0"/>
              </a:rPr>
              <a:t>				verschuldensunabhängig</a:t>
            </a:r>
          </a:p>
          <a:p>
            <a:pPr>
              <a:lnSpc>
                <a:spcPct val="90000"/>
              </a:lnSpc>
              <a:buFontTx/>
              <a:buNone/>
            </a:pPr>
            <a:r>
              <a:rPr lang="de-DE" sz="1400" dirty="0" err="1" smtClean="0">
                <a:solidFill>
                  <a:schemeClr val="accent2"/>
                </a:solidFill>
                <a:latin typeface="Verdana" pitchFamily="34" charset="0"/>
              </a:rPr>
              <a:t>cap</a:t>
            </a:r>
            <a:r>
              <a:rPr lang="de-DE" sz="1400" dirty="0" smtClean="0">
                <a:solidFill>
                  <a:schemeClr val="accent2"/>
                </a:solidFill>
                <a:latin typeface="Verdana" pitchFamily="34" charset="0"/>
              </a:rPr>
              <a:t>					unbeschränkt</a:t>
            </a:r>
          </a:p>
          <a:p>
            <a:pPr>
              <a:lnSpc>
                <a:spcPct val="90000"/>
              </a:lnSpc>
              <a:buFontTx/>
              <a:buNone/>
            </a:pPr>
            <a:r>
              <a:rPr lang="de-DE" sz="1400" dirty="0" err="1" smtClean="0">
                <a:solidFill>
                  <a:schemeClr val="accent2"/>
                </a:solidFill>
                <a:latin typeface="Verdana" pitchFamily="34" charset="0"/>
              </a:rPr>
              <a:t>contingent</a:t>
            </a:r>
            <a:r>
              <a:rPr lang="de-DE" sz="1400" dirty="0" smtClean="0">
                <a:solidFill>
                  <a:schemeClr val="accent2"/>
                </a:solidFill>
                <a:latin typeface="Verdana" pitchFamily="34" charset="0"/>
              </a:rPr>
              <a:t>			zivilrechtlich</a:t>
            </a:r>
          </a:p>
          <a:p>
            <a:pPr>
              <a:lnSpc>
                <a:spcPct val="90000"/>
              </a:lnSpc>
              <a:buFontTx/>
              <a:buNone/>
            </a:pPr>
            <a:r>
              <a:rPr lang="de-DE" sz="1400" dirty="0" err="1" smtClean="0">
                <a:solidFill>
                  <a:schemeClr val="accent2"/>
                </a:solidFill>
                <a:latin typeface="Verdana" pitchFamily="34" charset="0"/>
              </a:rPr>
              <a:t>auditors</a:t>
            </a:r>
            <a:r>
              <a:rPr lang="de-DE" sz="1400" dirty="0" smtClean="0">
                <a:solidFill>
                  <a:schemeClr val="accent2"/>
                </a:solidFill>
                <a:latin typeface="Verdana" pitchFamily="34" charset="0"/>
              </a:rPr>
              <a:t>				übernommen</a:t>
            </a:r>
          </a:p>
          <a:p>
            <a:pPr>
              <a:lnSpc>
                <a:spcPct val="90000"/>
              </a:lnSpc>
              <a:buFontTx/>
              <a:buNone/>
            </a:pPr>
            <a:r>
              <a:rPr lang="de-DE" sz="1400" dirty="0" err="1" smtClean="0">
                <a:solidFill>
                  <a:schemeClr val="accent2"/>
                </a:solidFill>
                <a:latin typeface="Verdana" pitchFamily="34" charset="0"/>
              </a:rPr>
              <a:t>auditor</a:t>
            </a:r>
            <a:r>
              <a:rPr lang="de-DE" sz="1400" dirty="0" smtClean="0">
                <a:solidFill>
                  <a:schemeClr val="accent2"/>
                </a:solidFill>
                <a:latin typeface="Verdana" pitchFamily="34" charset="0"/>
              </a:rPr>
              <a:t>				persönlich	</a:t>
            </a:r>
          </a:p>
          <a:p>
            <a:pPr>
              <a:lnSpc>
                <a:spcPct val="90000"/>
              </a:lnSpc>
              <a:buFontTx/>
              <a:buNone/>
            </a:pPr>
            <a:r>
              <a:rPr lang="de-DE" sz="1400" dirty="0" err="1" smtClean="0">
                <a:solidFill>
                  <a:schemeClr val="accent2"/>
                </a:solidFill>
                <a:latin typeface="Verdana" pitchFamily="34" charset="0"/>
              </a:rPr>
              <a:t>unfunded</a:t>
            </a:r>
            <a:r>
              <a:rPr lang="de-DE" sz="1400" dirty="0" smtClean="0">
                <a:solidFill>
                  <a:schemeClr val="accent2"/>
                </a:solidFill>
                <a:latin typeface="Verdana" pitchFamily="34" charset="0"/>
              </a:rPr>
              <a:t>				gesamtschuldnerisch</a:t>
            </a:r>
          </a:p>
          <a:p>
            <a:pPr>
              <a:lnSpc>
                <a:spcPct val="90000"/>
              </a:lnSpc>
              <a:buFontTx/>
              <a:buNone/>
            </a:pPr>
            <a:r>
              <a:rPr lang="de-DE" sz="1400" dirty="0" smtClean="0">
                <a:solidFill>
                  <a:schemeClr val="accent2"/>
                </a:solidFill>
                <a:latin typeface="Verdana" pitchFamily="34" charset="0"/>
              </a:rPr>
              <a:t>tax					GmbH</a:t>
            </a:r>
          </a:p>
          <a:p>
            <a:pPr>
              <a:lnSpc>
                <a:spcPct val="90000"/>
              </a:lnSpc>
              <a:buFontTx/>
              <a:buNone/>
            </a:pPr>
            <a:r>
              <a:rPr lang="de-DE" sz="1400" dirty="0" err="1" smtClean="0">
                <a:solidFill>
                  <a:schemeClr val="accent2"/>
                </a:solidFill>
                <a:latin typeface="Verdana" pitchFamily="34" charset="0"/>
              </a:rPr>
              <a:t>asset</a:t>
            </a:r>
            <a:r>
              <a:rPr lang="de-DE" sz="1400" dirty="0" smtClean="0">
                <a:solidFill>
                  <a:schemeClr val="accent2"/>
                </a:solidFill>
                <a:latin typeface="Verdana" pitchFamily="34" charset="0"/>
              </a:rPr>
              <a:t>				übernehmen</a:t>
            </a:r>
          </a:p>
          <a:p>
            <a:pPr>
              <a:lnSpc>
                <a:spcPct val="90000"/>
              </a:lnSpc>
              <a:buFontTx/>
              <a:buNone/>
            </a:pPr>
            <a:r>
              <a:rPr lang="de-DE" sz="1400" dirty="0" err="1" smtClean="0">
                <a:solidFill>
                  <a:schemeClr val="accent2"/>
                </a:solidFill>
                <a:latin typeface="Verdana" pitchFamily="34" charset="0"/>
              </a:rPr>
              <a:t>for</a:t>
            </a:r>
            <a:r>
              <a:rPr lang="de-DE" sz="1400" dirty="0" smtClean="0">
                <a:solidFill>
                  <a:schemeClr val="accent2"/>
                </a:solidFill>
                <a:latin typeface="Verdana" pitchFamily="34" charset="0"/>
              </a:rPr>
              <a:t>					unbegrenzt</a:t>
            </a:r>
          </a:p>
          <a:p>
            <a:pPr>
              <a:lnSpc>
                <a:spcPct val="90000"/>
              </a:lnSpc>
              <a:buFontTx/>
              <a:buNone/>
            </a:pPr>
            <a:r>
              <a:rPr lang="de-DE" sz="1400" dirty="0" err="1" smtClean="0">
                <a:solidFill>
                  <a:schemeClr val="accent2"/>
                </a:solidFill>
                <a:latin typeface="Verdana" pitchFamily="34" charset="0"/>
              </a:rPr>
              <a:t>general</a:t>
            </a:r>
            <a:r>
              <a:rPr lang="de-DE" sz="1400" dirty="0" smtClean="0">
                <a:solidFill>
                  <a:schemeClr val="accent2"/>
                </a:solidFill>
                <a:latin typeface="Verdana" pitchFamily="34" charset="0"/>
              </a:rPr>
              <a:t>				Schaden</a:t>
            </a:r>
          </a:p>
          <a:p>
            <a:pPr>
              <a:lnSpc>
                <a:spcPct val="90000"/>
              </a:lnSpc>
              <a:buFontTx/>
              <a:buNone/>
            </a:pPr>
            <a:r>
              <a:rPr lang="de-DE" sz="1400" dirty="0" err="1" smtClean="0">
                <a:solidFill>
                  <a:schemeClr val="accent2"/>
                </a:solidFill>
                <a:latin typeface="Verdana" pitchFamily="34" charset="0"/>
              </a:rPr>
              <a:t>limits</a:t>
            </a:r>
            <a:r>
              <a:rPr lang="de-DE" sz="1400" dirty="0" smtClean="0">
                <a:solidFill>
                  <a:schemeClr val="accent2"/>
                </a:solidFill>
                <a:latin typeface="Verdana" pitchFamily="34" charset="0"/>
              </a:rPr>
              <a:t> 				herangezogen</a:t>
            </a:r>
          </a:p>
          <a:p>
            <a:pPr>
              <a:lnSpc>
                <a:spcPct val="90000"/>
              </a:lnSpc>
              <a:buFontTx/>
              <a:buNone/>
            </a:pPr>
            <a:r>
              <a:rPr lang="de-DE" sz="1400" dirty="0" err="1" smtClean="0">
                <a:solidFill>
                  <a:schemeClr val="accent2"/>
                </a:solidFill>
                <a:latin typeface="Verdana" pitchFamily="34" charset="0"/>
              </a:rPr>
              <a:t>card</a:t>
            </a:r>
            <a:r>
              <a:rPr lang="de-DE" sz="1400" dirty="0" smtClean="0">
                <a:solidFill>
                  <a:schemeClr val="accent2"/>
                </a:solidFill>
                <a:latin typeface="Verdana" pitchFamily="34" charset="0"/>
              </a:rPr>
              <a:t> 				genommen</a:t>
            </a:r>
          </a:p>
          <a:p>
            <a:pPr>
              <a:lnSpc>
                <a:spcPct val="90000"/>
              </a:lnSpc>
              <a:buFontTx/>
              <a:buNone/>
            </a:pPr>
            <a:r>
              <a:rPr lang="de-DE" sz="1400" dirty="0" smtClean="0">
                <a:solidFill>
                  <a:schemeClr val="accent2"/>
                </a:solidFill>
                <a:latin typeface="Verdana" pitchFamily="34" charset="0"/>
              </a:rPr>
              <a:t>legal				beschränken</a:t>
            </a:r>
          </a:p>
          <a:p>
            <a:pPr>
              <a:lnSpc>
                <a:spcPct val="90000"/>
              </a:lnSpc>
              <a:buFontTx/>
              <a:buNone/>
            </a:pPr>
            <a:r>
              <a:rPr lang="de-DE" sz="1400" dirty="0" err="1" smtClean="0">
                <a:solidFill>
                  <a:schemeClr val="accent2"/>
                </a:solidFill>
                <a:latin typeface="Verdana" pitchFamily="34" charset="0"/>
              </a:rPr>
              <a:t>joint</a:t>
            </a:r>
            <a:r>
              <a:rPr lang="de-DE" sz="1400" dirty="0" smtClean="0">
                <a:solidFill>
                  <a:schemeClr val="accent2"/>
                </a:solidFill>
                <a:latin typeface="Verdana" pitchFamily="34" charset="0"/>
              </a:rPr>
              <a:t>				umwandeln</a:t>
            </a:r>
          </a:p>
          <a:p>
            <a:pPr>
              <a:lnSpc>
                <a:spcPct val="90000"/>
              </a:lnSpc>
              <a:buFontTx/>
              <a:buNone/>
            </a:pPr>
            <a:r>
              <a:rPr lang="de-DE" sz="1400" dirty="0" err="1" smtClean="0">
                <a:solidFill>
                  <a:schemeClr val="accent2"/>
                </a:solidFill>
                <a:latin typeface="Verdana" pitchFamily="34" charset="0"/>
              </a:rPr>
              <a:t>exercise</a:t>
            </a:r>
            <a:r>
              <a:rPr lang="de-DE" sz="1400" dirty="0" smtClean="0">
                <a:solidFill>
                  <a:schemeClr val="accent2"/>
                </a:solidFill>
                <a:latin typeface="Verdana" pitchFamily="34" charset="0"/>
              </a:rPr>
              <a:t>				ausschließen</a:t>
            </a:r>
          </a:p>
          <a:p>
            <a:pPr>
              <a:lnSpc>
                <a:spcPct val="90000"/>
              </a:lnSpc>
              <a:buFontTx/>
              <a:buNone/>
            </a:pPr>
            <a:r>
              <a:rPr lang="de-DE" sz="1400" dirty="0" err="1" smtClean="0">
                <a:solidFill>
                  <a:schemeClr val="accent2"/>
                </a:solidFill>
                <a:latin typeface="Verdana" pitchFamily="34" charset="0"/>
              </a:rPr>
              <a:t>insurance</a:t>
            </a:r>
            <a:r>
              <a:rPr lang="de-DE" sz="1400" dirty="0" smtClean="0">
                <a:solidFill>
                  <a:schemeClr val="accent2"/>
                </a:solidFill>
                <a:latin typeface="Verdana" pitchFamily="34" charset="0"/>
              </a:rPr>
              <a:t>				strafrechtlich</a:t>
            </a:r>
          </a:p>
        </p:txBody>
      </p:sp>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7" name="Text Box 33"/>
          <p:cNvSpPr txBox="1">
            <a:spLocks noChangeArrowheads="1"/>
          </p:cNvSpPr>
          <p:nvPr/>
        </p:nvSpPr>
        <p:spPr bwMode="auto">
          <a:xfrm>
            <a:off x="484217" y="777875"/>
            <a:ext cx="3405099"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Contrasts</a:t>
            </a:r>
            <a:r>
              <a:rPr lang="de-DE" b="1" dirty="0" smtClean="0">
                <a:solidFill>
                  <a:srgbClr val="0000CC"/>
                </a:solidFill>
                <a:latin typeface="Verdana" pitchFamily="34" charset="0"/>
              </a:rPr>
              <a:t>: </a:t>
            </a:r>
            <a:r>
              <a:rPr lang="de-DE" b="1" dirty="0" err="1" smtClean="0">
                <a:solidFill>
                  <a:srgbClr val="0000CC"/>
                </a:solidFill>
                <a:latin typeface="Verdana" pitchFamily="34" charset="0"/>
              </a:rPr>
              <a:t>Near</a:t>
            </a:r>
            <a:r>
              <a:rPr lang="de-DE" b="1" dirty="0" smtClean="0">
                <a:solidFill>
                  <a:srgbClr val="0000CC"/>
                </a:solidFill>
                <a:latin typeface="Verdana" pitchFamily="34" charset="0"/>
              </a:rPr>
              <a:t> </a:t>
            </a:r>
            <a:r>
              <a:rPr lang="de-DE" b="1" dirty="0" err="1" smtClean="0">
                <a:solidFill>
                  <a:srgbClr val="0000CC"/>
                </a:solidFill>
                <a:latin typeface="Verdana" pitchFamily="34" charset="0"/>
              </a:rPr>
              <a:t>partners</a:t>
            </a:r>
            <a:endParaRPr lang="de-DE" b="1" dirty="0">
              <a:solidFill>
                <a:srgbClr val="0000CC"/>
              </a:solidFill>
              <a:latin typeface="Verdana" pitchFamily="34" charset="0"/>
            </a:endParaRP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sp>
        <p:nvSpPr>
          <p:cNvPr id="35" name="Foliennummernplatzhalter 34"/>
          <p:cNvSpPr>
            <a:spLocks noGrp="1"/>
          </p:cNvSpPr>
          <p:nvPr>
            <p:ph type="sldNum" sz="quarter" idx="12"/>
          </p:nvPr>
        </p:nvSpPr>
        <p:spPr>
          <a:xfrm>
            <a:off x="6938994" y="95230"/>
            <a:ext cx="2133600" cy="476250"/>
          </a:xfrm>
        </p:spPr>
        <p:txBody>
          <a:bodyPr/>
          <a:lstStyle/>
          <a:p>
            <a:fld id="{B138101B-3C86-4877-8128-0196F6473508}" type="slidenum">
              <a:rPr lang="de-DE" smtClean="0">
                <a:solidFill>
                  <a:srgbClr val="00B0F0"/>
                </a:solidFill>
              </a:rPr>
              <a:pPr/>
              <a:t>11</a:t>
            </a:fld>
            <a:endParaRPr lang="de-DE" dirty="0">
              <a:solidFill>
                <a:srgbClr val="00B0F0"/>
              </a:solidFill>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468313" y="1412875"/>
            <a:ext cx="8229600" cy="4238625"/>
          </a:xfrm>
        </p:spPr>
        <p:txBody>
          <a:bodyPr/>
          <a:lstStyle/>
          <a:p>
            <a:pPr>
              <a:lnSpc>
                <a:spcPct val="90000"/>
              </a:lnSpc>
            </a:pPr>
            <a:endParaRPr lang="de-DE" sz="1400" dirty="0">
              <a:solidFill>
                <a:srgbClr val="0000CC"/>
              </a:solidFill>
              <a:latin typeface="OCR A Extended" pitchFamily="50" charset="0"/>
            </a:endParaRPr>
          </a:p>
          <a:p>
            <a:pPr>
              <a:lnSpc>
                <a:spcPct val="90000"/>
              </a:lnSpc>
            </a:pPr>
            <a:endParaRPr lang="de-DE" sz="2400" dirty="0">
              <a:solidFill>
                <a:schemeClr val="accent2"/>
              </a:solidFill>
              <a:latin typeface="OCR A Extended" pitchFamily="50" charset="0"/>
            </a:endParaRPr>
          </a:p>
          <a:p>
            <a:pPr>
              <a:lnSpc>
                <a:spcPct val="90000"/>
              </a:lnSpc>
              <a:buFontTx/>
              <a:buNone/>
            </a:pPr>
            <a:endParaRPr lang="de-DE" sz="2400" dirty="0">
              <a:solidFill>
                <a:schemeClr val="accent2"/>
              </a:solidFill>
              <a:latin typeface="OCR A Extended" pitchFamily="50" charset="0"/>
            </a:endParaRPr>
          </a:p>
        </p:txBody>
      </p:sp>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graphicFrame>
        <p:nvGraphicFramePr>
          <p:cNvPr id="35" name="Diagramm 34"/>
          <p:cNvGraphicFramePr/>
          <p:nvPr/>
        </p:nvGraphicFramePr>
        <p:xfrm>
          <a:off x="214282" y="2643182"/>
          <a:ext cx="8696325"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38" name="Text Box 33"/>
          <p:cNvSpPr txBox="1">
            <a:spLocks noChangeArrowheads="1"/>
          </p:cNvSpPr>
          <p:nvPr/>
        </p:nvSpPr>
        <p:spPr bwMode="auto">
          <a:xfrm>
            <a:off x="571472" y="2143116"/>
            <a:ext cx="4647426" cy="369332"/>
          </a:xfrm>
          <a:prstGeom prst="rect">
            <a:avLst/>
          </a:prstGeom>
          <a:noFill/>
          <a:ln w="9525">
            <a:noFill/>
            <a:miter lim="800000"/>
            <a:headEnd/>
            <a:tailEnd/>
          </a:ln>
          <a:effectLst/>
        </p:spPr>
        <p:txBody>
          <a:bodyPr wrap="none">
            <a:spAutoFit/>
          </a:bodyPr>
          <a:lstStyle/>
          <a:p>
            <a:r>
              <a:rPr lang="de-DE" b="1" i="1" dirty="0" err="1" smtClean="0">
                <a:solidFill>
                  <a:srgbClr val="0000CC"/>
                </a:solidFill>
              </a:rPr>
              <a:t>contract</a:t>
            </a:r>
            <a:r>
              <a:rPr lang="de-DE" dirty="0" smtClean="0">
                <a:solidFill>
                  <a:srgbClr val="0000CC"/>
                </a:solidFill>
              </a:rPr>
              <a:t>: </a:t>
            </a:r>
            <a:r>
              <a:rPr lang="de-DE" dirty="0" err="1" smtClean="0">
                <a:solidFill>
                  <a:srgbClr val="0000CC"/>
                </a:solidFill>
              </a:rPr>
              <a:t>frequency</a:t>
            </a:r>
            <a:r>
              <a:rPr lang="de-DE" dirty="0" smtClean="0">
                <a:solidFill>
                  <a:srgbClr val="0000CC"/>
                </a:solidFill>
              </a:rPr>
              <a:t> </a:t>
            </a:r>
            <a:r>
              <a:rPr lang="de-DE" dirty="0" err="1" smtClean="0">
                <a:solidFill>
                  <a:srgbClr val="0000CC"/>
                </a:solidFill>
              </a:rPr>
              <a:t>of</a:t>
            </a:r>
            <a:r>
              <a:rPr lang="de-DE" dirty="0" smtClean="0">
                <a:solidFill>
                  <a:srgbClr val="0000CC"/>
                </a:solidFill>
              </a:rPr>
              <a:t> </a:t>
            </a:r>
            <a:r>
              <a:rPr lang="de-DE" dirty="0" err="1" smtClean="0">
                <a:solidFill>
                  <a:srgbClr val="0000CC"/>
                </a:solidFill>
              </a:rPr>
              <a:t>partners</a:t>
            </a:r>
            <a:endParaRPr lang="de-DE" dirty="0">
              <a:solidFill>
                <a:srgbClr val="0000CC"/>
              </a:solidFill>
            </a:endParaRPr>
          </a:p>
        </p:txBody>
      </p:sp>
      <p:sp>
        <p:nvSpPr>
          <p:cNvPr id="40"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
        <p:nvSpPr>
          <p:cNvPr id="42" name="Text Box 33"/>
          <p:cNvSpPr txBox="1">
            <a:spLocks noChangeArrowheads="1"/>
          </p:cNvSpPr>
          <p:nvPr/>
        </p:nvSpPr>
        <p:spPr bwMode="auto">
          <a:xfrm>
            <a:off x="500198" y="777875"/>
            <a:ext cx="1428596"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Contrasts</a:t>
            </a:r>
            <a:endParaRPr lang="de-DE" b="1" dirty="0">
              <a:solidFill>
                <a:srgbClr val="0000CC"/>
              </a:solidFill>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468313" y="1412875"/>
            <a:ext cx="8229600" cy="4730769"/>
          </a:xfrm>
        </p:spPr>
        <p:txBody>
          <a:bodyPr/>
          <a:lstStyle/>
          <a:p>
            <a:r>
              <a:rPr lang="de-DE" sz="1600" dirty="0" err="1" smtClean="0">
                <a:solidFill>
                  <a:schemeClr val="accent2">
                    <a:lumMod val="60000"/>
                    <a:lumOff val="40000"/>
                  </a:schemeClr>
                </a:solidFill>
                <a:latin typeface="Verdana" pitchFamily="34" charset="0"/>
              </a:rPr>
              <a:t>Improve</a:t>
            </a:r>
            <a:r>
              <a:rPr lang="de-DE" sz="1600" dirty="0" smtClean="0">
                <a:solidFill>
                  <a:schemeClr val="accent2">
                    <a:lumMod val="60000"/>
                    <a:lumOff val="40000"/>
                  </a:schemeClr>
                </a:solidFill>
                <a:latin typeface="Verdana" pitchFamily="34" charset="0"/>
              </a:rPr>
              <a:t> </a:t>
            </a:r>
            <a:r>
              <a:rPr lang="de-DE" sz="1600" dirty="0" err="1" smtClean="0">
                <a:solidFill>
                  <a:schemeClr val="accent2">
                    <a:lumMod val="60000"/>
                    <a:lumOff val="40000"/>
                  </a:schemeClr>
                </a:solidFill>
                <a:latin typeface="Verdana" pitchFamily="34" charset="0"/>
              </a:rPr>
              <a:t>understanding</a:t>
            </a:r>
            <a:endParaRPr lang="de-DE" sz="1600" dirty="0" smtClean="0">
              <a:solidFill>
                <a:schemeClr val="accent2">
                  <a:lumMod val="60000"/>
                  <a:lumOff val="40000"/>
                </a:schemeClr>
              </a:solidFill>
              <a:latin typeface="Verdana" pitchFamily="34" charset="0"/>
            </a:endParaRPr>
          </a:p>
          <a:p>
            <a:pPr>
              <a:buNone/>
            </a:pPr>
            <a:endParaRPr lang="de-DE" sz="1600" dirty="0" smtClean="0">
              <a:solidFill>
                <a:schemeClr val="accent2">
                  <a:lumMod val="60000"/>
                  <a:lumOff val="40000"/>
                </a:schemeClr>
              </a:solidFill>
              <a:latin typeface="Verdana" pitchFamily="34" charset="0"/>
            </a:endParaRPr>
          </a:p>
          <a:p>
            <a:r>
              <a:rPr lang="de-DE" sz="1600" dirty="0" smtClean="0">
                <a:solidFill>
                  <a:schemeClr val="accent2">
                    <a:lumMod val="60000"/>
                    <a:lumOff val="40000"/>
                  </a:schemeClr>
                </a:solidFill>
                <a:latin typeface="Verdana" pitchFamily="34" charset="0"/>
              </a:rPr>
              <a:t>Elaborate </a:t>
            </a:r>
            <a:r>
              <a:rPr lang="de-DE" sz="1600" dirty="0" err="1" smtClean="0">
                <a:solidFill>
                  <a:schemeClr val="accent2">
                    <a:lumMod val="60000"/>
                    <a:lumOff val="40000"/>
                  </a:schemeClr>
                </a:solidFill>
                <a:latin typeface="Verdana" pitchFamily="34" charset="0"/>
              </a:rPr>
              <a:t>language</a:t>
            </a:r>
            <a:r>
              <a:rPr lang="de-DE" sz="1600" dirty="0" smtClean="0">
                <a:solidFill>
                  <a:schemeClr val="accent2">
                    <a:lumMod val="60000"/>
                    <a:lumOff val="40000"/>
                  </a:schemeClr>
                </a:solidFill>
                <a:latin typeface="Verdana" pitchFamily="34" charset="0"/>
              </a:rPr>
              <a:t> </a:t>
            </a:r>
            <a:r>
              <a:rPr lang="de-DE" sz="1600" dirty="0" err="1" smtClean="0">
                <a:solidFill>
                  <a:schemeClr val="accent2">
                    <a:lumMod val="60000"/>
                    <a:lumOff val="40000"/>
                  </a:schemeClr>
                </a:solidFill>
                <a:latin typeface="Verdana" pitchFamily="34" charset="0"/>
              </a:rPr>
              <a:t>awareness</a:t>
            </a:r>
            <a:endParaRPr lang="de-DE" sz="1600" dirty="0" smtClean="0">
              <a:solidFill>
                <a:schemeClr val="accent2">
                  <a:lumMod val="60000"/>
                  <a:lumOff val="40000"/>
                </a:schemeClr>
              </a:solidFill>
              <a:latin typeface="Verdana" pitchFamily="34" charset="0"/>
            </a:endParaRPr>
          </a:p>
          <a:p>
            <a:pPr>
              <a:buNone/>
            </a:pPr>
            <a:endParaRPr lang="de-DE"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Sensitize for the communicative function of words</a:t>
            </a:r>
          </a:p>
          <a:p>
            <a:pPr>
              <a:buNone/>
            </a:pPr>
            <a:endParaRPr lang="en-US" sz="1600" dirty="0" smtClean="0">
              <a:solidFill>
                <a:schemeClr val="accent2">
                  <a:lumMod val="60000"/>
                  <a:lumOff val="40000"/>
                </a:schemeClr>
              </a:solidFill>
              <a:latin typeface="Verdana" pitchFamily="34" charset="0"/>
            </a:endParaRPr>
          </a:p>
          <a:p>
            <a:r>
              <a:rPr lang="de-DE" sz="1600" dirty="0" err="1" smtClean="0">
                <a:solidFill>
                  <a:schemeClr val="accent2">
                    <a:lumMod val="60000"/>
                    <a:lumOff val="40000"/>
                  </a:schemeClr>
                </a:solidFill>
                <a:latin typeface="Verdana" pitchFamily="34" charset="0"/>
              </a:rPr>
              <a:t>Broaden</a:t>
            </a:r>
            <a:r>
              <a:rPr lang="de-DE" sz="1600" dirty="0" smtClean="0">
                <a:solidFill>
                  <a:schemeClr val="accent2">
                    <a:lumMod val="60000"/>
                    <a:lumOff val="40000"/>
                  </a:schemeClr>
                </a:solidFill>
                <a:latin typeface="Verdana" pitchFamily="34" charset="0"/>
              </a:rPr>
              <a:t> personal </a:t>
            </a:r>
            <a:r>
              <a:rPr lang="de-DE" sz="1600" dirty="0" err="1" smtClean="0">
                <a:solidFill>
                  <a:schemeClr val="accent2">
                    <a:lumMod val="60000"/>
                    <a:lumOff val="40000"/>
                  </a:schemeClr>
                </a:solidFill>
                <a:latin typeface="Verdana" pitchFamily="34" charset="0"/>
              </a:rPr>
              <a:t>lexicon</a:t>
            </a:r>
            <a:endParaRPr lang="de-DE" sz="1600" dirty="0" smtClean="0">
              <a:solidFill>
                <a:schemeClr val="accent2">
                  <a:lumMod val="60000"/>
                  <a:lumOff val="40000"/>
                </a:schemeClr>
              </a:solidFill>
              <a:latin typeface="Verdana" pitchFamily="34" charset="0"/>
            </a:endParaRPr>
          </a:p>
          <a:p>
            <a:pPr>
              <a:buNone/>
            </a:pPr>
            <a:endParaRPr lang="de-DE"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Widen the potential use of words</a:t>
            </a:r>
          </a:p>
          <a:p>
            <a:pPr>
              <a:buNone/>
            </a:pPr>
            <a:endParaRPr lang="en-US"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Detect the cultural load of words</a:t>
            </a:r>
          </a:p>
          <a:p>
            <a:pPr>
              <a:buNone/>
            </a:pPr>
            <a:endParaRPr lang="en-US" sz="1600" dirty="0" smtClean="0">
              <a:solidFill>
                <a:schemeClr val="accent2">
                  <a:lumMod val="60000"/>
                  <a:lumOff val="40000"/>
                </a:schemeClr>
              </a:solidFill>
              <a:latin typeface="Verdana" pitchFamily="34" charset="0"/>
            </a:endParaRPr>
          </a:p>
          <a:p>
            <a:r>
              <a:rPr lang="de-DE" sz="1600" dirty="0" err="1" smtClean="0">
                <a:solidFill>
                  <a:schemeClr val="accent2">
                    <a:lumMod val="60000"/>
                    <a:lumOff val="40000"/>
                  </a:schemeClr>
                </a:solidFill>
                <a:latin typeface="Verdana" pitchFamily="34" charset="0"/>
              </a:rPr>
              <a:t>Realize</a:t>
            </a:r>
            <a:r>
              <a:rPr lang="de-DE" sz="1600" dirty="0" smtClean="0">
                <a:solidFill>
                  <a:schemeClr val="accent2">
                    <a:lumMod val="60000"/>
                    <a:lumOff val="40000"/>
                  </a:schemeClr>
                </a:solidFill>
                <a:latin typeface="Verdana" pitchFamily="34" charset="0"/>
              </a:rPr>
              <a:t> </a:t>
            </a:r>
            <a:r>
              <a:rPr lang="de-DE" sz="1600" dirty="0" err="1" smtClean="0">
                <a:solidFill>
                  <a:schemeClr val="accent2">
                    <a:lumMod val="60000"/>
                    <a:lumOff val="40000"/>
                  </a:schemeClr>
                </a:solidFill>
                <a:latin typeface="Verdana" pitchFamily="34" charset="0"/>
              </a:rPr>
              <a:t>inhomogeneity</a:t>
            </a:r>
            <a:r>
              <a:rPr lang="de-DE" sz="1600" dirty="0" smtClean="0">
                <a:solidFill>
                  <a:schemeClr val="accent2">
                    <a:lumMod val="60000"/>
                    <a:lumOff val="40000"/>
                  </a:schemeClr>
                </a:solidFill>
                <a:latin typeface="Verdana" pitchFamily="34" charset="0"/>
              </a:rPr>
              <a:t> </a:t>
            </a:r>
            <a:r>
              <a:rPr lang="de-DE" sz="1600" dirty="0" err="1" smtClean="0">
                <a:solidFill>
                  <a:schemeClr val="accent2">
                    <a:lumMod val="60000"/>
                    <a:lumOff val="40000"/>
                  </a:schemeClr>
                </a:solidFill>
                <a:latin typeface="Verdana" pitchFamily="34" charset="0"/>
              </a:rPr>
              <a:t>of</a:t>
            </a:r>
            <a:r>
              <a:rPr lang="de-DE" sz="1600" dirty="0" smtClean="0">
                <a:solidFill>
                  <a:schemeClr val="accent2">
                    <a:lumMod val="60000"/>
                    <a:lumOff val="40000"/>
                  </a:schemeClr>
                </a:solidFill>
                <a:latin typeface="Verdana" pitchFamily="34" charset="0"/>
              </a:rPr>
              <a:t> </a:t>
            </a:r>
            <a:r>
              <a:rPr lang="de-DE" sz="1600" dirty="0" err="1" smtClean="0">
                <a:solidFill>
                  <a:schemeClr val="accent2">
                    <a:lumMod val="60000"/>
                    <a:lumOff val="40000"/>
                  </a:schemeClr>
                </a:solidFill>
                <a:latin typeface="Verdana" pitchFamily="34" charset="0"/>
              </a:rPr>
              <a:t>cultures</a:t>
            </a:r>
            <a:endParaRPr lang="de-DE" sz="1600" dirty="0" smtClean="0">
              <a:solidFill>
                <a:schemeClr val="accent2">
                  <a:lumMod val="60000"/>
                  <a:lumOff val="40000"/>
                </a:schemeClr>
              </a:solidFill>
              <a:latin typeface="Verdana" pitchFamily="34" charset="0"/>
            </a:endParaRPr>
          </a:p>
          <a:p>
            <a:pPr>
              <a:buNone/>
            </a:pPr>
            <a:endParaRPr lang="de-DE"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Sharpen intercultural and contrastive awareness</a:t>
            </a:r>
          </a:p>
          <a:p>
            <a:pPr>
              <a:lnSpc>
                <a:spcPct val="90000"/>
              </a:lnSpc>
              <a:buNone/>
            </a:pPr>
            <a:endParaRPr lang="de-DE" sz="1600" dirty="0">
              <a:solidFill>
                <a:schemeClr val="accent2">
                  <a:lumMod val="60000"/>
                  <a:lumOff val="40000"/>
                </a:schemeClr>
              </a:solidFill>
              <a:latin typeface="Verdana" pitchFamily="34" charset="0"/>
            </a:endParaRPr>
          </a:p>
          <a:p>
            <a:pPr>
              <a:lnSpc>
                <a:spcPct val="90000"/>
              </a:lnSpc>
            </a:pPr>
            <a:endParaRPr lang="de-DE" sz="2400" dirty="0">
              <a:solidFill>
                <a:schemeClr val="accent2"/>
              </a:solidFill>
              <a:latin typeface="OCR A Extended" pitchFamily="50" charset="0"/>
            </a:endParaRPr>
          </a:p>
          <a:p>
            <a:pPr>
              <a:lnSpc>
                <a:spcPct val="90000"/>
              </a:lnSpc>
              <a:buFontTx/>
              <a:buNone/>
            </a:pPr>
            <a:endParaRPr lang="de-DE" sz="2400" dirty="0">
              <a:solidFill>
                <a:schemeClr val="accent2"/>
              </a:solidFill>
              <a:latin typeface="OCR A Extended" pitchFamily="50" charset="0"/>
            </a:endParaRPr>
          </a:p>
        </p:txBody>
      </p:sp>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7" name="Text Box 33"/>
          <p:cNvSpPr txBox="1">
            <a:spLocks noChangeArrowheads="1"/>
          </p:cNvSpPr>
          <p:nvPr/>
        </p:nvSpPr>
        <p:spPr bwMode="auto">
          <a:xfrm>
            <a:off x="428596" y="777875"/>
            <a:ext cx="1579278"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Objectives</a:t>
            </a:r>
            <a:endParaRPr lang="de-DE" b="1" dirty="0">
              <a:solidFill>
                <a:srgbClr val="0000CC"/>
              </a:solidFill>
              <a:latin typeface="Verdana" pitchFamily="34" charset="0"/>
            </a:endParaRP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xfrm>
            <a:off x="500034" y="1643050"/>
            <a:ext cx="8229600" cy="4643470"/>
          </a:xfrm>
        </p:spPr>
        <p:txBody>
          <a:bodyPr/>
          <a:lstStyle/>
          <a:p>
            <a:pPr>
              <a:buNone/>
            </a:pPr>
            <a:r>
              <a:rPr lang="en-US" sz="1600" dirty="0" smtClean="0">
                <a:solidFill>
                  <a:schemeClr val="accent6">
                    <a:lumMod val="60000"/>
                    <a:lumOff val="40000"/>
                  </a:schemeClr>
                </a:solidFill>
                <a:latin typeface="Verdana" pitchFamily="34" charset="0"/>
              </a:rPr>
              <a:t>Michael Agar 1993</a:t>
            </a:r>
          </a:p>
          <a:p>
            <a:r>
              <a:rPr lang="en-US" sz="1600" dirty="0" smtClean="0">
                <a:solidFill>
                  <a:schemeClr val="accent6">
                    <a:lumMod val="60000"/>
                    <a:lumOff val="40000"/>
                  </a:schemeClr>
                </a:solidFill>
                <a:latin typeface="Verdana" pitchFamily="34" charset="0"/>
              </a:rPr>
              <a:t>Culture is something those people "have", but it's more than that.</a:t>
            </a:r>
          </a:p>
          <a:p>
            <a:endParaRPr lang="de-DE"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It's also something that happens to you when you encounter them.</a:t>
            </a:r>
          </a:p>
          <a:p>
            <a:endParaRPr lang="de-DE"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Culture happens when you learn to use a second language.</a:t>
            </a:r>
          </a:p>
          <a:p>
            <a:endParaRPr lang="de-DE"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Culture starts when you realize that you've got a problem with language, and the problem has to do with who you are.</a:t>
            </a:r>
          </a:p>
          <a:p>
            <a:endParaRPr lang="de-DE"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Culture is in language, and language is loaded with culture.</a:t>
            </a:r>
          </a:p>
          <a:p>
            <a:endParaRPr lang="en-GB"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Culture, the experience of it, starts when you go bottom-up</a:t>
            </a:r>
            <a:r>
              <a:rPr lang="en-US" sz="1600" b="1" dirty="0" smtClean="0">
                <a:solidFill>
                  <a:schemeClr val="accent6">
                    <a:lumMod val="60000"/>
                    <a:lumOff val="40000"/>
                  </a:schemeClr>
                </a:solidFill>
                <a:latin typeface="Verdana" pitchFamily="34" charset="0"/>
              </a:rPr>
              <a:t>.</a:t>
            </a:r>
            <a:endParaRPr lang="de-DE" sz="1600" b="1" dirty="0">
              <a:solidFill>
                <a:schemeClr val="accent6">
                  <a:lumMod val="60000"/>
                  <a:lumOff val="40000"/>
                </a:schemeClr>
              </a:solidFill>
              <a:latin typeface="Verdana" pitchFamily="34" charset="0"/>
            </a:endParaRPr>
          </a:p>
        </p:txBody>
      </p:sp>
      <p:sp>
        <p:nvSpPr>
          <p:cNvPr id="1290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129028" name="Group 4"/>
          <p:cNvGrpSpPr>
            <a:grpSpLocks/>
          </p:cNvGrpSpPr>
          <p:nvPr/>
        </p:nvGrpSpPr>
        <p:grpSpPr bwMode="auto">
          <a:xfrm>
            <a:off x="109958188" y="109943900"/>
            <a:ext cx="9288462" cy="396875"/>
            <a:chOff x="109958775" y="109944150"/>
            <a:chExt cx="9288466" cy="396868"/>
          </a:xfrm>
        </p:grpSpPr>
        <p:sp>
          <p:nvSpPr>
            <p:cNvPr id="1290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290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290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290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290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290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290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290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290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129038" name="Group 14"/>
          <p:cNvGrpSpPr>
            <a:grpSpLocks/>
          </p:cNvGrpSpPr>
          <p:nvPr/>
        </p:nvGrpSpPr>
        <p:grpSpPr bwMode="auto">
          <a:xfrm>
            <a:off x="110174088" y="110159800"/>
            <a:ext cx="9288462" cy="396875"/>
            <a:chOff x="109958775" y="109944150"/>
            <a:chExt cx="9288466" cy="396868"/>
          </a:xfrm>
        </p:grpSpPr>
        <p:sp>
          <p:nvSpPr>
            <p:cNvPr id="1290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290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290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290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290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290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290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290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290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290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290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290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290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290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290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290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290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290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29057" name="Text Box 33"/>
          <p:cNvSpPr txBox="1">
            <a:spLocks noChangeArrowheads="1"/>
          </p:cNvSpPr>
          <p:nvPr/>
        </p:nvSpPr>
        <p:spPr bwMode="auto">
          <a:xfrm>
            <a:off x="472321" y="804863"/>
            <a:ext cx="1027845" cy="338554"/>
          </a:xfrm>
          <a:prstGeom prst="rect">
            <a:avLst/>
          </a:prstGeom>
          <a:noFill/>
          <a:ln w="9525">
            <a:noFill/>
            <a:miter lim="800000"/>
            <a:headEnd/>
            <a:tailEnd/>
          </a:ln>
          <a:effectLst/>
        </p:spPr>
        <p:txBody>
          <a:bodyPr wrap="none">
            <a:spAutoFit/>
          </a:bodyPr>
          <a:lstStyle/>
          <a:p>
            <a:r>
              <a:rPr lang="de-DE" sz="1600" b="1" dirty="0" smtClean="0">
                <a:solidFill>
                  <a:srgbClr val="0000CC"/>
                </a:solidFill>
                <a:latin typeface="Verdana" pitchFamily="34" charset="0"/>
              </a:rPr>
              <a:t>Culture</a:t>
            </a:r>
            <a:endParaRPr lang="de-DE" sz="1600" b="1" dirty="0">
              <a:solidFill>
                <a:srgbClr val="0000CC"/>
              </a:solidFill>
              <a:latin typeface="Verdana" pitchFamily="34" charset="0"/>
            </a:endParaRPr>
          </a:p>
        </p:txBody>
      </p:sp>
      <p:sp>
        <p:nvSpPr>
          <p:cNvPr id="129058" name="Rectangle 34"/>
          <p:cNvSpPr>
            <a:spLocks noGrp="1" noChangeArrowheads="1"/>
          </p:cNvSpPr>
          <p:nvPr>
            <p:ph type="title"/>
          </p:nvPr>
        </p:nvSpPr>
        <p:spPr>
          <a:xfrm>
            <a:off x="457200" y="346075"/>
            <a:ext cx="8229600" cy="274638"/>
          </a:xfrm>
          <a:noFill/>
          <a:ln/>
        </p:spPr>
        <p:txBody>
          <a:bodyPr/>
          <a:lstStyle/>
          <a:p>
            <a:pPr algn="l"/>
            <a:r>
              <a:rPr lang="de-DE" sz="1600" dirty="0" err="1" smtClean="0">
                <a:solidFill>
                  <a:srgbClr val="000099"/>
                </a:solidFill>
                <a:latin typeface="OCR A Extended" pitchFamily="50" charset="0"/>
              </a:rPr>
              <a:t>Heringer</a:t>
            </a:r>
            <a:r>
              <a:rPr lang="de-DE" sz="1600" dirty="0" smtClean="0">
                <a:solidFill>
                  <a:srgbClr val="000099"/>
                </a:solidFill>
                <a:latin typeface="OCR A Extended" pitchFamily="50" charset="0"/>
              </a:rPr>
              <a:t>: Hot Words</a:t>
            </a:r>
            <a:endParaRPr lang="de-DE" sz="1600" dirty="0">
              <a:solidFill>
                <a:srgbClr val="000099"/>
              </a:solidFill>
              <a:latin typeface="OCR A Extended" pitchFamily="50"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290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290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290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290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290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290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290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290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290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290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290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290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290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290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290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290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290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290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290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290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290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290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290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290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290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290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290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29057" name="Text Box 33"/>
          <p:cNvSpPr txBox="1">
            <a:spLocks noChangeArrowheads="1"/>
          </p:cNvSpPr>
          <p:nvPr/>
        </p:nvSpPr>
        <p:spPr bwMode="auto">
          <a:xfrm>
            <a:off x="531560" y="804863"/>
            <a:ext cx="1468672" cy="338554"/>
          </a:xfrm>
          <a:prstGeom prst="rect">
            <a:avLst/>
          </a:prstGeom>
          <a:noFill/>
          <a:ln w="9525">
            <a:noFill/>
            <a:miter lim="800000"/>
            <a:headEnd/>
            <a:tailEnd/>
          </a:ln>
          <a:effectLst/>
        </p:spPr>
        <p:txBody>
          <a:bodyPr wrap="none">
            <a:spAutoFit/>
          </a:bodyPr>
          <a:lstStyle/>
          <a:p>
            <a:r>
              <a:rPr lang="de-DE" sz="1600" b="1" dirty="0" smtClean="0">
                <a:solidFill>
                  <a:srgbClr val="0000CC"/>
                </a:solidFill>
                <a:latin typeface="Verdana" pitchFamily="34" charset="0"/>
              </a:rPr>
              <a:t>Rich </a:t>
            </a:r>
            <a:r>
              <a:rPr lang="de-DE" sz="1600" b="1" dirty="0" err="1" smtClean="0">
                <a:solidFill>
                  <a:srgbClr val="0000CC"/>
                </a:solidFill>
                <a:latin typeface="Verdana" pitchFamily="34" charset="0"/>
              </a:rPr>
              <a:t>points</a:t>
            </a:r>
            <a:endParaRPr lang="de-DE" sz="1600" b="1" dirty="0">
              <a:solidFill>
                <a:srgbClr val="0000CC"/>
              </a:solidFill>
              <a:latin typeface="Verdana" pitchFamily="34" charset="0"/>
            </a:endParaRPr>
          </a:p>
        </p:txBody>
      </p:sp>
      <p:sp>
        <p:nvSpPr>
          <p:cNvPr id="129058" name="Rectangle 34"/>
          <p:cNvSpPr>
            <a:spLocks noGrp="1" noChangeArrowheads="1"/>
          </p:cNvSpPr>
          <p:nvPr>
            <p:ph type="title"/>
          </p:nvPr>
        </p:nvSpPr>
        <p:spPr>
          <a:xfrm>
            <a:off x="457200" y="346075"/>
            <a:ext cx="8229600" cy="274638"/>
          </a:xfrm>
          <a:noFill/>
          <a:ln/>
        </p:spPr>
        <p:txBody>
          <a:bodyPr/>
          <a:lstStyle/>
          <a:p>
            <a:pPr algn="l"/>
            <a:r>
              <a:rPr lang="de-DE" sz="1600" dirty="0" err="1" smtClean="0">
                <a:solidFill>
                  <a:srgbClr val="000099"/>
                </a:solidFill>
                <a:latin typeface="OCR A Extended" pitchFamily="50" charset="0"/>
              </a:rPr>
              <a:t>Heringer</a:t>
            </a:r>
            <a:r>
              <a:rPr lang="de-DE" sz="1600" dirty="0" smtClean="0">
                <a:solidFill>
                  <a:srgbClr val="000099"/>
                </a:solidFill>
                <a:latin typeface="OCR A Extended" pitchFamily="50" charset="0"/>
              </a:rPr>
              <a:t>: Hot Words</a:t>
            </a:r>
            <a:endParaRPr lang="de-DE" sz="1600" dirty="0">
              <a:solidFill>
                <a:srgbClr val="000099"/>
              </a:solidFill>
              <a:latin typeface="OCR A Extended" pitchFamily="50" charset="0"/>
            </a:endParaRPr>
          </a:p>
        </p:txBody>
      </p:sp>
      <p:sp>
        <p:nvSpPr>
          <p:cNvPr id="129059" name="Text Box 35"/>
          <p:cNvSpPr txBox="1">
            <a:spLocks noChangeArrowheads="1"/>
          </p:cNvSpPr>
          <p:nvPr/>
        </p:nvSpPr>
        <p:spPr bwMode="auto">
          <a:xfrm>
            <a:off x="500034" y="1714488"/>
            <a:ext cx="8229600" cy="3539430"/>
          </a:xfrm>
          <a:prstGeom prst="rect">
            <a:avLst/>
          </a:prstGeom>
          <a:noFill/>
          <a:ln w="9525">
            <a:noFill/>
            <a:miter lim="800000"/>
            <a:headEnd/>
            <a:tailEnd/>
          </a:ln>
          <a:effectLst/>
        </p:spPr>
        <p:txBody>
          <a:bodyPr wrap="square">
            <a:spAutoFit/>
          </a:bodyPr>
          <a:lstStyle/>
          <a:p>
            <a:r>
              <a:rPr lang="en-US" sz="1600" dirty="0" smtClean="0">
                <a:solidFill>
                  <a:schemeClr val="accent6">
                    <a:lumMod val="60000"/>
                    <a:lumOff val="40000"/>
                  </a:schemeClr>
                </a:solidFill>
                <a:latin typeface="Verdana" pitchFamily="34" charset="0"/>
              </a:rPr>
              <a:t>The particular place in one </a:t>
            </a:r>
            <a:r>
              <a:rPr lang="en-US" sz="1600" dirty="0" err="1" smtClean="0">
                <a:solidFill>
                  <a:schemeClr val="accent6">
                    <a:lumMod val="60000"/>
                    <a:lumOff val="40000"/>
                  </a:schemeClr>
                </a:solidFill>
                <a:latin typeface="Verdana" pitchFamily="34" charset="0"/>
              </a:rPr>
              <a:t>languaculture</a:t>
            </a:r>
            <a:r>
              <a:rPr lang="en-US" sz="1600" dirty="0" smtClean="0">
                <a:solidFill>
                  <a:schemeClr val="accent6">
                    <a:lumMod val="60000"/>
                    <a:lumOff val="40000"/>
                  </a:schemeClr>
                </a:solidFill>
                <a:latin typeface="Verdana" pitchFamily="34" charset="0"/>
              </a:rPr>
              <a:t> that makes it so difficult to connect with another, I'll call it rich point. (Agar 1993: 100)</a:t>
            </a:r>
          </a:p>
          <a:p>
            <a:endParaRPr lang="en-GB"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Rich points [...] happen when, suddenly, you don't know what's going on. (Agar 1993: 106)</a:t>
            </a:r>
          </a:p>
          <a:p>
            <a:endParaRPr lang="de-DE"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Rich points signal where the </a:t>
            </a:r>
            <a:r>
              <a:rPr lang="en-US" sz="1600" dirty="0" err="1" smtClean="0">
                <a:solidFill>
                  <a:schemeClr val="accent6">
                    <a:lumMod val="60000"/>
                    <a:lumOff val="40000"/>
                  </a:schemeClr>
                </a:solidFill>
                <a:latin typeface="Verdana" pitchFamily="34" charset="0"/>
              </a:rPr>
              <a:t>languacultural</a:t>
            </a:r>
            <a:r>
              <a:rPr lang="en-US" sz="1600" dirty="0" smtClean="0">
                <a:solidFill>
                  <a:schemeClr val="accent6">
                    <a:lumMod val="60000"/>
                    <a:lumOff val="40000"/>
                  </a:schemeClr>
                </a:solidFill>
                <a:latin typeface="Verdana" pitchFamily="34" charset="0"/>
              </a:rPr>
              <a:t> action is. (Agar 1993: 106) </a:t>
            </a:r>
          </a:p>
          <a:p>
            <a:r>
              <a:rPr lang="en-GB" sz="1600" dirty="0" smtClean="0">
                <a:solidFill>
                  <a:schemeClr val="accent6">
                    <a:lumMod val="60000"/>
                    <a:lumOff val="40000"/>
                  </a:schemeClr>
                </a:solidFill>
                <a:latin typeface="Verdana" pitchFamily="34" charset="0"/>
              </a:rPr>
              <a:t>  </a:t>
            </a:r>
          </a:p>
          <a:p>
            <a:r>
              <a:rPr lang="en-US" sz="1600" dirty="0" smtClean="0">
                <a:solidFill>
                  <a:schemeClr val="accent6">
                    <a:lumMod val="60000"/>
                    <a:lumOff val="40000"/>
                  </a:schemeClr>
                </a:solidFill>
                <a:latin typeface="Verdana" pitchFamily="34" charset="0"/>
              </a:rPr>
              <a:t>Grammar and vocabulary contain rich points that require frames for their understanding. (Agar 1993: 144)</a:t>
            </a:r>
          </a:p>
          <a:p>
            <a:endParaRPr lang="en-US" sz="1600" dirty="0" smtClean="0">
              <a:solidFill>
                <a:schemeClr val="accent6">
                  <a:lumMod val="60000"/>
                  <a:lumOff val="40000"/>
                </a:schemeClr>
              </a:solidFill>
              <a:latin typeface="Verdana" pitchFamily="34" charset="0"/>
            </a:endParaRPr>
          </a:p>
          <a:p>
            <a:r>
              <a:rPr lang="en-US" sz="1600" dirty="0" smtClean="0">
                <a:solidFill>
                  <a:schemeClr val="accent6">
                    <a:lumMod val="60000"/>
                    <a:lumOff val="40000"/>
                  </a:schemeClr>
                </a:solidFill>
                <a:latin typeface="Verdana" pitchFamily="34" charset="0"/>
              </a:rPr>
              <a:t>The rich points in a </a:t>
            </a:r>
            <a:r>
              <a:rPr lang="en-US" sz="1600" dirty="0" err="1" smtClean="0">
                <a:solidFill>
                  <a:schemeClr val="accent6">
                    <a:lumMod val="60000"/>
                    <a:lumOff val="40000"/>
                  </a:schemeClr>
                </a:solidFill>
                <a:latin typeface="Verdana" pitchFamily="34" charset="0"/>
              </a:rPr>
              <a:t>languaculture</a:t>
            </a:r>
            <a:r>
              <a:rPr lang="en-US" sz="1600" dirty="0" smtClean="0">
                <a:solidFill>
                  <a:schemeClr val="accent6">
                    <a:lumMod val="60000"/>
                    <a:lumOff val="40000"/>
                  </a:schemeClr>
                </a:solidFill>
                <a:latin typeface="Verdana" pitchFamily="34" charset="0"/>
              </a:rPr>
              <a:t> you encounter are relative to the one you brought with you.</a:t>
            </a:r>
          </a:p>
          <a:p>
            <a:r>
              <a:rPr lang="en-GB" sz="1600" dirty="0" smtClean="0">
                <a:solidFill>
                  <a:schemeClr val="accent6">
                    <a:lumMod val="60000"/>
                    <a:lumOff val="40000"/>
                  </a:schemeClr>
                </a:solidFill>
                <a:latin typeface="Verdana" pitchFamily="34" charset="0"/>
              </a:rPr>
              <a:t>(Agar 1993: 100)</a:t>
            </a:r>
            <a:endParaRPr lang="en-US" sz="1600" dirty="0" smtClean="0">
              <a:solidFill>
                <a:schemeClr val="accent6">
                  <a:lumMod val="60000"/>
                  <a:lumOff val="40000"/>
                </a:schemeClr>
              </a:solidFill>
              <a:latin typeface="Verdana" pitchFamily="34"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290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290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290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290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290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290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290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290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290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290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290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290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290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290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290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290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290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290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290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290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290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290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290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290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290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290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290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29057" name="Text Box 33"/>
          <p:cNvSpPr txBox="1">
            <a:spLocks noChangeArrowheads="1"/>
          </p:cNvSpPr>
          <p:nvPr/>
        </p:nvSpPr>
        <p:spPr bwMode="auto">
          <a:xfrm>
            <a:off x="546267" y="804863"/>
            <a:ext cx="1096775" cy="338554"/>
          </a:xfrm>
          <a:prstGeom prst="rect">
            <a:avLst/>
          </a:prstGeom>
          <a:noFill/>
          <a:ln w="9525">
            <a:noFill/>
            <a:miter lim="800000"/>
            <a:headEnd/>
            <a:tailEnd/>
          </a:ln>
          <a:effectLst/>
        </p:spPr>
        <p:txBody>
          <a:bodyPr wrap="none">
            <a:spAutoFit/>
          </a:bodyPr>
          <a:lstStyle/>
          <a:p>
            <a:r>
              <a:rPr lang="de-DE" sz="1600" b="1" dirty="0" smtClean="0">
                <a:solidFill>
                  <a:srgbClr val="0000CC"/>
                </a:solidFill>
                <a:latin typeface="Verdana" pitchFamily="34" charset="0"/>
              </a:rPr>
              <a:t>Schmäh</a:t>
            </a:r>
            <a:endParaRPr lang="de-DE" sz="1600" b="1" dirty="0">
              <a:solidFill>
                <a:srgbClr val="0000CC"/>
              </a:solidFill>
              <a:latin typeface="Verdana" pitchFamily="34" charset="0"/>
            </a:endParaRPr>
          </a:p>
        </p:txBody>
      </p:sp>
      <p:sp>
        <p:nvSpPr>
          <p:cNvPr id="129058" name="Rectangle 34"/>
          <p:cNvSpPr>
            <a:spLocks noGrp="1" noChangeArrowheads="1"/>
          </p:cNvSpPr>
          <p:nvPr>
            <p:ph type="title"/>
          </p:nvPr>
        </p:nvSpPr>
        <p:spPr>
          <a:xfrm>
            <a:off x="457200" y="346075"/>
            <a:ext cx="8229600" cy="274638"/>
          </a:xfrm>
          <a:noFill/>
          <a:ln/>
        </p:spPr>
        <p:txBody>
          <a:bodyPr/>
          <a:lstStyle/>
          <a:p>
            <a:pPr algn="l"/>
            <a:r>
              <a:rPr lang="de-DE" sz="1600" dirty="0" err="1" smtClean="0">
                <a:solidFill>
                  <a:srgbClr val="000099"/>
                </a:solidFill>
                <a:latin typeface="OCR A Extended" pitchFamily="50" charset="0"/>
              </a:rPr>
              <a:t>Heringer</a:t>
            </a:r>
            <a:r>
              <a:rPr lang="de-DE" sz="1600" dirty="0" smtClean="0">
                <a:solidFill>
                  <a:srgbClr val="000099"/>
                </a:solidFill>
                <a:latin typeface="OCR A Extended" pitchFamily="50" charset="0"/>
              </a:rPr>
              <a:t>: Hot Words</a:t>
            </a:r>
            <a:endParaRPr lang="de-DE" sz="1600" dirty="0">
              <a:solidFill>
                <a:srgbClr val="000099"/>
              </a:solidFill>
              <a:latin typeface="OCR A Extended" pitchFamily="50" charset="0"/>
            </a:endParaRPr>
          </a:p>
        </p:txBody>
      </p:sp>
      <p:sp>
        <p:nvSpPr>
          <p:cNvPr id="129060" name="Text Box 36"/>
          <p:cNvSpPr txBox="1">
            <a:spLocks noChangeArrowheads="1"/>
          </p:cNvSpPr>
          <p:nvPr/>
        </p:nvSpPr>
        <p:spPr bwMode="auto">
          <a:xfrm>
            <a:off x="500034" y="1572174"/>
            <a:ext cx="8085138" cy="3785652"/>
          </a:xfrm>
          <a:prstGeom prst="rect">
            <a:avLst/>
          </a:prstGeom>
          <a:noFill/>
          <a:ln w="9525">
            <a:noFill/>
            <a:miter lim="800000"/>
            <a:headEnd/>
            <a:tailEnd/>
          </a:ln>
          <a:effectLst/>
        </p:spPr>
        <p:txBody>
          <a:bodyPr>
            <a:spAutoFit/>
          </a:bodyPr>
          <a:lstStyle/>
          <a:p>
            <a:r>
              <a:rPr lang="en-US" sz="1600" dirty="0" smtClean="0">
                <a:solidFill>
                  <a:schemeClr val="accent6">
                    <a:lumMod val="60000"/>
                    <a:lumOff val="40000"/>
                  </a:schemeClr>
                </a:solidFill>
                <a:latin typeface="Verdana" pitchFamily="34" charset="0"/>
                <a:cs typeface="Courier New" pitchFamily="49" charset="0"/>
              </a:rPr>
              <a:t>I heard it several times, saw it used in a book review and a newspaper article, looked it up in a couple of dictionaries, and read about it in a guidebook. It looked central, slippery, and interesting, and I had no idea what it really meant.</a:t>
            </a:r>
          </a:p>
          <a:p>
            <a:endParaRPr lang="de-DE" sz="1600" dirty="0" smtClean="0">
              <a:solidFill>
                <a:schemeClr val="accent6">
                  <a:lumMod val="60000"/>
                  <a:lumOff val="40000"/>
                </a:schemeClr>
              </a:solidFill>
              <a:latin typeface="Verdana" pitchFamily="34" charset="0"/>
              <a:cs typeface="Courier New" pitchFamily="49" charset="0"/>
            </a:endParaRPr>
          </a:p>
          <a:p>
            <a:r>
              <a:rPr lang="en-US" sz="1600" dirty="0" smtClean="0">
                <a:solidFill>
                  <a:schemeClr val="accent6">
                    <a:lumMod val="60000"/>
                    <a:lumOff val="40000"/>
                  </a:schemeClr>
                </a:solidFill>
                <a:latin typeface="Verdana" pitchFamily="34" charset="0"/>
                <a:cs typeface="Courier New" pitchFamily="49" charset="0"/>
              </a:rPr>
              <a:t>I asked if they knew what </a:t>
            </a:r>
            <a:r>
              <a:rPr lang="en-US" sz="1600" i="1" dirty="0" err="1" smtClean="0">
                <a:solidFill>
                  <a:schemeClr val="accent6">
                    <a:lumMod val="60000"/>
                    <a:lumOff val="40000"/>
                  </a:schemeClr>
                </a:solidFill>
                <a:latin typeface="Verdana" pitchFamily="34" charset="0"/>
                <a:cs typeface="Courier New" pitchFamily="49" charset="0"/>
              </a:rPr>
              <a:t>Schmäh</a:t>
            </a:r>
            <a:r>
              <a:rPr lang="en-US" sz="1600" dirty="0" smtClean="0">
                <a:solidFill>
                  <a:schemeClr val="accent6">
                    <a:lumMod val="60000"/>
                    <a:lumOff val="40000"/>
                  </a:schemeClr>
                </a:solidFill>
                <a:latin typeface="Verdana" pitchFamily="34" charset="0"/>
                <a:cs typeface="Courier New" pitchFamily="49" charset="0"/>
              </a:rPr>
              <a:t> meant and they all looked at me like I’d asked if the sun rose in the morning. Of course they did. But then, as we discussed it, all kinds of disagreements followed. </a:t>
            </a:r>
            <a:r>
              <a:rPr lang="en-US" sz="1600" i="1" dirty="0" err="1" smtClean="0">
                <a:solidFill>
                  <a:schemeClr val="accent6">
                    <a:lumMod val="60000"/>
                    <a:lumOff val="40000"/>
                  </a:schemeClr>
                </a:solidFill>
                <a:latin typeface="Verdana" pitchFamily="34" charset="0"/>
                <a:cs typeface="Courier New" pitchFamily="49" charset="0"/>
              </a:rPr>
              <a:t>Schmäh</a:t>
            </a:r>
            <a:r>
              <a:rPr lang="en-US" sz="1600" dirty="0" smtClean="0">
                <a:solidFill>
                  <a:schemeClr val="accent6">
                    <a:lumMod val="60000"/>
                    <a:lumOff val="40000"/>
                  </a:schemeClr>
                </a:solidFill>
                <a:latin typeface="Verdana" pitchFamily="34" charset="0"/>
                <a:cs typeface="Courier New" pitchFamily="49" charset="0"/>
              </a:rPr>
              <a:t> was Viennese. No it wasn’t, it was Austrian, or universal. It was something men did. No it wasn’t. It was more characteristic of the lower classes. No it wasn’t. It was telling jokes, picking up a woman in a bar, manipulating a situation, what politicians did, a way of life. No it wasn’t. Yes it was.</a:t>
            </a:r>
          </a:p>
          <a:p>
            <a:r>
              <a:rPr lang="en-US" sz="1600" dirty="0" smtClean="0">
                <a:solidFill>
                  <a:schemeClr val="accent6">
                    <a:lumMod val="60000"/>
                    <a:lumOff val="40000"/>
                  </a:schemeClr>
                </a:solidFill>
                <a:latin typeface="Verdana" pitchFamily="34" charset="0"/>
                <a:cs typeface="Courier New" pitchFamily="49" charset="0"/>
              </a:rPr>
              <a:t>I sat back and listened and realized that </a:t>
            </a:r>
            <a:r>
              <a:rPr lang="en-US" sz="1600" dirty="0" err="1" smtClean="0">
                <a:solidFill>
                  <a:schemeClr val="accent6">
                    <a:lumMod val="60000"/>
                    <a:lumOff val="40000"/>
                  </a:schemeClr>
                </a:solidFill>
                <a:latin typeface="Verdana" pitchFamily="34" charset="0"/>
                <a:cs typeface="Courier New" pitchFamily="49" charset="0"/>
              </a:rPr>
              <a:t>Schmäh</a:t>
            </a:r>
            <a:r>
              <a:rPr lang="en-US" sz="1600" dirty="0" smtClean="0">
                <a:solidFill>
                  <a:schemeClr val="accent6">
                    <a:lumMod val="60000"/>
                    <a:lumOff val="40000"/>
                  </a:schemeClr>
                </a:solidFill>
                <a:latin typeface="Verdana" pitchFamily="34" charset="0"/>
                <a:cs typeface="Courier New" pitchFamily="49" charset="0"/>
              </a:rPr>
              <a:t> was about as rich as a rich point could get.</a:t>
            </a:r>
          </a:p>
          <a:p>
            <a:r>
              <a:rPr lang="de-DE" sz="1600" dirty="0" smtClean="0">
                <a:solidFill>
                  <a:schemeClr val="accent6">
                    <a:lumMod val="60000"/>
                    <a:lumOff val="40000"/>
                  </a:schemeClr>
                </a:solidFill>
                <a:latin typeface="Verdana" pitchFamily="34" charset="0"/>
                <a:cs typeface="Courier New" pitchFamily="49" charset="0"/>
              </a:rPr>
              <a:t>(Agar 1993: 100)</a:t>
            </a:r>
            <a:endParaRPr lang="de-DE" sz="1600" dirty="0">
              <a:solidFill>
                <a:schemeClr val="accent6">
                  <a:lumMod val="60000"/>
                  <a:lumOff val="40000"/>
                </a:schemeClr>
              </a:solidFill>
              <a:latin typeface="Verdana" pitchFamily="34" charset="0"/>
              <a:cs typeface="Courier New" pitchFamily="49"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468313" y="1785926"/>
            <a:ext cx="8229600" cy="4525963"/>
          </a:xfrm>
        </p:spPr>
        <p:txBody>
          <a:bodyPr/>
          <a:lstStyle/>
          <a:p>
            <a:r>
              <a:rPr lang="en-US" sz="1400" dirty="0" smtClean="0">
                <a:solidFill>
                  <a:schemeClr val="accent2">
                    <a:lumMod val="60000"/>
                    <a:lumOff val="40000"/>
                  </a:schemeClr>
                </a:solidFill>
                <a:latin typeface="Verdana" pitchFamily="34" charset="0"/>
              </a:rPr>
              <a:t>The Hot Words concept does not concern the shape of words, but its use in the widest sense.</a:t>
            </a:r>
          </a:p>
          <a:p>
            <a:pPr>
              <a:buNone/>
            </a:pPr>
            <a:endParaRPr lang="en-US" sz="1400" dirty="0" smtClean="0">
              <a:solidFill>
                <a:schemeClr val="accent2">
                  <a:lumMod val="60000"/>
                  <a:lumOff val="40000"/>
                </a:schemeClr>
              </a:solidFill>
              <a:latin typeface="Verdana" pitchFamily="34" charset="0"/>
            </a:endParaRPr>
          </a:p>
          <a:p>
            <a:r>
              <a:rPr lang="en-US" sz="1400" dirty="0" smtClean="0">
                <a:solidFill>
                  <a:schemeClr val="accent2">
                    <a:lumMod val="60000"/>
                    <a:lumOff val="40000"/>
                  </a:schemeClr>
                </a:solidFill>
                <a:latin typeface="Verdana" pitchFamily="34" charset="0"/>
              </a:rPr>
              <a:t>Hot Words play an important role in the history and the actual discussion of a culture.</a:t>
            </a:r>
          </a:p>
          <a:p>
            <a:pPr>
              <a:buNone/>
            </a:pPr>
            <a:endParaRPr lang="en-US" sz="1400" dirty="0" smtClean="0">
              <a:solidFill>
                <a:schemeClr val="accent2">
                  <a:lumMod val="60000"/>
                  <a:lumOff val="40000"/>
                </a:schemeClr>
              </a:solidFill>
              <a:latin typeface="Verdana" pitchFamily="34" charset="0"/>
            </a:endParaRPr>
          </a:p>
          <a:p>
            <a:r>
              <a:rPr lang="en-US" sz="1400" dirty="0" smtClean="0">
                <a:solidFill>
                  <a:schemeClr val="accent2">
                    <a:lumMod val="60000"/>
                    <a:lumOff val="40000"/>
                  </a:schemeClr>
                </a:solidFill>
                <a:latin typeface="Verdana" pitchFamily="34" charset="0"/>
              </a:rPr>
              <a:t>The use of Hot Words is by no way clear cut.</a:t>
            </a:r>
          </a:p>
          <a:p>
            <a:pPr>
              <a:buNone/>
            </a:pPr>
            <a:endParaRPr lang="en-US" sz="1400" dirty="0" smtClean="0">
              <a:solidFill>
                <a:schemeClr val="accent2">
                  <a:lumMod val="60000"/>
                  <a:lumOff val="40000"/>
                </a:schemeClr>
              </a:solidFill>
              <a:latin typeface="Verdana" pitchFamily="34" charset="0"/>
            </a:endParaRPr>
          </a:p>
          <a:p>
            <a:r>
              <a:rPr lang="en-US" sz="1400" dirty="0" smtClean="0">
                <a:solidFill>
                  <a:schemeClr val="accent2">
                    <a:lumMod val="60000"/>
                    <a:lumOff val="40000"/>
                  </a:schemeClr>
                </a:solidFill>
                <a:latin typeface="Verdana" pitchFamily="34" charset="0"/>
              </a:rPr>
              <a:t>Natives have problems to explain Hot Words.</a:t>
            </a:r>
          </a:p>
          <a:p>
            <a:pPr>
              <a:buNone/>
            </a:pPr>
            <a:endParaRPr lang="en-US" sz="1400" dirty="0" smtClean="0">
              <a:solidFill>
                <a:schemeClr val="accent2">
                  <a:lumMod val="60000"/>
                  <a:lumOff val="40000"/>
                </a:schemeClr>
              </a:solidFill>
              <a:latin typeface="Verdana" pitchFamily="34" charset="0"/>
            </a:endParaRPr>
          </a:p>
          <a:p>
            <a:r>
              <a:rPr lang="en-US" sz="1400" dirty="0" smtClean="0">
                <a:solidFill>
                  <a:schemeClr val="accent2">
                    <a:lumMod val="60000"/>
                    <a:lumOff val="40000"/>
                  </a:schemeClr>
                </a:solidFill>
                <a:latin typeface="Verdana" pitchFamily="34" charset="0"/>
              </a:rPr>
              <a:t>Sometimes Hot Words are loaded with emotions, positive or negative.</a:t>
            </a:r>
          </a:p>
          <a:p>
            <a:pPr>
              <a:buNone/>
            </a:pPr>
            <a:endParaRPr lang="en-US" sz="1400" dirty="0" smtClean="0">
              <a:solidFill>
                <a:schemeClr val="accent2">
                  <a:lumMod val="60000"/>
                  <a:lumOff val="40000"/>
                </a:schemeClr>
              </a:solidFill>
              <a:latin typeface="Verdana" pitchFamily="34" charset="0"/>
            </a:endParaRPr>
          </a:p>
          <a:p>
            <a:r>
              <a:rPr lang="en-US" sz="1400" dirty="0" smtClean="0">
                <a:solidFill>
                  <a:schemeClr val="accent2">
                    <a:lumMod val="60000"/>
                    <a:lumOff val="40000"/>
                  </a:schemeClr>
                </a:solidFill>
                <a:latin typeface="Verdana" pitchFamily="34" charset="0"/>
              </a:rPr>
              <a:t>Sometimes Hot Words function as symbols of cultural identity.</a:t>
            </a:r>
          </a:p>
          <a:p>
            <a:endParaRPr lang="de-DE" sz="1400" dirty="0">
              <a:solidFill>
                <a:srgbClr val="000099"/>
              </a:solidFill>
              <a:latin typeface="OCR A Extended" pitchFamily="50" charset="0"/>
            </a:endParaRPr>
          </a:p>
        </p:txBody>
      </p:sp>
      <p:sp>
        <p:nvSpPr>
          <p:cNvPr id="131075"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131076" name="Group 4"/>
          <p:cNvGrpSpPr>
            <a:grpSpLocks/>
          </p:cNvGrpSpPr>
          <p:nvPr/>
        </p:nvGrpSpPr>
        <p:grpSpPr bwMode="auto">
          <a:xfrm>
            <a:off x="109958188" y="109943900"/>
            <a:ext cx="9288462" cy="396875"/>
            <a:chOff x="109958775" y="109944150"/>
            <a:chExt cx="9288466" cy="396868"/>
          </a:xfrm>
        </p:grpSpPr>
        <p:sp>
          <p:nvSpPr>
            <p:cNvPr id="131077"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31078"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31079"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31080"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31081"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31082"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31083"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31084"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31085"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131086" name="Group 14"/>
          <p:cNvGrpSpPr>
            <a:grpSpLocks/>
          </p:cNvGrpSpPr>
          <p:nvPr/>
        </p:nvGrpSpPr>
        <p:grpSpPr bwMode="auto">
          <a:xfrm>
            <a:off x="110174088" y="110159800"/>
            <a:ext cx="9288462" cy="396875"/>
            <a:chOff x="109958775" y="109944150"/>
            <a:chExt cx="9288466" cy="396868"/>
          </a:xfrm>
        </p:grpSpPr>
        <p:sp>
          <p:nvSpPr>
            <p:cNvPr id="131087"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31088"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31089"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31090"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31091"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31092"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31093"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31094"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31095"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31096"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31097"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31098"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31099"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31100"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31101"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31102"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31103"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31104"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31105" name="Text Box 33"/>
          <p:cNvSpPr txBox="1">
            <a:spLocks noChangeArrowheads="1"/>
          </p:cNvSpPr>
          <p:nvPr/>
        </p:nvSpPr>
        <p:spPr bwMode="auto">
          <a:xfrm>
            <a:off x="527448" y="804863"/>
            <a:ext cx="1401346" cy="338554"/>
          </a:xfrm>
          <a:prstGeom prst="rect">
            <a:avLst/>
          </a:prstGeom>
          <a:noFill/>
          <a:ln w="9525">
            <a:noFill/>
            <a:miter lim="800000"/>
            <a:headEnd/>
            <a:tailEnd/>
          </a:ln>
          <a:effectLst/>
        </p:spPr>
        <p:txBody>
          <a:bodyPr wrap="none">
            <a:spAutoFit/>
          </a:bodyPr>
          <a:lstStyle/>
          <a:p>
            <a:r>
              <a:rPr lang="de-DE" sz="1600" b="1" dirty="0" smtClean="0">
                <a:solidFill>
                  <a:srgbClr val="0000CC"/>
                </a:solidFill>
                <a:latin typeface="Verdana" pitchFamily="34" charset="0"/>
              </a:rPr>
              <a:t>Hot Words</a:t>
            </a:r>
            <a:endParaRPr lang="de-DE" sz="1600" b="1" dirty="0">
              <a:solidFill>
                <a:srgbClr val="0000CC"/>
              </a:solidFill>
              <a:latin typeface="Verdana" pitchFamily="34" charset="0"/>
            </a:endParaRPr>
          </a:p>
        </p:txBody>
      </p:sp>
      <p:sp>
        <p:nvSpPr>
          <p:cNvPr id="131106" name="Rectangle 34"/>
          <p:cNvSpPr>
            <a:spLocks noGrp="1" noChangeArrowheads="1"/>
          </p:cNvSpPr>
          <p:nvPr>
            <p:ph type="title"/>
          </p:nvPr>
        </p:nvSpPr>
        <p:spPr>
          <a:xfrm>
            <a:off x="457200" y="346075"/>
            <a:ext cx="8229600" cy="274638"/>
          </a:xfrm>
          <a:noFill/>
          <a:ln/>
        </p:spPr>
        <p:txBody>
          <a:bodyPr/>
          <a:lstStyle/>
          <a:p>
            <a:pPr algn="l"/>
            <a:r>
              <a:rPr lang="de-DE" sz="1600" dirty="0" err="1" smtClean="0">
                <a:solidFill>
                  <a:srgbClr val="000099"/>
                </a:solidFill>
                <a:latin typeface="OCR A Extended" pitchFamily="50" charset="0"/>
              </a:rPr>
              <a:t>Heringer</a:t>
            </a:r>
            <a:r>
              <a:rPr lang="de-DE" sz="1600" dirty="0" smtClean="0">
                <a:solidFill>
                  <a:srgbClr val="000099"/>
                </a:solidFill>
                <a:latin typeface="OCR A Extended" pitchFamily="50" charset="0"/>
              </a:rPr>
              <a:t>: Hot Words</a:t>
            </a:r>
            <a:endParaRPr lang="de-DE" sz="1600" dirty="0">
              <a:solidFill>
                <a:srgbClr val="000099"/>
              </a:solidFill>
              <a:latin typeface="OCR A Extended" pitchFamily="50"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468313" y="1617681"/>
            <a:ext cx="8229600" cy="4525963"/>
          </a:xfrm>
        </p:spPr>
        <p:txBody>
          <a:bodyPr/>
          <a:lstStyle/>
          <a:p>
            <a:r>
              <a:rPr lang="en-US" sz="1600" dirty="0" smtClean="0">
                <a:solidFill>
                  <a:schemeClr val="accent2">
                    <a:lumMod val="60000"/>
                    <a:lumOff val="40000"/>
                  </a:schemeClr>
                </a:solidFill>
                <a:latin typeface="Verdana" pitchFamily="34" charset="0"/>
              </a:rPr>
              <a:t>Learners face problems with the use of the word (because of its scattered, often </a:t>
            </a:r>
            <a:r>
              <a:rPr lang="en-US" sz="1600" dirty="0" err="1" smtClean="0">
                <a:solidFill>
                  <a:schemeClr val="accent2">
                    <a:lumMod val="60000"/>
                    <a:lumOff val="40000"/>
                  </a:schemeClr>
                </a:solidFill>
                <a:latin typeface="Verdana" pitchFamily="34" charset="0"/>
              </a:rPr>
              <a:t>controversal</a:t>
            </a:r>
            <a:r>
              <a:rPr lang="en-US" sz="1600" dirty="0" smtClean="0">
                <a:solidFill>
                  <a:schemeClr val="accent2">
                    <a:lumMod val="60000"/>
                    <a:lumOff val="40000"/>
                  </a:schemeClr>
                </a:solidFill>
                <a:latin typeface="Verdana" pitchFamily="34" charset="0"/>
              </a:rPr>
              <a:t> meaning).</a:t>
            </a:r>
          </a:p>
          <a:p>
            <a:endParaRPr lang="en-US"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You cannot get the meaning by translation.</a:t>
            </a:r>
          </a:p>
          <a:p>
            <a:endParaRPr lang="en-US"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Natives see the word as symbol of their identity.</a:t>
            </a:r>
          </a:p>
          <a:p>
            <a:endParaRPr lang="en-US"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The word played or plays a role in public discussion.</a:t>
            </a:r>
          </a:p>
          <a:p>
            <a:endParaRPr lang="en-US"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The meaning constitutes a cultural frame.</a:t>
            </a:r>
          </a:p>
          <a:p>
            <a:endParaRPr lang="en-US" sz="1600" dirty="0" smtClean="0">
              <a:solidFill>
                <a:schemeClr val="accent2">
                  <a:lumMod val="60000"/>
                  <a:lumOff val="40000"/>
                </a:schemeClr>
              </a:solidFill>
              <a:latin typeface="Verdana" pitchFamily="34" charset="0"/>
            </a:endParaRPr>
          </a:p>
          <a:p>
            <a:r>
              <a:rPr lang="en-US" sz="1600" dirty="0" smtClean="0">
                <a:solidFill>
                  <a:schemeClr val="accent2">
                    <a:lumMod val="60000"/>
                    <a:lumOff val="40000"/>
                  </a:schemeClr>
                </a:solidFill>
                <a:latin typeface="Verdana" pitchFamily="34" charset="0"/>
              </a:rPr>
              <a:t>Experts, teachers suppose that the word is apt to explain a cultural frame.</a:t>
            </a:r>
          </a:p>
          <a:p>
            <a:pPr>
              <a:buNone/>
            </a:pPr>
            <a:endParaRPr lang="en-US" sz="1600" dirty="0" smtClean="0">
              <a:solidFill>
                <a:schemeClr val="accent2">
                  <a:lumMod val="60000"/>
                  <a:lumOff val="40000"/>
                </a:schemeClr>
              </a:solidFill>
              <a:latin typeface="Verdana" pitchFamily="34" charset="0"/>
            </a:endParaRPr>
          </a:p>
        </p:txBody>
      </p:sp>
      <p:sp>
        <p:nvSpPr>
          <p:cNvPr id="131075"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31077"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31078"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31079"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31080"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31081"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31082"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31083"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31084"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31085"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31087"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31088"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31089"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31090"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31091"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31092"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31093"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31094"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31095"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31096"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31097"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31098"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31099"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31100"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31101"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31102"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31103"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31104"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31105" name="Text Box 33"/>
          <p:cNvSpPr txBox="1">
            <a:spLocks noChangeArrowheads="1"/>
          </p:cNvSpPr>
          <p:nvPr/>
        </p:nvSpPr>
        <p:spPr bwMode="auto">
          <a:xfrm>
            <a:off x="490993" y="804863"/>
            <a:ext cx="3366627" cy="338554"/>
          </a:xfrm>
          <a:prstGeom prst="rect">
            <a:avLst/>
          </a:prstGeom>
          <a:noFill/>
          <a:ln w="9525">
            <a:noFill/>
            <a:miter lim="800000"/>
            <a:headEnd/>
            <a:tailEnd/>
          </a:ln>
          <a:effectLst/>
        </p:spPr>
        <p:txBody>
          <a:bodyPr wrap="none">
            <a:spAutoFit/>
          </a:bodyPr>
          <a:lstStyle/>
          <a:p>
            <a:r>
              <a:rPr lang="de-DE" sz="1600" b="1" dirty="0" err="1" smtClean="0">
                <a:solidFill>
                  <a:srgbClr val="0000CC"/>
                </a:solidFill>
                <a:latin typeface="Verdana" pitchFamily="34" charset="0"/>
              </a:rPr>
              <a:t>How</a:t>
            </a:r>
            <a:r>
              <a:rPr lang="de-DE" sz="1600" b="1" dirty="0" smtClean="0">
                <a:solidFill>
                  <a:srgbClr val="0000CC"/>
                </a:solidFill>
                <a:latin typeface="Verdana" pitchFamily="34" charset="0"/>
              </a:rPr>
              <a:t> </a:t>
            </a:r>
            <a:r>
              <a:rPr lang="de-DE" sz="1600" b="1" dirty="0" err="1" smtClean="0">
                <a:solidFill>
                  <a:srgbClr val="0000CC"/>
                </a:solidFill>
                <a:latin typeface="Verdana" pitchFamily="34" charset="0"/>
              </a:rPr>
              <a:t>to</a:t>
            </a:r>
            <a:r>
              <a:rPr lang="de-DE" sz="1600" b="1" dirty="0" smtClean="0">
                <a:solidFill>
                  <a:srgbClr val="0000CC"/>
                </a:solidFill>
                <a:latin typeface="Verdana" pitchFamily="34" charset="0"/>
              </a:rPr>
              <a:t> </a:t>
            </a:r>
            <a:r>
              <a:rPr lang="de-DE" sz="1600" b="1" dirty="0" err="1" smtClean="0">
                <a:solidFill>
                  <a:srgbClr val="0000CC"/>
                </a:solidFill>
                <a:latin typeface="Verdana" pitchFamily="34" charset="0"/>
              </a:rPr>
              <a:t>identify</a:t>
            </a:r>
            <a:r>
              <a:rPr lang="de-DE" sz="1600" b="1" dirty="0" smtClean="0">
                <a:solidFill>
                  <a:srgbClr val="0000CC"/>
                </a:solidFill>
                <a:latin typeface="Verdana" pitchFamily="34" charset="0"/>
              </a:rPr>
              <a:t> Hot Words?</a:t>
            </a:r>
            <a:endParaRPr lang="de-DE" sz="1600" b="1" dirty="0">
              <a:solidFill>
                <a:srgbClr val="0000CC"/>
              </a:solidFill>
              <a:latin typeface="Verdana" pitchFamily="34" charset="0"/>
            </a:endParaRPr>
          </a:p>
        </p:txBody>
      </p:sp>
      <p:sp>
        <p:nvSpPr>
          <p:cNvPr id="131106" name="Rectangle 34"/>
          <p:cNvSpPr>
            <a:spLocks noGrp="1" noChangeArrowheads="1"/>
          </p:cNvSpPr>
          <p:nvPr>
            <p:ph type="title"/>
          </p:nvPr>
        </p:nvSpPr>
        <p:spPr>
          <a:xfrm>
            <a:off x="457200" y="346075"/>
            <a:ext cx="8229600" cy="274638"/>
          </a:xfrm>
          <a:noFill/>
          <a:ln/>
        </p:spPr>
        <p:txBody>
          <a:bodyPr/>
          <a:lstStyle/>
          <a:p>
            <a:pPr algn="l"/>
            <a:r>
              <a:rPr lang="de-DE" sz="1600" dirty="0" err="1" smtClean="0">
                <a:solidFill>
                  <a:srgbClr val="000099"/>
                </a:solidFill>
                <a:latin typeface="OCR A Extended" pitchFamily="50" charset="0"/>
              </a:rPr>
              <a:t>Heringer</a:t>
            </a:r>
            <a:r>
              <a:rPr lang="de-DE" sz="1600" dirty="0" smtClean="0">
                <a:solidFill>
                  <a:srgbClr val="000099"/>
                </a:solidFill>
                <a:latin typeface="OCR A Extended" pitchFamily="50" charset="0"/>
              </a:rPr>
              <a:t>: Hot Words</a:t>
            </a:r>
            <a:endParaRPr lang="de-DE" sz="1600" dirty="0">
              <a:solidFill>
                <a:srgbClr val="000099"/>
              </a:solidFill>
              <a:latin typeface="OCR A Extended" pitchFamily="50"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557242" y="1412875"/>
            <a:ext cx="8229600" cy="5087959"/>
          </a:xfrm>
          <a:ln/>
        </p:spPr>
        <p:style>
          <a:lnRef idx="2">
            <a:schemeClr val="accent3"/>
          </a:lnRef>
          <a:fillRef idx="1">
            <a:schemeClr val="lt1"/>
          </a:fillRef>
          <a:effectRef idx="0">
            <a:schemeClr val="accent3"/>
          </a:effectRef>
          <a:fontRef idx="minor">
            <a:schemeClr val="dk1"/>
          </a:fontRef>
        </p:style>
        <p:txBody>
          <a:bodyPr/>
          <a:lstStyle/>
          <a:p>
            <a:pPr>
              <a:lnSpc>
                <a:spcPts val="1100"/>
              </a:lnSpc>
              <a:buFontTx/>
              <a:buNone/>
            </a:pPr>
            <a:r>
              <a:rPr lang="en-US" sz="1400" dirty="0" smtClean="0">
                <a:solidFill>
                  <a:schemeClr val="accent2"/>
                </a:solidFill>
                <a:latin typeface="Verdana" pitchFamily="34" charset="0"/>
              </a:rPr>
              <a:t>companies repair their </a:t>
            </a:r>
            <a:r>
              <a:rPr lang="en-US" sz="1400" b="1" dirty="0" smtClean="0">
                <a:solidFill>
                  <a:schemeClr val="accent2"/>
                </a:solidFill>
                <a:latin typeface="Verdana" pitchFamily="34" charset="0"/>
              </a:rPr>
              <a:t>balance</a:t>
            </a:r>
            <a:r>
              <a:rPr lang="en-US" sz="1400" dirty="0" smtClean="0">
                <a:solidFill>
                  <a:schemeClr val="accent2"/>
                </a:solidFill>
                <a:latin typeface="Verdana" pitchFamily="34" charset="0"/>
              </a:rPr>
              <a:t> sheets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loans ... their balance sheets [...] banks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loans </a:t>
            </a:r>
            <a:r>
              <a:rPr lang="en-US" sz="1400" dirty="0" err="1" smtClean="0">
                <a:solidFill>
                  <a:schemeClr val="accent2"/>
                </a:solidFill>
                <a:latin typeface="Verdana" pitchFamily="34" charset="0"/>
              </a:rPr>
              <a:t>on|off</a:t>
            </a:r>
            <a:r>
              <a:rPr lang="en-US" sz="1400" dirty="0" smtClean="0">
                <a:solidFill>
                  <a:schemeClr val="accent2"/>
                </a:solidFill>
                <a:latin typeface="Verdana" pitchFamily="34" charset="0"/>
              </a:rPr>
              <a:t> their balance sheets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to clean up their balance sheets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banks ... their balance sheets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companies balance sheets ... their profits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bad loans </a:t>
            </a:r>
            <a:r>
              <a:rPr lang="en-US" sz="1400" dirty="0" err="1" smtClean="0">
                <a:solidFill>
                  <a:schemeClr val="accent2"/>
                </a:solidFill>
                <a:latin typeface="Verdana" pitchFamily="34" charset="0"/>
              </a:rPr>
              <a:t>from|off</a:t>
            </a:r>
            <a:r>
              <a:rPr lang="en-US" sz="1400" dirty="0" smtClean="0">
                <a:solidFill>
                  <a:schemeClr val="accent2"/>
                </a:solidFill>
                <a:latin typeface="Verdana" pitchFamily="34" charset="0"/>
              </a:rPr>
              <a:t> on banks balance sheets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of bad loans </a:t>
            </a:r>
            <a:r>
              <a:rPr lang="en-US" sz="1400" dirty="0" err="1" smtClean="0">
                <a:solidFill>
                  <a:schemeClr val="accent2"/>
                </a:solidFill>
                <a:latin typeface="Verdana" pitchFamily="34" charset="0"/>
              </a:rPr>
              <a:t>off|on</a:t>
            </a:r>
            <a:r>
              <a:rPr lang="en-US" sz="1400" dirty="0" smtClean="0">
                <a:solidFill>
                  <a:schemeClr val="accent2"/>
                </a:solidFill>
                <a:latin typeface="Verdana" pitchFamily="34" charset="0"/>
              </a:rPr>
              <a:t> </a:t>
            </a:r>
            <a:r>
              <a:rPr lang="en-US" sz="1400" dirty="0" err="1" smtClean="0">
                <a:solidFill>
                  <a:schemeClr val="accent2"/>
                </a:solidFill>
                <a:latin typeface="Verdana" pitchFamily="34" charset="0"/>
              </a:rPr>
              <a:t>their|banks</a:t>
            </a:r>
            <a:r>
              <a:rPr lang="en-US" sz="1400" dirty="0" smtClean="0">
                <a:solidFill>
                  <a:schemeClr val="accent2"/>
                </a:solidFill>
                <a:latin typeface="Verdana" pitchFamily="34" charset="0"/>
              </a:rPr>
              <a:t> balance sheets and ...</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profits and balance sheets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on the bank's balance sheet</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has ... strong balance sheet</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governments have ... to balance their budgets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to balance their budgets</a:t>
            </a:r>
          </a:p>
          <a:p>
            <a:pPr>
              <a:lnSpc>
                <a:spcPts val="1100"/>
              </a:lnSpc>
              <a:buFontTx/>
              <a:buNone/>
            </a:pPr>
            <a:endParaRPr lang="en-US" sz="1400" dirty="0" smtClean="0">
              <a:solidFill>
                <a:schemeClr val="accent2"/>
              </a:solidFill>
              <a:latin typeface="Verdana" pitchFamily="34" charset="0"/>
            </a:endParaRPr>
          </a:p>
          <a:p>
            <a:pPr>
              <a:lnSpc>
                <a:spcPts val="1100"/>
              </a:lnSpc>
              <a:buFontTx/>
              <a:buNone/>
            </a:pPr>
            <a:r>
              <a:rPr lang="en-US" sz="1400" dirty="0" smtClean="0">
                <a:solidFill>
                  <a:schemeClr val="accent2"/>
                </a:solidFill>
                <a:latin typeface="Verdana" pitchFamily="34" charset="0"/>
              </a:rPr>
              <a:t>sustainable current-account balance ... then ... a</a:t>
            </a:r>
          </a:p>
          <a:p>
            <a:pPr>
              <a:lnSpc>
                <a:spcPts val="1000"/>
              </a:lnSpc>
              <a:buFontTx/>
              <a:buNone/>
            </a:pPr>
            <a:endParaRPr lang="de-DE" sz="1400" dirty="0">
              <a:solidFill>
                <a:schemeClr val="accent2"/>
              </a:solidFill>
              <a:latin typeface="Verdana" pitchFamily="34" charset="0"/>
            </a:endParaRPr>
          </a:p>
        </p:txBody>
      </p:sp>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7" name="Text Box 33"/>
          <p:cNvSpPr txBox="1">
            <a:spLocks noChangeArrowheads="1"/>
          </p:cNvSpPr>
          <p:nvPr/>
        </p:nvSpPr>
        <p:spPr bwMode="auto">
          <a:xfrm>
            <a:off x="484217" y="777875"/>
            <a:ext cx="2629246"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Chunks</a:t>
            </a:r>
            <a:r>
              <a:rPr lang="de-DE" b="1" dirty="0" smtClean="0">
                <a:solidFill>
                  <a:srgbClr val="0000CC"/>
                </a:solidFill>
                <a:latin typeface="Verdana" pitchFamily="34" charset="0"/>
              </a:rPr>
              <a:t> </a:t>
            </a:r>
            <a:r>
              <a:rPr lang="de-DE" b="1" dirty="0" err="1" smtClean="0">
                <a:solidFill>
                  <a:srgbClr val="0000CC"/>
                </a:solidFill>
                <a:latin typeface="Verdana" pitchFamily="34" charset="0"/>
              </a:rPr>
              <a:t>as</a:t>
            </a:r>
            <a:r>
              <a:rPr lang="de-DE" b="1" dirty="0" smtClean="0">
                <a:solidFill>
                  <a:srgbClr val="0000CC"/>
                </a:solidFill>
                <a:latin typeface="Verdana" pitchFamily="34" charset="0"/>
              </a:rPr>
              <a:t> </a:t>
            </a:r>
            <a:r>
              <a:rPr lang="de-DE" b="1" dirty="0" err="1" smtClean="0">
                <a:solidFill>
                  <a:srgbClr val="0000CC"/>
                </a:solidFill>
                <a:latin typeface="Verdana" pitchFamily="34" charset="0"/>
              </a:rPr>
              <a:t>frames</a:t>
            </a:r>
            <a:r>
              <a:rPr lang="de-DE" b="1" dirty="0" smtClean="0">
                <a:solidFill>
                  <a:srgbClr val="0000CC"/>
                </a:solidFill>
                <a:latin typeface="Verdana" pitchFamily="34" charset="0"/>
              </a:rPr>
              <a:t>?</a:t>
            </a:r>
            <a:endParaRPr lang="de-DE" b="1" dirty="0">
              <a:solidFill>
                <a:srgbClr val="0000CC"/>
              </a:solidFill>
              <a:latin typeface="Verdana" pitchFamily="34" charset="0"/>
            </a:endParaRP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sp>
        <p:nvSpPr>
          <p:cNvPr id="36"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7" name="Text Box 33"/>
          <p:cNvSpPr txBox="1">
            <a:spLocks noChangeArrowheads="1"/>
          </p:cNvSpPr>
          <p:nvPr/>
        </p:nvSpPr>
        <p:spPr bwMode="auto">
          <a:xfrm>
            <a:off x="505699" y="777875"/>
            <a:ext cx="2994731"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Didactic</a:t>
            </a:r>
            <a:r>
              <a:rPr lang="de-DE" b="1" dirty="0" smtClean="0">
                <a:solidFill>
                  <a:srgbClr val="0000CC"/>
                </a:solidFill>
                <a:latin typeface="Verdana" pitchFamily="34" charset="0"/>
              </a:rPr>
              <a:t> </a:t>
            </a:r>
            <a:r>
              <a:rPr lang="de-DE" b="1" dirty="0" err="1" smtClean="0">
                <a:solidFill>
                  <a:srgbClr val="0000CC"/>
                </a:solidFill>
                <a:latin typeface="Verdana" pitchFamily="34" charset="0"/>
              </a:rPr>
              <a:t>arrangement</a:t>
            </a:r>
            <a:endParaRPr lang="de-DE" b="1" dirty="0">
              <a:solidFill>
                <a:srgbClr val="0000CC"/>
              </a:solidFill>
              <a:latin typeface="Verdana" pitchFamily="34" charset="0"/>
            </a:endParaRP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pic>
        <p:nvPicPr>
          <p:cNvPr id="1026" name="Picture 2"/>
          <p:cNvPicPr>
            <a:picLocks noChangeAspect="1" noChangeArrowheads="1"/>
          </p:cNvPicPr>
          <p:nvPr/>
        </p:nvPicPr>
        <p:blipFill>
          <a:blip r:embed="rId2"/>
          <a:srcRect/>
          <a:stretch>
            <a:fillRect/>
          </a:stretch>
        </p:blipFill>
        <p:spPr bwMode="auto">
          <a:xfrm>
            <a:off x="1428728" y="1500174"/>
            <a:ext cx="6045226" cy="4502954"/>
          </a:xfrm>
          <a:prstGeom prst="rect">
            <a:avLst/>
          </a:prstGeom>
          <a:noFill/>
          <a:ln w="9525">
            <a:noFill/>
            <a:miter lim="800000"/>
            <a:headEnd/>
            <a:tailEnd/>
          </a:ln>
          <a:effectLst/>
        </p:spPr>
      </p:pic>
      <p:sp>
        <p:nvSpPr>
          <p:cNvPr id="38" name="Foliennummernplatzhalter 34"/>
          <p:cNvSpPr txBox="1">
            <a:spLocks/>
          </p:cNvSpPr>
          <p:nvPr/>
        </p:nvSpPr>
        <p:spPr bwMode="auto">
          <a:xfrm>
            <a:off x="6938994" y="9523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8101B-3C86-4877-8128-0196F6473508}" type="slidenum">
              <a:rPr kumimoji="0" lang="de-DE" sz="1400" b="0" i="0" u="none" strike="noStrike" kern="1200" cap="none" spc="0" normalizeH="0" baseline="0" noProof="0" smtClean="0">
                <a:ln>
                  <a:noFill/>
                </a:ln>
                <a:solidFill>
                  <a:srgbClr val="00B0F0"/>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de-DE" sz="1400" b="0" i="0" u="none" strike="noStrike" kern="1200" cap="none" spc="0" normalizeH="0" baseline="0" noProof="0" dirty="0">
              <a:ln>
                <a:noFill/>
              </a:ln>
              <a:solidFill>
                <a:srgbClr val="00B0F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557242" y="1412875"/>
            <a:ext cx="8229600" cy="5087959"/>
          </a:xfrm>
        </p:spPr>
        <p:txBody>
          <a:bodyPr/>
          <a:lstStyle/>
          <a:p>
            <a:pPr>
              <a:lnSpc>
                <a:spcPct val="80000"/>
              </a:lnSpc>
              <a:buNone/>
            </a:pPr>
            <a:r>
              <a:rPr lang="de-DE" sz="1400" dirty="0" smtClean="0">
                <a:solidFill>
                  <a:schemeClr val="accent2"/>
                </a:solidFill>
                <a:latin typeface="Verdana" pitchFamily="34" charset="0"/>
              </a:rPr>
              <a:t>eine rundum positive [...] Bilanz der</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zieht [... eine] düstere Bilanz der</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zieht [... </a:t>
            </a:r>
            <a:r>
              <a:rPr lang="de-DE" sz="1400" dirty="0" err="1" smtClean="0">
                <a:solidFill>
                  <a:schemeClr val="accent2"/>
                </a:solidFill>
                <a:latin typeface="Verdana" pitchFamily="34" charset="0"/>
              </a:rPr>
              <a:t>eine|positive</a:t>
            </a:r>
            <a:r>
              <a:rPr lang="de-DE" sz="1400" dirty="0" smtClean="0">
                <a:solidFill>
                  <a:schemeClr val="accent2"/>
                </a:solidFill>
                <a:latin typeface="Verdana" pitchFamily="34" charset="0"/>
              </a:rPr>
              <a:t>] Bilanz</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zog [...] zufrieden [...] Bilanz</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traurige Bilanz ... Tote ... Verletzte</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zwei Niederlagen lautete die ernüchternde Bilanz der sechs</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eine ausgeglichene [...] Bilanz [...] vorlegen ... können</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Die Bilanz [...] fiel [...] positiv aus</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eine äußerst negative [wirtschaftliche] Bilanz</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gestern bei der Vorlage der Bilanz für das vergangene Geschäftsjahr</a:t>
            </a:r>
          </a:p>
          <a:p>
            <a:pPr>
              <a:lnSpc>
                <a:spcPct val="80000"/>
              </a:lnSpc>
              <a:buNone/>
            </a:pPr>
            <a:endParaRPr lang="de-DE" sz="1400" dirty="0" smtClean="0">
              <a:solidFill>
                <a:schemeClr val="accent2"/>
              </a:solidFill>
              <a:latin typeface="Verdana" pitchFamily="34" charset="0"/>
            </a:endParaRPr>
          </a:p>
          <a:p>
            <a:pPr>
              <a:lnSpc>
                <a:spcPct val="80000"/>
              </a:lnSpc>
              <a:buNone/>
            </a:pPr>
            <a:r>
              <a:rPr lang="de-DE" sz="1400" dirty="0" smtClean="0">
                <a:solidFill>
                  <a:schemeClr val="accent2"/>
                </a:solidFill>
                <a:latin typeface="Verdana" pitchFamily="34" charset="0"/>
              </a:rPr>
              <a:t>bei der Vorlage der Bilanz für das abgelaufene Geschäftsjahr</a:t>
            </a:r>
          </a:p>
          <a:p>
            <a:pPr>
              <a:lnSpc>
                <a:spcPct val="90000"/>
              </a:lnSpc>
              <a:buNone/>
            </a:pPr>
            <a:endParaRPr lang="de-DE" sz="1400" dirty="0">
              <a:solidFill>
                <a:schemeClr val="accent2"/>
              </a:solidFill>
              <a:latin typeface="Verdana" pitchFamily="34" charset="0"/>
            </a:endParaRPr>
          </a:p>
          <a:p>
            <a:pPr>
              <a:lnSpc>
                <a:spcPct val="90000"/>
              </a:lnSpc>
              <a:buFontTx/>
              <a:buNone/>
            </a:pPr>
            <a:endParaRPr lang="de-DE" sz="1400" dirty="0">
              <a:solidFill>
                <a:schemeClr val="accent2"/>
              </a:solidFill>
              <a:latin typeface="Verdana" pitchFamily="34" charset="0"/>
            </a:endParaRPr>
          </a:p>
        </p:txBody>
      </p:sp>
      <p:sp>
        <p:nvSpPr>
          <p:cNvPr id="103427" name="Line 3"/>
          <p:cNvSpPr>
            <a:spLocks noChangeShapeType="1"/>
          </p:cNvSpPr>
          <p:nvPr/>
        </p:nvSpPr>
        <p:spPr bwMode="auto">
          <a:xfrm>
            <a:off x="0" y="620713"/>
            <a:ext cx="9144000" cy="0"/>
          </a:xfrm>
          <a:prstGeom prst="line">
            <a:avLst/>
          </a:prstGeom>
          <a:noFill/>
          <a:ln w="3175">
            <a:solidFill>
              <a:schemeClr val="accent2"/>
            </a:solidFill>
            <a:round/>
            <a:headEnd/>
            <a:tailEnd/>
          </a:ln>
          <a:effectLst/>
        </p:spPr>
        <p:txBody>
          <a:bodyPr/>
          <a:lstStyle/>
          <a:p>
            <a:endParaRPr lang="de-DE"/>
          </a:p>
        </p:txBody>
      </p:sp>
      <p:grpSp>
        <p:nvGrpSpPr>
          <p:cNvPr id="2" name="Group 4"/>
          <p:cNvGrpSpPr>
            <a:grpSpLocks/>
          </p:cNvGrpSpPr>
          <p:nvPr/>
        </p:nvGrpSpPr>
        <p:grpSpPr bwMode="auto">
          <a:xfrm>
            <a:off x="109958188" y="109943900"/>
            <a:ext cx="9288462" cy="396875"/>
            <a:chOff x="109958775" y="109944150"/>
            <a:chExt cx="9288466" cy="396868"/>
          </a:xfrm>
        </p:grpSpPr>
        <p:sp>
          <p:nvSpPr>
            <p:cNvPr id="103429" name="Line 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30" name="Line 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31" name="Line 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32" name="Line 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33" name="Line 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34" name="Line 1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35" name="Line 1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36" name="Line 1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37" name="Text Box 1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grpSp>
        <p:nvGrpSpPr>
          <p:cNvPr id="3" name="Group 14"/>
          <p:cNvGrpSpPr>
            <a:grpSpLocks/>
          </p:cNvGrpSpPr>
          <p:nvPr/>
        </p:nvGrpSpPr>
        <p:grpSpPr bwMode="auto">
          <a:xfrm>
            <a:off x="110174088" y="110159800"/>
            <a:ext cx="9288462" cy="396875"/>
            <a:chOff x="109958775" y="109944150"/>
            <a:chExt cx="9288466" cy="396868"/>
          </a:xfrm>
        </p:grpSpPr>
        <p:sp>
          <p:nvSpPr>
            <p:cNvPr id="103439" name="Line 15"/>
            <p:cNvSpPr>
              <a:spLocks noChangeShapeType="1"/>
            </p:cNvSpPr>
            <p:nvPr/>
          </p:nvSpPr>
          <p:spPr bwMode="auto">
            <a:xfrm>
              <a:off x="109995287" y="110053686"/>
              <a:ext cx="3203573" cy="0"/>
            </a:xfrm>
            <a:prstGeom prst="line">
              <a:avLst/>
            </a:prstGeom>
            <a:noFill/>
            <a:ln w="3175" algn="ctr">
              <a:solidFill>
                <a:srgbClr val="333399"/>
              </a:solidFill>
              <a:round/>
              <a:headEnd/>
              <a:tailEnd/>
            </a:ln>
          </p:spPr>
          <p:txBody>
            <a:bodyPr/>
            <a:lstStyle/>
            <a:p>
              <a:endParaRPr lang="de-DE"/>
            </a:p>
          </p:txBody>
        </p:sp>
        <p:sp>
          <p:nvSpPr>
            <p:cNvPr id="103440" name="Line 16"/>
            <p:cNvSpPr>
              <a:spLocks noChangeShapeType="1"/>
            </p:cNvSpPr>
            <p:nvPr/>
          </p:nvSpPr>
          <p:spPr bwMode="auto">
            <a:xfrm>
              <a:off x="109958775" y="110125119"/>
              <a:ext cx="3203573" cy="0"/>
            </a:xfrm>
            <a:prstGeom prst="line">
              <a:avLst/>
            </a:prstGeom>
            <a:noFill/>
            <a:ln w="3175" algn="ctr">
              <a:solidFill>
                <a:srgbClr val="333399"/>
              </a:solidFill>
              <a:round/>
              <a:headEnd/>
              <a:tailEnd/>
            </a:ln>
          </p:spPr>
          <p:txBody>
            <a:bodyPr/>
            <a:lstStyle/>
            <a:p>
              <a:endParaRPr lang="de-DE"/>
            </a:p>
          </p:txBody>
        </p:sp>
        <p:sp>
          <p:nvSpPr>
            <p:cNvPr id="103441" name="Line 17"/>
            <p:cNvSpPr>
              <a:spLocks noChangeShapeType="1"/>
            </p:cNvSpPr>
            <p:nvPr/>
          </p:nvSpPr>
          <p:spPr bwMode="auto">
            <a:xfrm>
              <a:off x="109958775" y="110196561"/>
              <a:ext cx="3203573" cy="0"/>
            </a:xfrm>
            <a:prstGeom prst="line">
              <a:avLst/>
            </a:prstGeom>
            <a:noFill/>
            <a:ln w="3175" algn="ctr">
              <a:solidFill>
                <a:srgbClr val="333399"/>
              </a:solidFill>
              <a:round/>
              <a:headEnd/>
              <a:tailEnd/>
            </a:ln>
          </p:spPr>
          <p:txBody>
            <a:bodyPr/>
            <a:lstStyle/>
            <a:p>
              <a:endParaRPr lang="de-DE"/>
            </a:p>
          </p:txBody>
        </p:sp>
        <p:sp>
          <p:nvSpPr>
            <p:cNvPr id="103442" name="Line 18"/>
            <p:cNvSpPr>
              <a:spLocks noChangeShapeType="1"/>
            </p:cNvSpPr>
            <p:nvPr/>
          </p:nvSpPr>
          <p:spPr bwMode="auto">
            <a:xfrm>
              <a:off x="109995287" y="110269585"/>
              <a:ext cx="3203573" cy="0"/>
            </a:xfrm>
            <a:prstGeom prst="line">
              <a:avLst/>
            </a:prstGeom>
            <a:noFill/>
            <a:ln w="3175" algn="ctr">
              <a:solidFill>
                <a:srgbClr val="333399"/>
              </a:solidFill>
              <a:round/>
              <a:headEnd/>
              <a:tailEnd/>
            </a:ln>
          </p:spPr>
          <p:txBody>
            <a:bodyPr/>
            <a:lstStyle/>
            <a:p>
              <a:endParaRPr lang="de-DE"/>
            </a:p>
          </p:txBody>
        </p:sp>
        <p:sp>
          <p:nvSpPr>
            <p:cNvPr id="103443" name="Line 19"/>
            <p:cNvSpPr>
              <a:spLocks noChangeShapeType="1"/>
            </p:cNvSpPr>
            <p:nvPr/>
          </p:nvSpPr>
          <p:spPr bwMode="auto">
            <a:xfrm>
              <a:off x="115972226" y="110053686"/>
              <a:ext cx="3203573" cy="0"/>
            </a:xfrm>
            <a:prstGeom prst="line">
              <a:avLst/>
            </a:prstGeom>
            <a:noFill/>
            <a:ln w="3175" algn="ctr">
              <a:solidFill>
                <a:srgbClr val="333399"/>
              </a:solidFill>
              <a:round/>
              <a:headEnd/>
              <a:tailEnd/>
            </a:ln>
          </p:spPr>
          <p:txBody>
            <a:bodyPr/>
            <a:lstStyle/>
            <a:p>
              <a:endParaRPr lang="de-DE"/>
            </a:p>
          </p:txBody>
        </p:sp>
        <p:sp>
          <p:nvSpPr>
            <p:cNvPr id="103444" name="Line 20"/>
            <p:cNvSpPr>
              <a:spLocks noChangeShapeType="1"/>
            </p:cNvSpPr>
            <p:nvPr/>
          </p:nvSpPr>
          <p:spPr bwMode="auto">
            <a:xfrm>
              <a:off x="116043659" y="110125119"/>
              <a:ext cx="3203582" cy="0"/>
            </a:xfrm>
            <a:prstGeom prst="line">
              <a:avLst/>
            </a:prstGeom>
            <a:noFill/>
            <a:ln w="3175" algn="ctr">
              <a:solidFill>
                <a:srgbClr val="333399"/>
              </a:solidFill>
              <a:round/>
              <a:headEnd/>
              <a:tailEnd/>
            </a:ln>
          </p:spPr>
          <p:txBody>
            <a:bodyPr/>
            <a:lstStyle/>
            <a:p>
              <a:endParaRPr lang="de-DE"/>
            </a:p>
          </p:txBody>
        </p:sp>
        <p:sp>
          <p:nvSpPr>
            <p:cNvPr id="103445" name="Line 21"/>
            <p:cNvSpPr>
              <a:spLocks noChangeShapeType="1"/>
            </p:cNvSpPr>
            <p:nvPr/>
          </p:nvSpPr>
          <p:spPr bwMode="auto">
            <a:xfrm>
              <a:off x="116043659" y="110196561"/>
              <a:ext cx="3203582" cy="0"/>
            </a:xfrm>
            <a:prstGeom prst="line">
              <a:avLst/>
            </a:prstGeom>
            <a:noFill/>
            <a:ln w="3175" algn="ctr">
              <a:solidFill>
                <a:srgbClr val="333399"/>
              </a:solidFill>
              <a:round/>
              <a:headEnd/>
              <a:tailEnd/>
            </a:ln>
          </p:spPr>
          <p:txBody>
            <a:bodyPr/>
            <a:lstStyle/>
            <a:p>
              <a:endParaRPr lang="de-DE"/>
            </a:p>
          </p:txBody>
        </p:sp>
        <p:sp>
          <p:nvSpPr>
            <p:cNvPr id="103446" name="Line 22"/>
            <p:cNvSpPr>
              <a:spLocks noChangeShapeType="1"/>
            </p:cNvSpPr>
            <p:nvPr/>
          </p:nvSpPr>
          <p:spPr bwMode="auto">
            <a:xfrm>
              <a:off x="115972226" y="110269585"/>
              <a:ext cx="3203573" cy="0"/>
            </a:xfrm>
            <a:prstGeom prst="line">
              <a:avLst/>
            </a:prstGeom>
            <a:noFill/>
            <a:ln w="3175" algn="ctr">
              <a:solidFill>
                <a:srgbClr val="333399"/>
              </a:solidFill>
              <a:round/>
              <a:headEnd/>
              <a:tailEnd/>
            </a:ln>
          </p:spPr>
          <p:txBody>
            <a:bodyPr/>
            <a:lstStyle/>
            <a:p>
              <a:endParaRPr lang="de-DE"/>
            </a:p>
          </p:txBody>
        </p:sp>
        <p:sp>
          <p:nvSpPr>
            <p:cNvPr id="103447" name="Text Box 23"/>
            <p:cNvSpPr txBox="1">
              <a:spLocks noChangeArrowheads="1"/>
            </p:cNvSpPr>
            <p:nvPr/>
          </p:nvSpPr>
          <p:spPr bwMode="auto">
            <a:xfrm>
              <a:off x="113991023" y="109944150"/>
              <a:ext cx="2663830" cy="396868"/>
            </a:xfrm>
            <a:prstGeom prst="rect">
              <a:avLst/>
            </a:prstGeom>
            <a:noFill/>
            <a:ln w="9525" algn="ctr">
              <a:noFill/>
              <a:miter lim="800000"/>
              <a:headEnd/>
              <a:tailEnd/>
            </a:ln>
          </p:spPr>
          <p:txBody>
            <a:bodyPr>
              <a:spAutoFit/>
            </a:bodyPr>
            <a:lstStyle/>
            <a:p>
              <a:r>
                <a:rPr lang="de-DE" sz="2000">
                  <a:solidFill>
                    <a:srgbClr val="333399"/>
                  </a:solidFill>
                </a:rPr>
                <a:t>Heringer</a:t>
              </a:r>
            </a:p>
            <a:p>
              <a:endParaRPr lang="de-DE">
                <a:latin typeface="Arial" charset="0"/>
              </a:endParaRPr>
            </a:p>
          </p:txBody>
        </p:sp>
      </p:grpSp>
      <p:sp>
        <p:nvSpPr>
          <p:cNvPr id="103448" name="Line 24"/>
          <p:cNvSpPr>
            <a:spLocks noChangeShapeType="1"/>
          </p:cNvSpPr>
          <p:nvPr/>
        </p:nvSpPr>
        <p:spPr bwMode="auto">
          <a:xfrm>
            <a:off x="0" y="6597650"/>
            <a:ext cx="3203575" cy="0"/>
          </a:xfrm>
          <a:prstGeom prst="line">
            <a:avLst/>
          </a:prstGeom>
          <a:noFill/>
          <a:ln w="3175">
            <a:solidFill>
              <a:schemeClr val="accent2"/>
            </a:solidFill>
            <a:round/>
            <a:headEnd/>
            <a:tailEnd/>
          </a:ln>
          <a:effectLst/>
        </p:spPr>
        <p:txBody>
          <a:bodyPr/>
          <a:lstStyle/>
          <a:p>
            <a:endParaRPr lang="de-DE"/>
          </a:p>
        </p:txBody>
      </p:sp>
      <p:sp>
        <p:nvSpPr>
          <p:cNvPr id="103449" name="Line 25"/>
          <p:cNvSpPr>
            <a:spLocks noChangeShapeType="1"/>
          </p:cNvSpPr>
          <p:nvPr/>
        </p:nvSpPr>
        <p:spPr bwMode="auto">
          <a:xfrm>
            <a:off x="-36513" y="6669088"/>
            <a:ext cx="3203576" cy="0"/>
          </a:xfrm>
          <a:prstGeom prst="line">
            <a:avLst/>
          </a:prstGeom>
          <a:noFill/>
          <a:ln w="3175">
            <a:solidFill>
              <a:schemeClr val="accent2"/>
            </a:solidFill>
            <a:round/>
            <a:headEnd/>
            <a:tailEnd/>
          </a:ln>
          <a:effectLst/>
        </p:spPr>
        <p:txBody>
          <a:bodyPr/>
          <a:lstStyle/>
          <a:p>
            <a:endParaRPr lang="de-DE"/>
          </a:p>
        </p:txBody>
      </p:sp>
      <p:sp>
        <p:nvSpPr>
          <p:cNvPr id="103450" name="Line 26"/>
          <p:cNvSpPr>
            <a:spLocks noChangeShapeType="1"/>
          </p:cNvSpPr>
          <p:nvPr/>
        </p:nvSpPr>
        <p:spPr bwMode="auto">
          <a:xfrm>
            <a:off x="-36513" y="6740525"/>
            <a:ext cx="3203576" cy="0"/>
          </a:xfrm>
          <a:prstGeom prst="line">
            <a:avLst/>
          </a:prstGeom>
          <a:noFill/>
          <a:ln w="3175">
            <a:solidFill>
              <a:schemeClr val="accent2"/>
            </a:solidFill>
            <a:round/>
            <a:headEnd/>
            <a:tailEnd/>
          </a:ln>
          <a:effectLst/>
        </p:spPr>
        <p:txBody>
          <a:bodyPr/>
          <a:lstStyle/>
          <a:p>
            <a:endParaRPr lang="de-DE"/>
          </a:p>
        </p:txBody>
      </p:sp>
      <p:sp>
        <p:nvSpPr>
          <p:cNvPr id="103451" name="Line 27"/>
          <p:cNvSpPr>
            <a:spLocks noChangeShapeType="1"/>
          </p:cNvSpPr>
          <p:nvPr/>
        </p:nvSpPr>
        <p:spPr bwMode="auto">
          <a:xfrm>
            <a:off x="0" y="6813550"/>
            <a:ext cx="3203575" cy="0"/>
          </a:xfrm>
          <a:prstGeom prst="line">
            <a:avLst/>
          </a:prstGeom>
          <a:noFill/>
          <a:ln w="3175">
            <a:solidFill>
              <a:schemeClr val="accent2"/>
            </a:solidFill>
            <a:round/>
            <a:headEnd/>
            <a:tailEnd/>
          </a:ln>
          <a:effectLst/>
        </p:spPr>
        <p:txBody>
          <a:bodyPr/>
          <a:lstStyle/>
          <a:p>
            <a:endParaRPr lang="de-DE"/>
          </a:p>
        </p:txBody>
      </p:sp>
      <p:sp>
        <p:nvSpPr>
          <p:cNvPr id="103452" name="Line 28"/>
          <p:cNvSpPr>
            <a:spLocks noChangeShapeType="1"/>
          </p:cNvSpPr>
          <p:nvPr/>
        </p:nvSpPr>
        <p:spPr bwMode="auto">
          <a:xfrm>
            <a:off x="5976938" y="6597650"/>
            <a:ext cx="3203575" cy="0"/>
          </a:xfrm>
          <a:prstGeom prst="line">
            <a:avLst/>
          </a:prstGeom>
          <a:noFill/>
          <a:ln w="3175">
            <a:solidFill>
              <a:schemeClr val="accent2"/>
            </a:solidFill>
            <a:round/>
            <a:headEnd/>
            <a:tailEnd/>
          </a:ln>
          <a:effectLst/>
        </p:spPr>
        <p:txBody>
          <a:bodyPr/>
          <a:lstStyle/>
          <a:p>
            <a:endParaRPr lang="de-DE"/>
          </a:p>
        </p:txBody>
      </p:sp>
      <p:sp>
        <p:nvSpPr>
          <p:cNvPr id="103453" name="Line 29"/>
          <p:cNvSpPr>
            <a:spLocks noChangeShapeType="1"/>
          </p:cNvSpPr>
          <p:nvPr/>
        </p:nvSpPr>
        <p:spPr bwMode="auto">
          <a:xfrm>
            <a:off x="6048375" y="6669088"/>
            <a:ext cx="3203575" cy="0"/>
          </a:xfrm>
          <a:prstGeom prst="line">
            <a:avLst/>
          </a:prstGeom>
          <a:noFill/>
          <a:ln w="3175">
            <a:solidFill>
              <a:schemeClr val="accent2"/>
            </a:solidFill>
            <a:round/>
            <a:headEnd/>
            <a:tailEnd/>
          </a:ln>
          <a:effectLst/>
        </p:spPr>
        <p:txBody>
          <a:bodyPr/>
          <a:lstStyle/>
          <a:p>
            <a:endParaRPr lang="de-DE"/>
          </a:p>
        </p:txBody>
      </p:sp>
      <p:sp>
        <p:nvSpPr>
          <p:cNvPr id="103454" name="Line 30"/>
          <p:cNvSpPr>
            <a:spLocks noChangeShapeType="1"/>
          </p:cNvSpPr>
          <p:nvPr/>
        </p:nvSpPr>
        <p:spPr bwMode="auto">
          <a:xfrm>
            <a:off x="6048375" y="6740525"/>
            <a:ext cx="3203575" cy="0"/>
          </a:xfrm>
          <a:prstGeom prst="line">
            <a:avLst/>
          </a:prstGeom>
          <a:noFill/>
          <a:ln w="3175">
            <a:solidFill>
              <a:schemeClr val="accent2"/>
            </a:solidFill>
            <a:round/>
            <a:headEnd/>
            <a:tailEnd/>
          </a:ln>
          <a:effectLst/>
        </p:spPr>
        <p:txBody>
          <a:bodyPr/>
          <a:lstStyle/>
          <a:p>
            <a:endParaRPr lang="de-DE"/>
          </a:p>
        </p:txBody>
      </p:sp>
      <p:sp>
        <p:nvSpPr>
          <p:cNvPr id="103455" name="Line 31"/>
          <p:cNvSpPr>
            <a:spLocks noChangeShapeType="1"/>
          </p:cNvSpPr>
          <p:nvPr/>
        </p:nvSpPr>
        <p:spPr bwMode="auto">
          <a:xfrm>
            <a:off x="5976938" y="6813550"/>
            <a:ext cx="3203575" cy="0"/>
          </a:xfrm>
          <a:prstGeom prst="line">
            <a:avLst/>
          </a:prstGeom>
          <a:noFill/>
          <a:ln w="3175">
            <a:solidFill>
              <a:schemeClr val="accent2"/>
            </a:solidFill>
            <a:round/>
            <a:headEnd/>
            <a:tailEnd/>
          </a:ln>
          <a:effectLst/>
        </p:spPr>
        <p:txBody>
          <a:bodyPr/>
          <a:lstStyle/>
          <a:p>
            <a:endParaRPr lang="de-DE"/>
          </a:p>
        </p:txBody>
      </p:sp>
      <p:sp>
        <p:nvSpPr>
          <p:cNvPr id="103456" name="Text Box 32"/>
          <p:cNvSpPr txBox="1">
            <a:spLocks noChangeArrowheads="1"/>
          </p:cNvSpPr>
          <p:nvPr/>
        </p:nvSpPr>
        <p:spPr bwMode="auto">
          <a:xfrm>
            <a:off x="3995738" y="6488113"/>
            <a:ext cx="2663825" cy="396875"/>
          </a:xfrm>
          <a:prstGeom prst="rect">
            <a:avLst/>
          </a:prstGeom>
          <a:noFill/>
          <a:ln w="9525">
            <a:noFill/>
            <a:miter lim="800000"/>
            <a:headEnd/>
            <a:tailEnd/>
          </a:ln>
          <a:effectLst/>
        </p:spPr>
        <p:txBody>
          <a:bodyPr>
            <a:spAutoFit/>
          </a:bodyPr>
          <a:lstStyle/>
          <a:p>
            <a:pPr>
              <a:spcBef>
                <a:spcPct val="50000"/>
              </a:spcBef>
            </a:pPr>
            <a:r>
              <a:rPr lang="de-DE" sz="2000">
                <a:solidFill>
                  <a:schemeClr val="accent2"/>
                </a:solidFill>
              </a:rPr>
              <a:t>Heringer</a:t>
            </a:r>
          </a:p>
        </p:txBody>
      </p:sp>
      <p:sp>
        <p:nvSpPr>
          <p:cNvPr id="103457" name="Text Box 33"/>
          <p:cNvSpPr txBox="1">
            <a:spLocks noChangeArrowheads="1"/>
          </p:cNvSpPr>
          <p:nvPr/>
        </p:nvSpPr>
        <p:spPr bwMode="auto">
          <a:xfrm>
            <a:off x="484217" y="777875"/>
            <a:ext cx="1428596" cy="369332"/>
          </a:xfrm>
          <a:prstGeom prst="rect">
            <a:avLst/>
          </a:prstGeom>
          <a:noFill/>
          <a:ln w="9525">
            <a:noFill/>
            <a:miter lim="800000"/>
            <a:headEnd/>
            <a:tailEnd/>
          </a:ln>
          <a:effectLst/>
        </p:spPr>
        <p:txBody>
          <a:bodyPr wrap="none">
            <a:spAutoFit/>
          </a:bodyPr>
          <a:lstStyle/>
          <a:p>
            <a:r>
              <a:rPr lang="de-DE" b="1" dirty="0" err="1" smtClean="0">
                <a:solidFill>
                  <a:srgbClr val="0000CC"/>
                </a:solidFill>
                <a:latin typeface="Verdana" pitchFamily="34" charset="0"/>
              </a:rPr>
              <a:t>Contrasts</a:t>
            </a:r>
            <a:endParaRPr lang="de-DE" b="1" dirty="0">
              <a:solidFill>
                <a:srgbClr val="0000CC"/>
              </a:solidFill>
              <a:latin typeface="Verdana" pitchFamily="34" charset="0"/>
            </a:endParaRPr>
          </a:p>
        </p:txBody>
      </p:sp>
      <p:sp>
        <p:nvSpPr>
          <p:cNvPr id="103458" name="Rectangle 34"/>
          <p:cNvSpPr>
            <a:spLocks noGrp="1" noChangeArrowheads="1"/>
          </p:cNvSpPr>
          <p:nvPr>
            <p:ph type="title"/>
          </p:nvPr>
        </p:nvSpPr>
        <p:spPr>
          <a:xfrm>
            <a:off x="457200" y="274638"/>
            <a:ext cx="8229600" cy="417512"/>
          </a:xfrm>
          <a:noFill/>
          <a:ln/>
        </p:spPr>
        <p:txBody>
          <a:bodyPr/>
          <a:lstStyle/>
          <a:p>
            <a:pPr algn="l"/>
            <a:r>
              <a:rPr lang="de-DE" sz="1600" dirty="0" err="1" smtClean="0">
                <a:solidFill>
                  <a:schemeClr val="accent2"/>
                </a:solidFill>
                <a:latin typeface="OCR A Extended" pitchFamily="50" charset="0"/>
              </a:rPr>
              <a:t>Heringer</a:t>
            </a:r>
            <a:r>
              <a:rPr lang="de-DE" sz="1600" dirty="0" smtClean="0">
                <a:solidFill>
                  <a:schemeClr val="accent2"/>
                </a:solidFill>
                <a:latin typeface="OCR A Extended" pitchFamily="50" charset="0"/>
              </a:rPr>
              <a:t>: Hot Words</a:t>
            </a:r>
            <a:endParaRPr lang="de-DE" sz="1600" dirty="0">
              <a:solidFill>
                <a:schemeClr val="accent2"/>
              </a:solidFill>
              <a:latin typeface="OCR A Extended" pitchFamily="50" charset="0"/>
            </a:endParaRPr>
          </a:p>
        </p:txBody>
      </p:sp>
      <p:sp>
        <p:nvSpPr>
          <p:cNvPr id="35" name="Foliennummernplatzhalter 34"/>
          <p:cNvSpPr>
            <a:spLocks noGrp="1"/>
          </p:cNvSpPr>
          <p:nvPr>
            <p:ph type="sldNum" sz="quarter" idx="12"/>
          </p:nvPr>
        </p:nvSpPr>
        <p:spPr>
          <a:xfrm>
            <a:off x="6938994" y="95230"/>
            <a:ext cx="2133600" cy="476250"/>
          </a:xfrm>
        </p:spPr>
        <p:txBody>
          <a:bodyPr/>
          <a:lstStyle/>
          <a:p>
            <a:fld id="{B138101B-3C86-4877-8128-0196F6473508}" type="slidenum">
              <a:rPr lang="de-DE" smtClean="0">
                <a:solidFill>
                  <a:srgbClr val="00B0F0"/>
                </a:solidFill>
              </a:rPr>
              <a:pPr/>
              <a:t>9</a:t>
            </a:fld>
            <a:endParaRPr lang="de-DE" dirty="0">
              <a:solidFill>
                <a:srgbClr val="00B0F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936</Words>
  <Application>Microsoft Office PowerPoint</Application>
  <PresentationFormat>Bildschirmpräsentation (4:3)</PresentationFormat>
  <Paragraphs>239</Paragraphs>
  <Slides>13</Slides>
  <Notes>3</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Standarddesign</vt:lpstr>
      <vt:lpstr>Folie 1</vt:lpstr>
      <vt:lpstr>Heringer: Hot Words</vt:lpstr>
      <vt:lpstr>Heringer: Hot Words</vt:lpstr>
      <vt:lpstr>Heringer: Hot Words</vt:lpstr>
      <vt:lpstr>Heringer: Hot Words</vt:lpstr>
      <vt:lpstr>Heringer: Hot Words</vt:lpstr>
      <vt:lpstr>Heringer: Hot Words</vt:lpstr>
      <vt:lpstr>Heringer: Hot Words</vt:lpstr>
      <vt:lpstr>Heringer: Hot Words</vt:lpstr>
      <vt:lpstr>Heringer: Hot Words</vt:lpstr>
      <vt:lpstr>Heringer: Hot Words</vt:lpstr>
      <vt:lpstr>Heringer: Hot Words</vt:lpstr>
      <vt:lpstr>Heringer: Hot Words</vt:lpstr>
    </vt:vector>
  </TitlesOfParts>
  <Company>Uni Augsburg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Automatische Bewertung</dc:title>
  <dc:creator>H. J. Heringer</dc:creator>
  <cp:lastModifiedBy>heringer</cp:lastModifiedBy>
  <cp:revision>177</cp:revision>
  <dcterms:created xsi:type="dcterms:W3CDTF">2006-03-18T09:50:31Z</dcterms:created>
  <dcterms:modified xsi:type="dcterms:W3CDTF">2009-06-11T13:51:27Z</dcterms:modified>
</cp:coreProperties>
</file>