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1" r:id="rId2"/>
    <p:sldId id="275" r:id="rId3"/>
    <p:sldId id="278" r:id="rId4"/>
    <p:sldId id="281" r:id="rId5"/>
    <p:sldId id="264" r:id="rId6"/>
    <p:sldId id="280" r:id="rId7"/>
    <p:sldId id="277" r:id="rId8"/>
    <p:sldId id="274" r:id="rId9"/>
    <p:sldId id="279" r:id="rId10"/>
    <p:sldId id="276" r:id="rId11"/>
    <p:sldId id="286" r:id="rId12"/>
    <p:sldId id="284" r:id="rId13"/>
    <p:sldId id="285" r:id="rId14"/>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F9F9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54" autoAdjust="0"/>
    <p:restoredTop sz="94674" autoAdjust="0"/>
  </p:normalViewPr>
  <p:slideViewPr>
    <p:cSldViewPr>
      <p:cViewPr>
        <p:scale>
          <a:sx n="87" d="100"/>
          <a:sy n="87" d="100"/>
        </p:scale>
        <p:origin x="-1704" y="-3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78ACBA-5FE2-453A-A362-81D8C49DEF2C}" type="datetimeFigureOut">
              <a:rPr lang="de-AT" smtClean="0"/>
              <a:t>09.11.2018</a:t>
            </a:fld>
            <a:endParaRPr lang="de-AT"/>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7273DE-DA26-4076-BA72-23D7A66C25FB}" type="slidenum">
              <a:rPr lang="de-AT" smtClean="0"/>
              <a:t>‹Nr.›</a:t>
            </a:fld>
            <a:endParaRPr lang="de-AT"/>
          </a:p>
        </p:txBody>
      </p:sp>
    </p:spTree>
    <p:extLst>
      <p:ext uri="{BB962C8B-B14F-4D97-AF65-F5344CB8AC3E}">
        <p14:creationId xmlns:p14="http://schemas.microsoft.com/office/powerpoint/2010/main" val="3535708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AC7273DE-DA26-4076-BA72-23D7A66C25FB}" type="slidenum">
              <a:rPr lang="de-AT" smtClean="0"/>
              <a:t>1</a:t>
            </a:fld>
            <a:endParaRPr lang="de-AT"/>
          </a:p>
        </p:txBody>
      </p:sp>
    </p:spTree>
    <p:extLst>
      <p:ext uri="{BB962C8B-B14F-4D97-AF65-F5344CB8AC3E}">
        <p14:creationId xmlns:p14="http://schemas.microsoft.com/office/powerpoint/2010/main" val="1346586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AT"/>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AT"/>
          </a:p>
        </p:txBody>
      </p:sp>
      <p:sp>
        <p:nvSpPr>
          <p:cNvPr id="4" name="Datumsplatzhalter 3"/>
          <p:cNvSpPr>
            <a:spLocks noGrp="1"/>
          </p:cNvSpPr>
          <p:nvPr>
            <p:ph type="dt" sz="half" idx="10"/>
          </p:nvPr>
        </p:nvSpPr>
        <p:spPr/>
        <p:txBody>
          <a:bodyPr/>
          <a:lstStyle/>
          <a:p>
            <a:fld id="{AF839F7D-B5CE-471A-B5D1-EFF95D6D5C20}" type="datetimeFigureOut">
              <a:rPr lang="de-AT" smtClean="0"/>
              <a:t>09.11.2018</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C6A905A5-BC97-4B6F-BA1A-CA1CF13ECC7E}" type="slidenum">
              <a:rPr lang="de-AT" smtClean="0"/>
              <a:t>‹Nr.›</a:t>
            </a:fld>
            <a:endParaRPr lang="de-AT"/>
          </a:p>
        </p:txBody>
      </p:sp>
    </p:spTree>
    <p:extLst>
      <p:ext uri="{BB962C8B-B14F-4D97-AF65-F5344CB8AC3E}">
        <p14:creationId xmlns:p14="http://schemas.microsoft.com/office/powerpoint/2010/main" val="769999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AF839F7D-B5CE-471A-B5D1-EFF95D6D5C20}" type="datetimeFigureOut">
              <a:rPr lang="de-AT" smtClean="0"/>
              <a:t>09.11.2018</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C6A905A5-BC97-4B6F-BA1A-CA1CF13ECC7E}" type="slidenum">
              <a:rPr lang="de-AT" smtClean="0"/>
              <a:t>‹Nr.›</a:t>
            </a:fld>
            <a:endParaRPr lang="de-AT"/>
          </a:p>
        </p:txBody>
      </p:sp>
    </p:spTree>
    <p:extLst>
      <p:ext uri="{BB962C8B-B14F-4D97-AF65-F5344CB8AC3E}">
        <p14:creationId xmlns:p14="http://schemas.microsoft.com/office/powerpoint/2010/main" val="3614059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AT"/>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AF839F7D-B5CE-471A-B5D1-EFF95D6D5C20}" type="datetimeFigureOut">
              <a:rPr lang="de-AT" smtClean="0"/>
              <a:t>09.11.2018</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C6A905A5-BC97-4B6F-BA1A-CA1CF13ECC7E}" type="slidenum">
              <a:rPr lang="de-AT" smtClean="0"/>
              <a:t>‹Nr.›</a:t>
            </a:fld>
            <a:endParaRPr lang="de-AT"/>
          </a:p>
        </p:txBody>
      </p:sp>
    </p:spTree>
    <p:extLst>
      <p:ext uri="{BB962C8B-B14F-4D97-AF65-F5344CB8AC3E}">
        <p14:creationId xmlns:p14="http://schemas.microsoft.com/office/powerpoint/2010/main" val="1395256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AF839F7D-B5CE-471A-B5D1-EFF95D6D5C20}" type="datetimeFigureOut">
              <a:rPr lang="de-AT" smtClean="0"/>
              <a:t>09.11.2018</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C6A905A5-BC97-4B6F-BA1A-CA1CF13ECC7E}" type="slidenum">
              <a:rPr lang="de-AT" smtClean="0"/>
              <a:t>‹Nr.›</a:t>
            </a:fld>
            <a:endParaRPr lang="de-AT"/>
          </a:p>
        </p:txBody>
      </p:sp>
    </p:spTree>
    <p:extLst>
      <p:ext uri="{BB962C8B-B14F-4D97-AF65-F5344CB8AC3E}">
        <p14:creationId xmlns:p14="http://schemas.microsoft.com/office/powerpoint/2010/main" val="476204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AT"/>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AF839F7D-B5CE-471A-B5D1-EFF95D6D5C20}" type="datetimeFigureOut">
              <a:rPr lang="de-AT" smtClean="0"/>
              <a:t>09.11.2018</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C6A905A5-BC97-4B6F-BA1A-CA1CF13ECC7E}" type="slidenum">
              <a:rPr lang="de-AT" smtClean="0"/>
              <a:t>‹Nr.›</a:t>
            </a:fld>
            <a:endParaRPr lang="de-AT"/>
          </a:p>
        </p:txBody>
      </p:sp>
    </p:spTree>
    <p:extLst>
      <p:ext uri="{BB962C8B-B14F-4D97-AF65-F5344CB8AC3E}">
        <p14:creationId xmlns:p14="http://schemas.microsoft.com/office/powerpoint/2010/main" val="2903257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Datumsplatzhalter 4"/>
          <p:cNvSpPr>
            <a:spLocks noGrp="1"/>
          </p:cNvSpPr>
          <p:nvPr>
            <p:ph type="dt" sz="half" idx="10"/>
          </p:nvPr>
        </p:nvSpPr>
        <p:spPr/>
        <p:txBody>
          <a:bodyPr/>
          <a:lstStyle/>
          <a:p>
            <a:fld id="{AF839F7D-B5CE-471A-B5D1-EFF95D6D5C20}" type="datetimeFigureOut">
              <a:rPr lang="de-AT" smtClean="0"/>
              <a:t>09.11.2018</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C6A905A5-BC97-4B6F-BA1A-CA1CF13ECC7E}" type="slidenum">
              <a:rPr lang="de-AT" smtClean="0"/>
              <a:t>‹Nr.›</a:t>
            </a:fld>
            <a:endParaRPr lang="de-AT"/>
          </a:p>
        </p:txBody>
      </p:sp>
    </p:spTree>
    <p:extLst>
      <p:ext uri="{BB962C8B-B14F-4D97-AF65-F5344CB8AC3E}">
        <p14:creationId xmlns:p14="http://schemas.microsoft.com/office/powerpoint/2010/main" val="1146639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7" name="Datumsplatzhalter 6"/>
          <p:cNvSpPr>
            <a:spLocks noGrp="1"/>
          </p:cNvSpPr>
          <p:nvPr>
            <p:ph type="dt" sz="half" idx="10"/>
          </p:nvPr>
        </p:nvSpPr>
        <p:spPr/>
        <p:txBody>
          <a:bodyPr/>
          <a:lstStyle/>
          <a:p>
            <a:fld id="{AF839F7D-B5CE-471A-B5D1-EFF95D6D5C20}" type="datetimeFigureOut">
              <a:rPr lang="de-AT" smtClean="0"/>
              <a:t>09.11.2018</a:t>
            </a:fld>
            <a:endParaRPr lang="de-AT"/>
          </a:p>
        </p:txBody>
      </p:sp>
      <p:sp>
        <p:nvSpPr>
          <p:cNvPr id="8" name="Fußzeilenplatzhalter 7"/>
          <p:cNvSpPr>
            <a:spLocks noGrp="1"/>
          </p:cNvSpPr>
          <p:nvPr>
            <p:ph type="ftr" sz="quarter" idx="11"/>
          </p:nvPr>
        </p:nvSpPr>
        <p:spPr/>
        <p:txBody>
          <a:bodyPr/>
          <a:lstStyle/>
          <a:p>
            <a:endParaRPr lang="de-AT"/>
          </a:p>
        </p:txBody>
      </p:sp>
      <p:sp>
        <p:nvSpPr>
          <p:cNvPr id="9" name="Foliennummernplatzhalter 8"/>
          <p:cNvSpPr>
            <a:spLocks noGrp="1"/>
          </p:cNvSpPr>
          <p:nvPr>
            <p:ph type="sldNum" sz="quarter" idx="12"/>
          </p:nvPr>
        </p:nvSpPr>
        <p:spPr/>
        <p:txBody>
          <a:bodyPr/>
          <a:lstStyle/>
          <a:p>
            <a:fld id="{C6A905A5-BC97-4B6F-BA1A-CA1CF13ECC7E}" type="slidenum">
              <a:rPr lang="de-AT" smtClean="0"/>
              <a:t>‹Nr.›</a:t>
            </a:fld>
            <a:endParaRPr lang="de-AT"/>
          </a:p>
        </p:txBody>
      </p:sp>
    </p:spTree>
    <p:extLst>
      <p:ext uri="{BB962C8B-B14F-4D97-AF65-F5344CB8AC3E}">
        <p14:creationId xmlns:p14="http://schemas.microsoft.com/office/powerpoint/2010/main" val="2969534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Datumsplatzhalter 2"/>
          <p:cNvSpPr>
            <a:spLocks noGrp="1"/>
          </p:cNvSpPr>
          <p:nvPr>
            <p:ph type="dt" sz="half" idx="10"/>
          </p:nvPr>
        </p:nvSpPr>
        <p:spPr/>
        <p:txBody>
          <a:bodyPr/>
          <a:lstStyle/>
          <a:p>
            <a:fld id="{AF839F7D-B5CE-471A-B5D1-EFF95D6D5C20}" type="datetimeFigureOut">
              <a:rPr lang="de-AT" smtClean="0"/>
              <a:t>09.11.2018</a:t>
            </a:fld>
            <a:endParaRPr lang="de-AT"/>
          </a:p>
        </p:txBody>
      </p:sp>
      <p:sp>
        <p:nvSpPr>
          <p:cNvPr id="4" name="Fußzeilenplatzhalter 3"/>
          <p:cNvSpPr>
            <a:spLocks noGrp="1"/>
          </p:cNvSpPr>
          <p:nvPr>
            <p:ph type="ftr" sz="quarter" idx="11"/>
          </p:nvPr>
        </p:nvSpPr>
        <p:spPr/>
        <p:txBody>
          <a:bodyPr/>
          <a:lstStyle/>
          <a:p>
            <a:endParaRPr lang="de-AT"/>
          </a:p>
        </p:txBody>
      </p:sp>
      <p:sp>
        <p:nvSpPr>
          <p:cNvPr id="5" name="Foliennummernplatzhalter 4"/>
          <p:cNvSpPr>
            <a:spLocks noGrp="1"/>
          </p:cNvSpPr>
          <p:nvPr>
            <p:ph type="sldNum" sz="quarter" idx="12"/>
          </p:nvPr>
        </p:nvSpPr>
        <p:spPr/>
        <p:txBody>
          <a:bodyPr/>
          <a:lstStyle/>
          <a:p>
            <a:fld id="{C6A905A5-BC97-4B6F-BA1A-CA1CF13ECC7E}" type="slidenum">
              <a:rPr lang="de-AT" smtClean="0"/>
              <a:t>‹Nr.›</a:t>
            </a:fld>
            <a:endParaRPr lang="de-AT"/>
          </a:p>
        </p:txBody>
      </p:sp>
    </p:spTree>
    <p:extLst>
      <p:ext uri="{BB962C8B-B14F-4D97-AF65-F5344CB8AC3E}">
        <p14:creationId xmlns:p14="http://schemas.microsoft.com/office/powerpoint/2010/main" val="3326892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AF839F7D-B5CE-471A-B5D1-EFF95D6D5C20}" type="datetimeFigureOut">
              <a:rPr lang="de-AT" smtClean="0"/>
              <a:t>09.11.2018</a:t>
            </a:fld>
            <a:endParaRPr lang="de-AT"/>
          </a:p>
        </p:txBody>
      </p:sp>
      <p:sp>
        <p:nvSpPr>
          <p:cNvPr id="3" name="Fußzeilenplatzhalter 2"/>
          <p:cNvSpPr>
            <a:spLocks noGrp="1"/>
          </p:cNvSpPr>
          <p:nvPr>
            <p:ph type="ftr" sz="quarter" idx="11"/>
          </p:nvPr>
        </p:nvSpPr>
        <p:spPr/>
        <p:txBody>
          <a:bodyPr/>
          <a:lstStyle/>
          <a:p>
            <a:endParaRPr lang="de-AT"/>
          </a:p>
        </p:txBody>
      </p:sp>
      <p:sp>
        <p:nvSpPr>
          <p:cNvPr id="4" name="Foliennummernplatzhalter 3"/>
          <p:cNvSpPr>
            <a:spLocks noGrp="1"/>
          </p:cNvSpPr>
          <p:nvPr>
            <p:ph type="sldNum" sz="quarter" idx="12"/>
          </p:nvPr>
        </p:nvSpPr>
        <p:spPr/>
        <p:txBody>
          <a:bodyPr/>
          <a:lstStyle/>
          <a:p>
            <a:fld id="{C6A905A5-BC97-4B6F-BA1A-CA1CF13ECC7E}" type="slidenum">
              <a:rPr lang="de-AT" smtClean="0"/>
              <a:t>‹Nr.›</a:t>
            </a:fld>
            <a:endParaRPr lang="de-AT"/>
          </a:p>
        </p:txBody>
      </p:sp>
    </p:spTree>
    <p:extLst>
      <p:ext uri="{BB962C8B-B14F-4D97-AF65-F5344CB8AC3E}">
        <p14:creationId xmlns:p14="http://schemas.microsoft.com/office/powerpoint/2010/main" val="1166326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AF839F7D-B5CE-471A-B5D1-EFF95D6D5C20}" type="datetimeFigureOut">
              <a:rPr lang="de-AT" smtClean="0"/>
              <a:t>09.11.2018</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C6A905A5-BC97-4B6F-BA1A-CA1CF13ECC7E}" type="slidenum">
              <a:rPr lang="de-AT" smtClean="0"/>
              <a:t>‹Nr.›</a:t>
            </a:fld>
            <a:endParaRPr lang="de-AT"/>
          </a:p>
        </p:txBody>
      </p:sp>
    </p:spTree>
    <p:extLst>
      <p:ext uri="{BB962C8B-B14F-4D97-AF65-F5344CB8AC3E}">
        <p14:creationId xmlns:p14="http://schemas.microsoft.com/office/powerpoint/2010/main" val="4116074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AF839F7D-B5CE-471A-B5D1-EFF95D6D5C20}" type="datetimeFigureOut">
              <a:rPr lang="de-AT" smtClean="0"/>
              <a:t>09.11.2018</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C6A905A5-BC97-4B6F-BA1A-CA1CF13ECC7E}" type="slidenum">
              <a:rPr lang="de-AT" smtClean="0"/>
              <a:t>‹Nr.›</a:t>
            </a:fld>
            <a:endParaRPr lang="de-AT"/>
          </a:p>
        </p:txBody>
      </p:sp>
    </p:spTree>
    <p:extLst>
      <p:ext uri="{BB962C8B-B14F-4D97-AF65-F5344CB8AC3E}">
        <p14:creationId xmlns:p14="http://schemas.microsoft.com/office/powerpoint/2010/main" val="3078628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AT"/>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839F7D-B5CE-471A-B5D1-EFF95D6D5C20}" type="datetimeFigureOut">
              <a:rPr lang="de-AT" smtClean="0"/>
              <a:t>09.11.2018</a:t>
            </a:fld>
            <a:endParaRPr lang="de-AT"/>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A905A5-BC97-4B6F-BA1A-CA1CF13ECC7E}" type="slidenum">
              <a:rPr lang="de-AT" smtClean="0"/>
              <a:t>‹Nr.›</a:t>
            </a:fld>
            <a:endParaRPr lang="de-AT"/>
          </a:p>
        </p:txBody>
      </p:sp>
    </p:spTree>
    <p:extLst>
      <p:ext uri="{BB962C8B-B14F-4D97-AF65-F5344CB8AC3E}">
        <p14:creationId xmlns:p14="http://schemas.microsoft.com/office/powerpoint/2010/main" val="36960222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19.emf"/><Relationship Id="rId5" Type="http://schemas.openxmlformats.org/officeDocument/2006/relationships/package" Target="../embeddings/Microsoft_Word_Document9.docx"/><Relationship Id="rId4" Type="http://schemas.openxmlformats.org/officeDocument/2006/relationships/oleObject" Target="../embeddings/oleObject9.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21.emf"/><Relationship Id="rId4" Type="http://schemas.openxmlformats.org/officeDocument/2006/relationships/package" Target="../embeddings/Microsoft_Excel_Worksheet10.xlsx"/></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emf"/><Relationship Id="rId5" Type="http://schemas.openxmlformats.org/officeDocument/2006/relationships/package" Target="../embeddings/Microsoft_Word_Document1.docx"/><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5.emf"/><Relationship Id="rId5" Type="http://schemas.openxmlformats.org/officeDocument/2006/relationships/package" Target="../embeddings/Microsoft_Word_Document2.docx"/><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7.emf"/><Relationship Id="rId5" Type="http://schemas.openxmlformats.org/officeDocument/2006/relationships/package" Target="../embeddings/Microsoft_Word_Document3.docx"/><Relationship Id="rId4" Type="http://schemas.openxmlformats.org/officeDocument/2006/relationships/oleObject" Target="../embeddings/oleObject3.bin"/></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9.emf"/><Relationship Id="rId5" Type="http://schemas.openxmlformats.org/officeDocument/2006/relationships/package" Target="../embeddings/Microsoft_Word_Document4.docx"/><Relationship Id="rId4" Type="http://schemas.openxmlformats.org/officeDocument/2006/relationships/oleObject" Target="../embeddings/oleObject4.bin"/></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1.emf"/><Relationship Id="rId5" Type="http://schemas.openxmlformats.org/officeDocument/2006/relationships/package" Target="../embeddings/Microsoft_Word_Document5.docx"/><Relationship Id="rId4" Type="http://schemas.openxmlformats.org/officeDocument/2006/relationships/oleObject" Target="../embeddings/oleObject5.bin"/></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3.e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package" Target="../embeddings/Microsoft_Word_Document6.docx"/><Relationship Id="rId5" Type="http://schemas.openxmlformats.org/officeDocument/2006/relationships/oleObject" Target="../embeddings/oleObject6.bin"/><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15.emf"/><Relationship Id="rId5" Type="http://schemas.openxmlformats.org/officeDocument/2006/relationships/package" Target="../embeddings/Microsoft_Word_Document7.docx"/><Relationship Id="rId4" Type="http://schemas.openxmlformats.org/officeDocument/2006/relationships/oleObject" Target="../embeddings/oleObject7.bin"/></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17.emf"/><Relationship Id="rId5" Type="http://schemas.openxmlformats.org/officeDocument/2006/relationships/package" Target="../embeddings/Microsoft_Word_Document8.docx"/><Relationship Id="rId4" Type="http://schemas.openxmlformats.org/officeDocument/2006/relationships/oleObject" Target="../embeddings/oleObject8.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4" descr="http://narama.logu.tuhh.de/sites/narama.logu.tuhh.de/files/web_rgb.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AT" dirty="0"/>
          </a:p>
        </p:txBody>
      </p:sp>
      <p:sp>
        <p:nvSpPr>
          <p:cNvPr id="9" name="AutoShape 6" descr="http://narama.logu.tuhh.de/sites/narama.logu.tuhh.de/files/web_rgb.sv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AT" dirty="0"/>
          </a:p>
        </p:txBody>
      </p:sp>
      <p:sp>
        <p:nvSpPr>
          <p:cNvPr id="37" name="AutoShape 12" descr="http://narama.logu.tuhh.de/sites/narama.logu.tuhh.de/files/web_rgb.svg"/>
          <p:cNvSpPr>
            <a:spLocks noChangeAspect="1" noChangeArrowheads="1"/>
          </p:cNvSpPr>
          <p:nvPr/>
        </p:nvSpPr>
        <p:spPr bwMode="auto">
          <a:xfrm>
            <a:off x="30797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AT" dirty="0"/>
          </a:p>
        </p:txBody>
      </p:sp>
      <p:sp>
        <p:nvSpPr>
          <p:cNvPr id="4" name="Rechteck 3"/>
          <p:cNvSpPr/>
          <p:nvPr/>
        </p:nvSpPr>
        <p:spPr>
          <a:xfrm>
            <a:off x="1257486" y="229631"/>
            <a:ext cx="6978736" cy="4675287"/>
          </a:xfrm>
          <a:prstGeom prst="rect">
            <a:avLst/>
          </a:prstGeom>
          <a:solidFill>
            <a:srgbClr val="F2F2F2">
              <a:alpha val="50196"/>
            </a:srgbClr>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93763" indent="-85725"/>
            <a:r>
              <a:rPr lang="de-DE" dirty="0" smtClean="0">
                <a:latin typeface="Arial" pitchFamily="34" charset="0"/>
                <a:cs typeface="Arial" pitchFamily="34" charset="0"/>
              </a:rPr>
              <a:t>	</a:t>
            </a:r>
            <a:endParaRPr lang="de-DE" dirty="0">
              <a:latin typeface="Arial" pitchFamily="34" charset="0"/>
              <a:cs typeface="Arial" pitchFamily="34" charset="0"/>
            </a:endParaRPr>
          </a:p>
        </p:txBody>
      </p:sp>
      <p:pic>
        <p:nvPicPr>
          <p:cNvPr id="6" name="Grafik 5" descr="Beschreibung: http://www.wu.ac.at/typo3conf/ext/wu_template/Resources/Public/Images/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41393" y="404486"/>
            <a:ext cx="1182261" cy="6120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 name="Textfeld 9"/>
          <p:cNvSpPr txBox="1"/>
          <p:nvPr/>
        </p:nvSpPr>
        <p:spPr>
          <a:xfrm>
            <a:off x="1755502" y="3873242"/>
            <a:ext cx="2758058" cy="707886"/>
          </a:xfrm>
          <a:prstGeom prst="rect">
            <a:avLst/>
          </a:prstGeom>
          <a:noFill/>
          <a:ln>
            <a:noFill/>
          </a:ln>
        </p:spPr>
        <p:txBody>
          <a:bodyPr wrap="square" rtlCol="0">
            <a:spAutoFit/>
          </a:bodyPr>
          <a:lstStyle/>
          <a:p>
            <a:r>
              <a:rPr lang="en-US" sz="1000" b="1" i="1" dirty="0" smtClean="0">
                <a:solidFill>
                  <a:schemeClr val="tx1">
                    <a:lumMod val="65000"/>
                    <a:lumOff val="35000"/>
                  </a:schemeClr>
                </a:solidFill>
                <a:latin typeface="Arial" pitchFamily="34" charset="0"/>
                <a:cs typeface="Arial" pitchFamily="34" charset="0"/>
              </a:rPr>
              <a:t>Dr. Philip </a:t>
            </a:r>
            <a:r>
              <a:rPr lang="en-US" sz="1000" b="1" i="1" dirty="0" err="1" smtClean="0">
                <a:solidFill>
                  <a:schemeClr val="tx1">
                    <a:lumMod val="65000"/>
                    <a:lumOff val="35000"/>
                  </a:schemeClr>
                </a:solidFill>
                <a:latin typeface="Arial" pitchFamily="34" charset="0"/>
                <a:cs typeface="Arial" pitchFamily="34" charset="0"/>
              </a:rPr>
              <a:t>Bradonjic</a:t>
            </a:r>
            <a:r>
              <a:rPr lang="en-US" sz="1000" b="1" i="1" dirty="0" smtClean="0">
                <a:solidFill>
                  <a:schemeClr val="tx1">
                    <a:lumMod val="65000"/>
                    <a:lumOff val="35000"/>
                  </a:schemeClr>
                </a:solidFill>
                <a:latin typeface="Arial" pitchFamily="34" charset="0"/>
                <a:cs typeface="Arial" pitchFamily="34" charset="0"/>
              </a:rPr>
              <a:t> 	</a:t>
            </a:r>
            <a:endParaRPr lang="de-DE" sz="1000" b="1" i="1" dirty="0">
              <a:solidFill>
                <a:schemeClr val="tx1">
                  <a:lumMod val="65000"/>
                  <a:lumOff val="35000"/>
                </a:schemeClr>
              </a:solidFill>
              <a:latin typeface="Arial" pitchFamily="34" charset="0"/>
              <a:cs typeface="Arial" pitchFamily="34" charset="0"/>
            </a:endParaRPr>
          </a:p>
          <a:p>
            <a:r>
              <a:rPr lang="de-DE" sz="1000" b="1" i="1" dirty="0" smtClean="0">
                <a:solidFill>
                  <a:schemeClr val="tx1">
                    <a:lumMod val="65000"/>
                    <a:lumOff val="35000"/>
                  </a:schemeClr>
                </a:solidFill>
                <a:latin typeface="Arial" pitchFamily="34" charset="0"/>
                <a:cs typeface="Arial" pitchFamily="34" charset="0"/>
              </a:rPr>
              <a:t>Prof</a:t>
            </a:r>
            <a:r>
              <a:rPr lang="de-DE" sz="1000" b="1" i="1" dirty="0">
                <a:solidFill>
                  <a:schemeClr val="tx1">
                    <a:lumMod val="65000"/>
                    <a:lumOff val="35000"/>
                  </a:schemeClr>
                </a:solidFill>
                <a:latin typeface="Arial" pitchFamily="34" charset="0"/>
                <a:cs typeface="Arial" pitchFamily="34" charset="0"/>
              </a:rPr>
              <a:t>. Dr. </a:t>
            </a:r>
            <a:r>
              <a:rPr lang="de-DE" sz="1000" b="1" i="1" dirty="0" smtClean="0">
                <a:solidFill>
                  <a:schemeClr val="tx1">
                    <a:lumMod val="65000"/>
                    <a:lumOff val="35000"/>
                  </a:schemeClr>
                </a:solidFill>
                <a:latin typeface="Arial" pitchFamily="34" charset="0"/>
                <a:cs typeface="Arial" pitchFamily="34" charset="0"/>
              </a:rPr>
              <a:t>Nikolaus Franke </a:t>
            </a:r>
          </a:p>
          <a:p>
            <a:r>
              <a:rPr lang="de-DE" sz="1000" dirty="0" smtClean="0">
                <a:solidFill>
                  <a:schemeClr val="tx1">
                    <a:lumMod val="65000"/>
                    <a:lumOff val="35000"/>
                  </a:schemeClr>
                </a:solidFill>
                <a:latin typeface="Arial" pitchFamily="34" charset="0"/>
                <a:cs typeface="Arial" pitchFamily="34" charset="0"/>
              </a:rPr>
              <a:t>Institute </a:t>
            </a:r>
            <a:r>
              <a:rPr lang="de-DE" sz="1000" dirty="0" err="1" smtClean="0">
                <a:solidFill>
                  <a:schemeClr val="tx1">
                    <a:lumMod val="65000"/>
                    <a:lumOff val="35000"/>
                  </a:schemeClr>
                </a:solidFill>
                <a:latin typeface="Arial" pitchFamily="34" charset="0"/>
                <a:cs typeface="Arial" pitchFamily="34" charset="0"/>
              </a:rPr>
              <a:t>for</a:t>
            </a:r>
            <a:r>
              <a:rPr lang="de-DE" sz="1000" dirty="0" smtClean="0">
                <a:solidFill>
                  <a:schemeClr val="tx1">
                    <a:lumMod val="65000"/>
                    <a:lumOff val="35000"/>
                  </a:schemeClr>
                </a:solidFill>
                <a:latin typeface="Arial" pitchFamily="34" charset="0"/>
                <a:cs typeface="Arial" pitchFamily="34" charset="0"/>
              </a:rPr>
              <a:t> Entrepreneurship </a:t>
            </a:r>
            <a:r>
              <a:rPr lang="de-DE" sz="1000" dirty="0">
                <a:solidFill>
                  <a:schemeClr val="tx1">
                    <a:lumMod val="65000"/>
                    <a:lumOff val="35000"/>
                  </a:schemeClr>
                </a:solidFill>
                <a:latin typeface="Arial" pitchFamily="34" charset="0"/>
                <a:cs typeface="Arial" pitchFamily="34" charset="0"/>
              </a:rPr>
              <a:t>&amp; </a:t>
            </a:r>
            <a:r>
              <a:rPr lang="de-DE" sz="1000" dirty="0" smtClean="0">
                <a:solidFill>
                  <a:schemeClr val="tx1">
                    <a:lumMod val="65000"/>
                    <a:lumOff val="35000"/>
                  </a:schemeClr>
                </a:solidFill>
                <a:latin typeface="Arial" pitchFamily="34" charset="0"/>
                <a:cs typeface="Arial" pitchFamily="34" charset="0"/>
              </a:rPr>
              <a:t>Innovation</a:t>
            </a:r>
          </a:p>
          <a:p>
            <a:r>
              <a:rPr lang="de-DE" sz="1000" dirty="0" smtClean="0">
                <a:solidFill>
                  <a:schemeClr val="tx1">
                    <a:lumMod val="65000"/>
                    <a:lumOff val="35000"/>
                  </a:schemeClr>
                </a:solidFill>
                <a:latin typeface="Arial" pitchFamily="34" charset="0"/>
                <a:cs typeface="Arial" pitchFamily="34" charset="0"/>
              </a:rPr>
              <a:t>Vienna University </a:t>
            </a:r>
            <a:r>
              <a:rPr lang="de-DE" sz="1000" dirty="0" err="1" smtClean="0">
                <a:solidFill>
                  <a:schemeClr val="tx1">
                    <a:lumMod val="65000"/>
                    <a:lumOff val="35000"/>
                  </a:schemeClr>
                </a:solidFill>
                <a:latin typeface="Arial" pitchFamily="34" charset="0"/>
                <a:cs typeface="Arial" pitchFamily="34" charset="0"/>
              </a:rPr>
              <a:t>of</a:t>
            </a:r>
            <a:r>
              <a:rPr lang="de-DE" sz="1000" dirty="0" smtClean="0">
                <a:solidFill>
                  <a:schemeClr val="tx1">
                    <a:lumMod val="65000"/>
                    <a:lumOff val="35000"/>
                  </a:schemeClr>
                </a:solidFill>
                <a:latin typeface="Arial" pitchFamily="34" charset="0"/>
                <a:cs typeface="Arial" pitchFamily="34" charset="0"/>
              </a:rPr>
              <a:t> Economics </a:t>
            </a:r>
            <a:r>
              <a:rPr lang="de-DE" sz="1000" dirty="0" err="1" smtClean="0">
                <a:solidFill>
                  <a:schemeClr val="tx1">
                    <a:lumMod val="65000"/>
                    <a:lumOff val="35000"/>
                  </a:schemeClr>
                </a:solidFill>
                <a:latin typeface="Arial" pitchFamily="34" charset="0"/>
                <a:cs typeface="Arial" pitchFamily="34" charset="0"/>
              </a:rPr>
              <a:t>and</a:t>
            </a:r>
            <a:r>
              <a:rPr lang="de-DE" sz="1000" dirty="0" smtClean="0">
                <a:solidFill>
                  <a:schemeClr val="tx1">
                    <a:lumMod val="65000"/>
                    <a:lumOff val="35000"/>
                  </a:schemeClr>
                </a:solidFill>
                <a:latin typeface="Arial" pitchFamily="34" charset="0"/>
                <a:cs typeface="Arial" pitchFamily="34" charset="0"/>
              </a:rPr>
              <a:t> Business</a:t>
            </a:r>
            <a:endParaRPr lang="de-DE" sz="1000" dirty="0">
              <a:solidFill>
                <a:schemeClr val="tx1">
                  <a:lumMod val="65000"/>
                  <a:lumOff val="35000"/>
                </a:schemeClr>
              </a:solidFill>
              <a:latin typeface="Arial" pitchFamily="34" charset="0"/>
              <a:cs typeface="Arial" pitchFamily="34" charset="0"/>
            </a:endParaRPr>
          </a:p>
        </p:txBody>
      </p:sp>
      <p:sp>
        <p:nvSpPr>
          <p:cNvPr id="13" name="Textfeld 12"/>
          <p:cNvSpPr txBox="1"/>
          <p:nvPr/>
        </p:nvSpPr>
        <p:spPr>
          <a:xfrm>
            <a:off x="5499918" y="4027130"/>
            <a:ext cx="2620106" cy="553998"/>
          </a:xfrm>
          <a:prstGeom prst="rect">
            <a:avLst/>
          </a:prstGeom>
          <a:noFill/>
          <a:ln>
            <a:noFill/>
          </a:ln>
        </p:spPr>
        <p:txBody>
          <a:bodyPr wrap="square" rtlCol="0">
            <a:spAutoFit/>
          </a:bodyPr>
          <a:lstStyle/>
          <a:p>
            <a:r>
              <a:rPr lang="de-DE" sz="1000" b="1" i="1" dirty="0" smtClean="0">
                <a:solidFill>
                  <a:schemeClr val="tx1">
                    <a:lumMod val="65000"/>
                    <a:lumOff val="35000"/>
                  </a:schemeClr>
                </a:solidFill>
                <a:latin typeface="Arial" pitchFamily="34" charset="0"/>
                <a:cs typeface="Arial" pitchFamily="34" charset="0"/>
              </a:rPr>
              <a:t>Prof</a:t>
            </a:r>
            <a:r>
              <a:rPr lang="de-DE" sz="1000" b="1" i="1" dirty="0">
                <a:solidFill>
                  <a:schemeClr val="tx1">
                    <a:lumMod val="65000"/>
                    <a:lumOff val="35000"/>
                  </a:schemeClr>
                </a:solidFill>
                <a:latin typeface="Arial" pitchFamily="34" charset="0"/>
                <a:cs typeface="Arial" pitchFamily="34" charset="0"/>
              </a:rPr>
              <a:t>. Dr. Christian </a:t>
            </a:r>
            <a:r>
              <a:rPr lang="de-DE" sz="1000" b="1" i="1" dirty="0" err="1" smtClean="0">
                <a:solidFill>
                  <a:schemeClr val="tx1">
                    <a:lumMod val="65000"/>
                    <a:lumOff val="35000"/>
                  </a:schemeClr>
                </a:solidFill>
                <a:latin typeface="Arial" pitchFamily="34" charset="0"/>
                <a:cs typeface="Arial" pitchFamily="34" charset="0"/>
              </a:rPr>
              <a:t>Luethje</a:t>
            </a:r>
            <a:endParaRPr lang="de-DE" sz="1000" b="1" i="1" dirty="0" smtClean="0">
              <a:solidFill>
                <a:schemeClr val="tx1">
                  <a:lumMod val="65000"/>
                  <a:lumOff val="35000"/>
                </a:schemeClr>
              </a:solidFill>
              <a:latin typeface="Arial" pitchFamily="34" charset="0"/>
              <a:cs typeface="Arial" pitchFamily="34" charset="0"/>
            </a:endParaRPr>
          </a:p>
          <a:p>
            <a:r>
              <a:rPr lang="de-DE" sz="1000" dirty="0" smtClean="0">
                <a:solidFill>
                  <a:schemeClr val="tx1">
                    <a:lumMod val="65000"/>
                    <a:lumOff val="35000"/>
                  </a:schemeClr>
                </a:solidFill>
                <a:latin typeface="Arial" pitchFamily="34" charset="0"/>
                <a:cs typeface="Arial" pitchFamily="34" charset="0"/>
              </a:rPr>
              <a:t>Institute </a:t>
            </a:r>
            <a:r>
              <a:rPr lang="de-DE" sz="1000" dirty="0">
                <a:solidFill>
                  <a:schemeClr val="tx1">
                    <a:lumMod val="65000"/>
                    <a:lumOff val="35000"/>
                  </a:schemeClr>
                </a:solidFill>
                <a:latin typeface="Arial" pitchFamily="34" charset="0"/>
                <a:cs typeface="Arial" pitchFamily="34" charset="0"/>
              </a:rPr>
              <a:t>für </a:t>
            </a:r>
            <a:r>
              <a:rPr lang="de-DE" sz="1000" dirty="0" smtClean="0">
                <a:solidFill>
                  <a:schemeClr val="tx1">
                    <a:lumMod val="65000"/>
                    <a:lumOff val="35000"/>
                  </a:schemeClr>
                </a:solidFill>
                <a:latin typeface="Arial" pitchFamily="34" charset="0"/>
                <a:cs typeface="Arial" pitchFamily="34" charset="0"/>
              </a:rPr>
              <a:t>Innovation Marketing</a:t>
            </a:r>
          </a:p>
          <a:p>
            <a:r>
              <a:rPr lang="de-DE" sz="1000" dirty="0" smtClean="0">
                <a:solidFill>
                  <a:schemeClr val="tx1">
                    <a:lumMod val="65000"/>
                    <a:lumOff val="35000"/>
                  </a:schemeClr>
                </a:solidFill>
                <a:latin typeface="Arial" pitchFamily="34" charset="0"/>
                <a:cs typeface="Arial" pitchFamily="34" charset="0"/>
              </a:rPr>
              <a:t>Hamburg University </a:t>
            </a:r>
            <a:r>
              <a:rPr lang="de-DE" sz="1000" dirty="0" err="1" smtClean="0">
                <a:solidFill>
                  <a:schemeClr val="tx1">
                    <a:lumMod val="65000"/>
                    <a:lumOff val="35000"/>
                  </a:schemeClr>
                </a:solidFill>
                <a:latin typeface="Arial" pitchFamily="34" charset="0"/>
                <a:cs typeface="Arial" pitchFamily="34" charset="0"/>
              </a:rPr>
              <a:t>of</a:t>
            </a:r>
            <a:r>
              <a:rPr lang="de-DE" sz="1000" dirty="0" smtClean="0">
                <a:solidFill>
                  <a:schemeClr val="tx1">
                    <a:lumMod val="65000"/>
                    <a:lumOff val="35000"/>
                  </a:schemeClr>
                </a:solidFill>
                <a:latin typeface="Arial" pitchFamily="34" charset="0"/>
                <a:cs typeface="Arial" pitchFamily="34" charset="0"/>
              </a:rPr>
              <a:t> Technology</a:t>
            </a:r>
            <a:endParaRPr lang="de-AT" sz="1000" dirty="0">
              <a:solidFill>
                <a:schemeClr val="tx1">
                  <a:lumMod val="65000"/>
                  <a:lumOff val="35000"/>
                </a:schemeClr>
              </a:solidFill>
              <a:latin typeface="Arial" pitchFamily="34" charset="0"/>
              <a:cs typeface="Arial" pitchFamily="34" charset="0"/>
            </a:endParaRPr>
          </a:p>
        </p:txBody>
      </p:sp>
      <p:sp>
        <p:nvSpPr>
          <p:cNvPr id="8" name="Textfeld 7"/>
          <p:cNvSpPr txBox="1"/>
          <p:nvPr/>
        </p:nvSpPr>
        <p:spPr>
          <a:xfrm>
            <a:off x="2987602" y="1382234"/>
            <a:ext cx="3232396" cy="276999"/>
          </a:xfrm>
          <a:prstGeom prst="rect">
            <a:avLst/>
          </a:prstGeom>
          <a:noFill/>
        </p:spPr>
        <p:txBody>
          <a:bodyPr wrap="square" rtlCol="0">
            <a:spAutoFit/>
          </a:bodyPr>
          <a:lstStyle/>
          <a:p>
            <a:pPr algn="ctr"/>
            <a:r>
              <a:rPr lang="de-DE" sz="1200" dirty="0" smtClean="0">
                <a:solidFill>
                  <a:schemeClr val="tx1">
                    <a:lumMod val="65000"/>
                    <a:lumOff val="35000"/>
                  </a:schemeClr>
                </a:solidFill>
                <a:latin typeface="Arial" panose="020B0604020202020204" pitchFamily="34" charset="0"/>
                <a:cs typeface="Arial" panose="020B0604020202020204" pitchFamily="34" charset="0"/>
              </a:rPr>
              <a:t>Welcome </a:t>
            </a:r>
            <a:r>
              <a:rPr lang="de-DE" sz="1200" dirty="0" err="1" smtClean="0">
                <a:solidFill>
                  <a:schemeClr val="tx1">
                    <a:lumMod val="65000"/>
                    <a:lumOff val="35000"/>
                  </a:schemeClr>
                </a:solidFill>
                <a:latin typeface="Arial" panose="020B0604020202020204" pitchFamily="34" charset="0"/>
                <a:cs typeface="Arial" panose="020B0604020202020204" pitchFamily="34" charset="0"/>
              </a:rPr>
              <a:t>to</a:t>
            </a:r>
            <a:r>
              <a:rPr lang="de-DE" sz="1200" dirty="0" smtClean="0">
                <a:solidFill>
                  <a:schemeClr val="tx1">
                    <a:lumMod val="65000"/>
                    <a:lumOff val="35000"/>
                  </a:schemeClr>
                </a:solidFill>
                <a:latin typeface="Arial" panose="020B0604020202020204" pitchFamily="34" charset="0"/>
                <a:cs typeface="Arial" panose="020B0604020202020204" pitchFamily="34" charset="0"/>
              </a:rPr>
              <a:t> </a:t>
            </a:r>
            <a:r>
              <a:rPr lang="de-DE" sz="1200" dirty="0" err="1" smtClean="0">
                <a:solidFill>
                  <a:schemeClr val="tx1">
                    <a:lumMod val="65000"/>
                    <a:lumOff val="35000"/>
                  </a:schemeClr>
                </a:solidFill>
                <a:latin typeface="Arial" panose="020B0604020202020204" pitchFamily="34" charset="0"/>
                <a:cs typeface="Arial" panose="020B0604020202020204" pitchFamily="34" charset="0"/>
              </a:rPr>
              <a:t>our</a:t>
            </a:r>
            <a:r>
              <a:rPr lang="de-DE" sz="1200" dirty="0" smtClean="0">
                <a:solidFill>
                  <a:schemeClr val="tx1">
                    <a:lumMod val="65000"/>
                    <a:lumOff val="35000"/>
                  </a:schemeClr>
                </a:solidFill>
                <a:latin typeface="Arial" panose="020B0604020202020204" pitchFamily="34" charset="0"/>
                <a:cs typeface="Arial" panose="020B0604020202020204" pitchFamily="34" charset="0"/>
              </a:rPr>
              <a:t> </a:t>
            </a:r>
            <a:r>
              <a:rPr lang="de-DE" sz="1200" dirty="0" err="1" smtClean="0">
                <a:solidFill>
                  <a:schemeClr val="tx1">
                    <a:lumMod val="65000"/>
                    <a:lumOff val="35000"/>
                  </a:schemeClr>
                </a:solidFill>
                <a:latin typeface="Arial" panose="020B0604020202020204" pitchFamily="34" charset="0"/>
                <a:cs typeface="Arial" panose="020B0604020202020204" pitchFamily="34" charset="0"/>
              </a:rPr>
              <a:t>study</a:t>
            </a:r>
            <a:endParaRPr lang="de-AT" sz="12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6" name="Textfeld 15"/>
          <p:cNvSpPr txBox="1"/>
          <p:nvPr/>
        </p:nvSpPr>
        <p:spPr>
          <a:xfrm>
            <a:off x="1179438" y="1690011"/>
            <a:ext cx="6768752" cy="400110"/>
          </a:xfrm>
          <a:prstGeom prst="rect">
            <a:avLst/>
          </a:prstGeom>
          <a:noFill/>
          <a:ln>
            <a:noFill/>
          </a:ln>
        </p:spPr>
        <p:txBody>
          <a:bodyPr wrap="square" rtlCol="0">
            <a:spAutoFit/>
          </a:bodyPr>
          <a:lstStyle/>
          <a:p>
            <a:pPr algn="ctr">
              <a:spcAft>
                <a:spcPts val="600"/>
              </a:spcAft>
            </a:pPr>
            <a:r>
              <a:rPr lang="de-DE" sz="2000" b="1" dirty="0" err="1" smtClean="0">
                <a:latin typeface="Arial" pitchFamily="34" charset="0"/>
                <a:cs typeface="Arial" pitchFamily="34" charset="0"/>
              </a:rPr>
              <a:t>Where</a:t>
            </a:r>
            <a:r>
              <a:rPr lang="de-DE" sz="2000" b="1" dirty="0" smtClean="0">
                <a:latin typeface="Arial" pitchFamily="34" charset="0"/>
                <a:cs typeface="Arial" pitchFamily="34" charset="0"/>
              </a:rPr>
              <a:t> do </a:t>
            </a:r>
            <a:r>
              <a:rPr lang="de-DE" sz="2000" b="1" dirty="0" err="1" smtClean="0">
                <a:latin typeface="Arial" pitchFamily="34" charset="0"/>
                <a:cs typeface="Arial" pitchFamily="34" charset="0"/>
              </a:rPr>
              <a:t>innovations</a:t>
            </a:r>
            <a:r>
              <a:rPr lang="de-DE" sz="2000" b="1" dirty="0" smtClean="0">
                <a:latin typeface="Arial" pitchFamily="34" charset="0"/>
                <a:cs typeface="Arial" pitchFamily="34" charset="0"/>
              </a:rPr>
              <a:t> </a:t>
            </a:r>
            <a:r>
              <a:rPr lang="de-DE" sz="2000" b="1" dirty="0" err="1" smtClean="0">
                <a:latin typeface="Arial" pitchFamily="34" charset="0"/>
                <a:cs typeface="Arial" pitchFamily="34" charset="0"/>
              </a:rPr>
              <a:t>come</a:t>
            </a:r>
            <a:r>
              <a:rPr lang="de-DE" sz="2000" b="1" dirty="0" smtClean="0">
                <a:latin typeface="Arial" pitchFamily="34" charset="0"/>
                <a:cs typeface="Arial" pitchFamily="34" charset="0"/>
              </a:rPr>
              <a:t> </a:t>
            </a:r>
            <a:r>
              <a:rPr lang="de-DE" sz="2000" b="1" dirty="0" err="1" smtClean="0">
                <a:latin typeface="Arial" pitchFamily="34" charset="0"/>
                <a:cs typeface="Arial" pitchFamily="34" charset="0"/>
              </a:rPr>
              <a:t>from</a:t>
            </a:r>
            <a:r>
              <a:rPr lang="de-DE" sz="2000" b="1" dirty="0" smtClean="0">
                <a:latin typeface="Arial" pitchFamily="34" charset="0"/>
                <a:cs typeface="Arial" pitchFamily="34" charset="0"/>
              </a:rPr>
              <a:t>?</a:t>
            </a:r>
          </a:p>
        </p:txBody>
      </p:sp>
      <p:sp>
        <p:nvSpPr>
          <p:cNvPr id="23" name="Textfeld 22"/>
          <p:cNvSpPr txBox="1"/>
          <p:nvPr/>
        </p:nvSpPr>
        <p:spPr>
          <a:xfrm>
            <a:off x="1279264" y="2193194"/>
            <a:ext cx="6840760" cy="1769715"/>
          </a:xfrm>
          <a:prstGeom prst="rect">
            <a:avLst/>
          </a:prstGeom>
          <a:noFill/>
          <a:ln>
            <a:noFill/>
          </a:ln>
        </p:spPr>
        <p:txBody>
          <a:bodyPr wrap="square" rtlCol="0">
            <a:spAutoFit/>
          </a:bodyPr>
          <a:lstStyle/>
          <a:p>
            <a:pPr algn="ctr">
              <a:spcAft>
                <a:spcPts val="600"/>
              </a:spcAft>
            </a:pPr>
            <a:r>
              <a:rPr lang="de-DE" sz="1200" dirty="0" err="1" smtClean="0">
                <a:solidFill>
                  <a:schemeClr val="tx1">
                    <a:lumMod val="65000"/>
                    <a:lumOff val="35000"/>
                  </a:schemeClr>
                </a:solidFill>
                <a:latin typeface="Arial" pitchFamily="34" charset="0"/>
                <a:cs typeface="Arial" pitchFamily="34" charset="0"/>
              </a:rPr>
              <a:t>We</a:t>
            </a:r>
            <a:r>
              <a:rPr lang="de-DE" sz="1200" dirty="0" smtClean="0">
                <a:solidFill>
                  <a:schemeClr val="tx1">
                    <a:lumMod val="65000"/>
                    <a:lumOff val="35000"/>
                  </a:schemeClr>
                </a:solidFill>
                <a:latin typeface="Arial" pitchFamily="34" charset="0"/>
                <a:cs typeface="Arial" pitchFamily="34" charset="0"/>
              </a:rPr>
              <a:t> </a:t>
            </a:r>
            <a:r>
              <a:rPr lang="de-DE" sz="1200" dirty="0" err="1" smtClean="0">
                <a:solidFill>
                  <a:schemeClr val="tx1">
                    <a:lumMod val="65000"/>
                    <a:lumOff val="35000"/>
                  </a:schemeClr>
                </a:solidFill>
                <a:latin typeface="Arial" pitchFamily="34" charset="0"/>
                <a:cs typeface="Arial" pitchFamily="34" charset="0"/>
              </a:rPr>
              <a:t>are</a:t>
            </a:r>
            <a:r>
              <a:rPr lang="de-DE" sz="1200" dirty="0" smtClean="0">
                <a:solidFill>
                  <a:schemeClr val="tx1">
                    <a:lumMod val="65000"/>
                    <a:lumOff val="35000"/>
                  </a:schemeClr>
                </a:solidFill>
                <a:latin typeface="Arial" pitchFamily="34" charset="0"/>
                <a:cs typeface="Arial" pitchFamily="34" charset="0"/>
              </a:rPr>
              <a:t> </a:t>
            </a:r>
            <a:r>
              <a:rPr lang="en-US" sz="1200" dirty="0" smtClean="0">
                <a:solidFill>
                  <a:schemeClr val="tx1">
                    <a:lumMod val="65000"/>
                    <a:lumOff val="35000"/>
                  </a:schemeClr>
                </a:solidFill>
                <a:latin typeface="Arial" pitchFamily="34" charset="0"/>
                <a:cs typeface="Arial" pitchFamily="34" charset="0"/>
              </a:rPr>
              <a:t>interested</a:t>
            </a:r>
            <a:r>
              <a:rPr lang="de-DE" sz="1200" dirty="0" smtClean="0">
                <a:solidFill>
                  <a:schemeClr val="tx1">
                    <a:lumMod val="65000"/>
                    <a:lumOff val="35000"/>
                  </a:schemeClr>
                </a:solidFill>
                <a:latin typeface="Arial" pitchFamily="34" charset="0"/>
                <a:cs typeface="Arial" pitchFamily="34" charset="0"/>
              </a:rPr>
              <a:t> in </a:t>
            </a:r>
            <a:r>
              <a:rPr lang="de-DE" sz="1200" dirty="0" err="1" smtClean="0">
                <a:solidFill>
                  <a:schemeClr val="tx1">
                    <a:lumMod val="65000"/>
                    <a:lumOff val="35000"/>
                  </a:schemeClr>
                </a:solidFill>
                <a:latin typeface="Arial" pitchFamily="34" charset="0"/>
                <a:cs typeface="Arial" pitchFamily="34" charset="0"/>
              </a:rPr>
              <a:t>your</a:t>
            </a:r>
            <a:r>
              <a:rPr lang="de-DE" sz="1200" dirty="0" smtClean="0">
                <a:solidFill>
                  <a:schemeClr val="tx1">
                    <a:lumMod val="65000"/>
                    <a:lumOff val="35000"/>
                  </a:schemeClr>
                </a:solidFill>
                <a:latin typeface="Arial" pitchFamily="34" charset="0"/>
                <a:cs typeface="Arial" pitchFamily="34" charset="0"/>
              </a:rPr>
              <a:t> </a:t>
            </a:r>
            <a:r>
              <a:rPr lang="de-DE" sz="1200" dirty="0" err="1" smtClean="0">
                <a:solidFill>
                  <a:schemeClr val="tx1">
                    <a:lumMod val="65000"/>
                    <a:lumOff val="35000"/>
                  </a:schemeClr>
                </a:solidFill>
                <a:latin typeface="Arial" pitchFamily="34" charset="0"/>
                <a:cs typeface="Arial" pitchFamily="34" charset="0"/>
              </a:rPr>
              <a:t>estimations</a:t>
            </a:r>
            <a:r>
              <a:rPr lang="de-DE" sz="1200" dirty="0" smtClean="0">
                <a:solidFill>
                  <a:schemeClr val="tx1">
                    <a:lumMod val="65000"/>
                    <a:lumOff val="35000"/>
                  </a:schemeClr>
                </a:solidFill>
                <a:latin typeface="Arial" pitchFamily="34" charset="0"/>
                <a:cs typeface="Arial" pitchFamily="34" charset="0"/>
              </a:rPr>
              <a:t> on </a:t>
            </a:r>
            <a:r>
              <a:rPr lang="en-US" sz="1200" b="1" dirty="0" smtClean="0">
                <a:solidFill>
                  <a:schemeClr val="tx1">
                    <a:lumMod val="65000"/>
                    <a:lumOff val="35000"/>
                  </a:schemeClr>
                </a:solidFill>
                <a:latin typeface="Arial" pitchFamily="34" charset="0"/>
                <a:cs typeface="Arial" pitchFamily="34" charset="0"/>
              </a:rPr>
              <a:t>how new technologies, products, and services are developed</a:t>
            </a:r>
            <a:r>
              <a:rPr lang="en-US" sz="1200" dirty="0" smtClean="0">
                <a:solidFill>
                  <a:schemeClr val="tx1">
                    <a:lumMod val="65000"/>
                    <a:lumOff val="35000"/>
                  </a:schemeClr>
                </a:solidFill>
                <a:latin typeface="Arial" pitchFamily="34" charset="0"/>
                <a:cs typeface="Arial" pitchFamily="34" charset="0"/>
              </a:rPr>
              <a:t>. </a:t>
            </a:r>
          </a:p>
          <a:p>
            <a:pPr algn="ctr">
              <a:spcAft>
                <a:spcPts val="600"/>
              </a:spcAft>
            </a:pPr>
            <a:r>
              <a:rPr lang="en-US" sz="1200" dirty="0" smtClean="0">
                <a:solidFill>
                  <a:schemeClr val="tx1">
                    <a:lumMod val="65000"/>
                    <a:lumOff val="35000"/>
                  </a:schemeClr>
                </a:solidFill>
                <a:latin typeface="Arial" pitchFamily="34" charset="0"/>
                <a:cs typeface="Arial" pitchFamily="34" charset="0"/>
              </a:rPr>
              <a:t>You need </a:t>
            </a:r>
            <a:r>
              <a:rPr lang="en-US" sz="1200" b="1" dirty="0" smtClean="0">
                <a:solidFill>
                  <a:schemeClr val="tx1">
                    <a:lumMod val="65000"/>
                    <a:lumOff val="35000"/>
                  </a:schemeClr>
                </a:solidFill>
                <a:latin typeface="Arial" pitchFamily="34" charset="0"/>
                <a:cs typeface="Arial" pitchFamily="34" charset="0"/>
              </a:rPr>
              <a:t>no prior knowledge </a:t>
            </a:r>
            <a:r>
              <a:rPr lang="en-US" sz="1200" dirty="0" smtClean="0">
                <a:solidFill>
                  <a:schemeClr val="tx1">
                    <a:lumMod val="65000"/>
                    <a:lumOff val="35000"/>
                  </a:schemeClr>
                </a:solidFill>
                <a:latin typeface="Arial" pitchFamily="34" charset="0"/>
                <a:cs typeface="Arial" pitchFamily="34" charset="0"/>
              </a:rPr>
              <a:t>to complete the survey. </a:t>
            </a:r>
          </a:p>
          <a:p>
            <a:pPr algn="ctr">
              <a:spcAft>
                <a:spcPts val="600"/>
              </a:spcAft>
            </a:pPr>
            <a:r>
              <a:rPr lang="en-US" sz="1200" dirty="0" smtClean="0">
                <a:solidFill>
                  <a:schemeClr val="tx1">
                    <a:lumMod val="65000"/>
                    <a:lumOff val="35000"/>
                  </a:schemeClr>
                </a:solidFill>
                <a:latin typeface="Arial" pitchFamily="34" charset="0"/>
                <a:cs typeface="Arial" pitchFamily="34" charset="0"/>
              </a:rPr>
              <a:t>Duration of the survey: </a:t>
            </a:r>
            <a:r>
              <a:rPr lang="en-US" sz="1200" b="1" dirty="0" smtClean="0">
                <a:solidFill>
                  <a:schemeClr val="tx1">
                    <a:lumMod val="65000"/>
                    <a:lumOff val="35000"/>
                  </a:schemeClr>
                </a:solidFill>
                <a:latin typeface="Arial" pitchFamily="34" charset="0"/>
                <a:cs typeface="Arial" pitchFamily="34" charset="0"/>
              </a:rPr>
              <a:t>approx. 10 – 15 minutes</a:t>
            </a:r>
          </a:p>
          <a:p>
            <a:pPr algn="ctr">
              <a:spcAft>
                <a:spcPts val="600"/>
              </a:spcAft>
            </a:pPr>
            <a:r>
              <a:rPr lang="en-US" sz="1200" dirty="0" smtClean="0">
                <a:solidFill>
                  <a:schemeClr val="tx1">
                    <a:lumMod val="65000"/>
                    <a:lumOff val="35000"/>
                  </a:schemeClr>
                </a:solidFill>
                <a:latin typeface="Arial" pitchFamily="34" charset="0"/>
                <a:cs typeface="Arial" pitchFamily="34" charset="0"/>
              </a:rPr>
              <a:t>The survey is completely </a:t>
            </a:r>
            <a:r>
              <a:rPr lang="en-US" sz="1200" b="1" dirty="0" smtClean="0">
                <a:solidFill>
                  <a:schemeClr val="tx1">
                    <a:lumMod val="65000"/>
                    <a:lumOff val="35000"/>
                  </a:schemeClr>
                </a:solidFill>
                <a:latin typeface="Arial" pitchFamily="34" charset="0"/>
                <a:cs typeface="Arial" pitchFamily="34" charset="0"/>
              </a:rPr>
              <a:t>anonymous</a:t>
            </a:r>
            <a:r>
              <a:rPr lang="en-US" sz="1200" dirty="0" smtClean="0">
                <a:solidFill>
                  <a:schemeClr val="tx1">
                    <a:lumMod val="65000"/>
                    <a:lumOff val="35000"/>
                  </a:schemeClr>
                </a:solidFill>
                <a:latin typeface="Arial" pitchFamily="34" charset="0"/>
                <a:cs typeface="Arial" pitchFamily="34" charset="0"/>
              </a:rPr>
              <a:t>. We guarantee </a:t>
            </a:r>
            <a:r>
              <a:rPr lang="en-GB" sz="1200" dirty="0" smtClean="0">
                <a:solidFill>
                  <a:schemeClr val="tx1">
                    <a:lumMod val="65000"/>
                    <a:lumOff val="35000"/>
                  </a:schemeClr>
                </a:solidFill>
                <a:latin typeface="Arial" pitchFamily="34" charset="0"/>
                <a:cs typeface="Arial" pitchFamily="34" charset="0"/>
              </a:rPr>
              <a:t>confide</a:t>
            </a:r>
            <a:r>
              <a:rPr lang="en-US" sz="1200" dirty="0" err="1" smtClean="0">
                <a:solidFill>
                  <a:schemeClr val="tx1">
                    <a:lumMod val="65000"/>
                    <a:lumOff val="35000"/>
                  </a:schemeClr>
                </a:solidFill>
                <a:latin typeface="Arial" pitchFamily="34" charset="0"/>
                <a:cs typeface="Arial" pitchFamily="34" charset="0"/>
              </a:rPr>
              <a:t>ntiality</a:t>
            </a:r>
            <a:r>
              <a:rPr lang="en-US" sz="1200" dirty="0" smtClean="0">
                <a:solidFill>
                  <a:schemeClr val="tx1">
                    <a:lumMod val="65000"/>
                    <a:lumOff val="35000"/>
                  </a:schemeClr>
                </a:solidFill>
                <a:latin typeface="Arial" pitchFamily="34" charset="0"/>
                <a:cs typeface="Arial" pitchFamily="34" charset="0"/>
              </a:rPr>
              <a:t> dealing with data</a:t>
            </a:r>
            <a:r>
              <a:rPr lang="de-DE" sz="1200" dirty="0" smtClean="0">
                <a:solidFill>
                  <a:schemeClr val="tx1">
                    <a:lumMod val="65000"/>
                    <a:lumOff val="35000"/>
                  </a:schemeClr>
                </a:solidFill>
                <a:latin typeface="Arial" pitchFamily="34" charset="0"/>
                <a:cs typeface="Arial" pitchFamily="34" charset="0"/>
              </a:rPr>
              <a:t>. </a:t>
            </a:r>
            <a:endParaRPr lang="de-DE" sz="1200" dirty="0">
              <a:solidFill>
                <a:schemeClr val="tx1">
                  <a:lumMod val="65000"/>
                  <a:lumOff val="35000"/>
                </a:schemeClr>
              </a:solidFill>
              <a:latin typeface="Arial" pitchFamily="34" charset="0"/>
              <a:cs typeface="Arial" pitchFamily="34" charset="0"/>
            </a:endParaRPr>
          </a:p>
          <a:p>
            <a:pPr algn="ctr">
              <a:spcAft>
                <a:spcPts val="600"/>
              </a:spcAft>
            </a:pPr>
            <a:r>
              <a:rPr lang="de-AT" sz="1200" dirty="0" err="1" smtClean="0">
                <a:solidFill>
                  <a:schemeClr val="tx1">
                    <a:lumMod val="65000"/>
                    <a:lumOff val="35000"/>
                  </a:schemeClr>
                </a:solidFill>
                <a:latin typeface="Arial" pitchFamily="34" charset="0"/>
                <a:cs typeface="Arial" pitchFamily="34" charset="0"/>
              </a:rPr>
              <a:t>Thank</a:t>
            </a:r>
            <a:r>
              <a:rPr lang="de-AT" sz="1200" dirty="0" smtClean="0">
                <a:solidFill>
                  <a:schemeClr val="tx1">
                    <a:lumMod val="65000"/>
                    <a:lumOff val="35000"/>
                  </a:schemeClr>
                </a:solidFill>
                <a:latin typeface="Arial" pitchFamily="34" charset="0"/>
                <a:cs typeface="Arial" pitchFamily="34" charset="0"/>
              </a:rPr>
              <a:t> </a:t>
            </a:r>
            <a:r>
              <a:rPr lang="de-AT" sz="1200" dirty="0" err="1" smtClean="0">
                <a:solidFill>
                  <a:schemeClr val="tx1">
                    <a:lumMod val="65000"/>
                    <a:lumOff val="35000"/>
                  </a:schemeClr>
                </a:solidFill>
                <a:latin typeface="Arial" pitchFamily="34" charset="0"/>
                <a:cs typeface="Arial" pitchFamily="34" charset="0"/>
              </a:rPr>
              <a:t>you</a:t>
            </a:r>
            <a:r>
              <a:rPr lang="de-AT" sz="1200" dirty="0" smtClean="0">
                <a:solidFill>
                  <a:schemeClr val="tx1">
                    <a:lumMod val="65000"/>
                    <a:lumOff val="35000"/>
                  </a:schemeClr>
                </a:solidFill>
                <a:latin typeface="Arial" pitchFamily="34" charset="0"/>
                <a:cs typeface="Arial" pitchFamily="34" charset="0"/>
              </a:rPr>
              <a:t> </a:t>
            </a:r>
            <a:r>
              <a:rPr lang="de-AT" sz="1200" dirty="0" err="1" smtClean="0">
                <a:solidFill>
                  <a:schemeClr val="tx1">
                    <a:lumMod val="65000"/>
                    <a:lumOff val="35000"/>
                  </a:schemeClr>
                </a:solidFill>
                <a:latin typeface="Arial" pitchFamily="34" charset="0"/>
                <a:cs typeface="Arial" pitchFamily="34" charset="0"/>
              </a:rPr>
              <a:t>very</a:t>
            </a:r>
            <a:r>
              <a:rPr lang="de-AT" sz="1200" dirty="0" smtClean="0">
                <a:solidFill>
                  <a:schemeClr val="tx1">
                    <a:lumMod val="65000"/>
                    <a:lumOff val="35000"/>
                  </a:schemeClr>
                </a:solidFill>
                <a:latin typeface="Arial" pitchFamily="34" charset="0"/>
                <a:cs typeface="Arial" pitchFamily="34" charset="0"/>
              </a:rPr>
              <a:t> </a:t>
            </a:r>
            <a:r>
              <a:rPr lang="de-AT" sz="1200" dirty="0" err="1" smtClean="0">
                <a:solidFill>
                  <a:schemeClr val="tx1">
                    <a:lumMod val="65000"/>
                    <a:lumOff val="35000"/>
                  </a:schemeClr>
                </a:solidFill>
                <a:latin typeface="Arial" pitchFamily="34" charset="0"/>
                <a:cs typeface="Arial" pitchFamily="34" charset="0"/>
              </a:rPr>
              <a:t>much</a:t>
            </a:r>
            <a:r>
              <a:rPr lang="de-AT" sz="1200" dirty="0" smtClean="0">
                <a:solidFill>
                  <a:schemeClr val="tx1">
                    <a:lumMod val="65000"/>
                    <a:lumOff val="35000"/>
                  </a:schemeClr>
                </a:solidFill>
                <a:latin typeface="Arial" pitchFamily="34" charset="0"/>
                <a:cs typeface="Arial" pitchFamily="34" charset="0"/>
              </a:rPr>
              <a:t> </a:t>
            </a:r>
            <a:r>
              <a:rPr lang="de-AT" sz="1200" dirty="0" err="1" smtClean="0">
                <a:solidFill>
                  <a:schemeClr val="tx1">
                    <a:lumMod val="65000"/>
                    <a:lumOff val="35000"/>
                  </a:schemeClr>
                </a:solidFill>
                <a:latin typeface="Arial" pitchFamily="34" charset="0"/>
                <a:cs typeface="Arial" pitchFamily="34" charset="0"/>
              </a:rPr>
              <a:t>for</a:t>
            </a:r>
            <a:r>
              <a:rPr lang="de-AT" sz="1200" dirty="0" smtClean="0">
                <a:solidFill>
                  <a:schemeClr val="tx1">
                    <a:lumMod val="65000"/>
                    <a:lumOff val="35000"/>
                  </a:schemeClr>
                </a:solidFill>
                <a:latin typeface="Arial" pitchFamily="34" charset="0"/>
                <a:cs typeface="Arial" pitchFamily="34" charset="0"/>
              </a:rPr>
              <a:t> </a:t>
            </a:r>
            <a:r>
              <a:rPr lang="de-AT" sz="1200" dirty="0" err="1" smtClean="0">
                <a:solidFill>
                  <a:schemeClr val="tx1">
                    <a:lumMod val="65000"/>
                    <a:lumOff val="35000"/>
                  </a:schemeClr>
                </a:solidFill>
                <a:latin typeface="Arial" pitchFamily="34" charset="0"/>
                <a:cs typeface="Arial" pitchFamily="34" charset="0"/>
              </a:rPr>
              <a:t>participating</a:t>
            </a:r>
            <a:r>
              <a:rPr lang="de-AT" sz="1200" dirty="0" smtClean="0">
                <a:solidFill>
                  <a:schemeClr val="tx1">
                    <a:lumMod val="65000"/>
                    <a:lumOff val="35000"/>
                  </a:schemeClr>
                </a:solidFill>
                <a:latin typeface="Arial" pitchFamily="34" charset="0"/>
                <a:cs typeface="Arial" pitchFamily="34" charset="0"/>
              </a:rPr>
              <a:t> in </a:t>
            </a:r>
            <a:r>
              <a:rPr lang="de-AT" sz="1200" dirty="0" err="1" smtClean="0">
                <a:solidFill>
                  <a:schemeClr val="tx1">
                    <a:lumMod val="65000"/>
                    <a:lumOff val="35000"/>
                  </a:schemeClr>
                </a:solidFill>
                <a:latin typeface="Arial" pitchFamily="34" charset="0"/>
                <a:cs typeface="Arial" pitchFamily="34" charset="0"/>
              </a:rPr>
              <a:t>the</a:t>
            </a:r>
            <a:r>
              <a:rPr lang="de-AT" sz="1200" dirty="0" smtClean="0">
                <a:solidFill>
                  <a:schemeClr val="tx1">
                    <a:lumMod val="65000"/>
                    <a:lumOff val="35000"/>
                  </a:schemeClr>
                </a:solidFill>
                <a:latin typeface="Arial" pitchFamily="34" charset="0"/>
                <a:cs typeface="Arial" pitchFamily="34" charset="0"/>
              </a:rPr>
              <a:t> </a:t>
            </a:r>
            <a:r>
              <a:rPr lang="de-AT" sz="1200" dirty="0" err="1" smtClean="0">
                <a:solidFill>
                  <a:schemeClr val="tx1">
                    <a:lumMod val="65000"/>
                    <a:lumOff val="35000"/>
                  </a:schemeClr>
                </a:solidFill>
                <a:latin typeface="Arial" pitchFamily="34" charset="0"/>
                <a:cs typeface="Arial" pitchFamily="34" charset="0"/>
              </a:rPr>
              <a:t>survey</a:t>
            </a:r>
            <a:r>
              <a:rPr lang="de-AT" sz="1200" dirty="0" smtClean="0">
                <a:solidFill>
                  <a:schemeClr val="tx1">
                    <a:lumMod val="65000"/>
                    <a:lumOff val="35000"/>
                  </a:schemeClr>
                </a:solidFill>
                <a:latin typeface="Arial" pitchFamily="34" charset="0"/>
                <a:cs typeface="Arial" pitchFamily="34" charset="0"/>
              </a:rPr>
              <a:t>!</a:t>
            </a:r>
            <a:endParaRPr lang="de-AT" sz="1200" dirty="0">
              <a:solidFill>
                <a:schemeClr val="tx1">
                  <a:lumMod val="65000"/>
                  <a:lumOff val="35000"/>
                </a:schemeClr>
              </a:solidFill>
              <a:latin typeface="Arial" panose="020B0604020202020204" pitchFamily="34" charset="0"/>
              <a:cs typeface="Arial" panose="020B0604020202020204" pitchFamily="34" charset="0"/>
            </a:endParaRPr>
          </a:p>
          <a:p>
            <a:pPr algn="ctr">
              <a:spcAft>
                <a:spcPts val="600"/>
              </a:spcAft>
            </a:pPr>
            <a:r>
              <a:rPr lang="de-DE" sz="1200" dirty="0" smtClean="0">
                <a:solidFill>
                  <a:schemeClr val="tx1">
                    <a:lumMod val="65000"/>
                    <a:lumOff val="35000"/>
                  </a:schemeClr>
                </a:solidFill>
                <a:latin typeface="Arial" pitchFamily="34" charset="0"/>
                <a:cs typeface="Arial" pitchFamily="34" charset="0"/>
              </a:rPr>
              <a:t> </a:t>
            </a:r>
            <a:r>
              <a:rPr lang="de-DE" sz="1200" dirty="0">
                <a:solidFill>
                  <a:schemeClr val="tx1">
                    <a:lumMod val="65000"/>
                    <a:lumOff val="35000"/>
                  </a:schemeClr>
                </a:solidFill>
                <a:latin typeface="Arial" pitchFamily="34" charset="0"/>
                <a:cs typeface="Arial" pitchFamily="34" charset="0"/>
              </a:rPr>
              <a:t>	</a:t>
            </a:r>
          </a:p>
        </p:txBody>
      </p:sp>
      <p:pic>
        <p:nvPicPr>
          <p:cNvPr id="15" name="Grafik 14" descr="Bildergebnis für tu hamburg harburg logo"/>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9231" y="400115"/>
            <a:ext cx="1781175" cy="576000"/>
          </a:xfrm>
          <a:prstGeom prst="rect">
            <a:avLst/>
          </a:prstGeom>
          <a:noFill/>
          <a:ln>
            <a:noFill/>
          </a:ln>
        </p:spPr>
      </p:pic>
    </p:spTree>
    <p:extLst>
      <p:ext uri="{BB962C8B-B14F-4D97-AF65-F5344CB8AC3E}">
        <p14:creationId xmlns:p14="http://schemas.microsoft.com/office/powerpoint/2010/main" val="2853481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p:cNvGrpSpPr/>
          <p:nvPr/>
        </p:nvGrpSpPr>
        <p:grpSpPr>
          <a:xfrm>
            <a:off x="1403648" y="332656"/>
            <a:ext cx="6220437" cy="2772280"/>
            <a:chOff x="1483403" y="728728"/>
            <a:chExt cx="6220437" cy="2772280"/>
          </a:xfrm>
        </p:grpSpPr>
        <p:grpSp>
          <p:nvGrpSpPr>
            <p:cNvPr id="3" name="Gruppieren 2"/>
            <p:cNvGrpSpPr/>
            <p:nvPr/>
          </p:nvGrpSpPr>
          <p:grpSpPr>
            <a:xfrm>
              <a:off x="1483403" y="728728"/>
              <a:ext cx="6220437" cy="2772280"/>
              <a:chOff x="1483403" y="728728"/>
              <a:chExt cx="6220437" cy="2772280"/>
            </a:xfrm>
          </p:grpSpPr>
          <p:sp>
            <p:nvSpPr>
              <p:cNvPr id="8" name="Rechteck 7"/>
              <p:cNvSpPr/>
              <p:nvPr/>
            </p:nvSpPr>
            <p:spPr>
              <a:xfrm>
                <a:off x="1483404" y="1051724"/>
                <a:ext cx="6220436" cy="2449284"/>
              </a:xfrm>
              <a:prstGeom prst="rect">
                <a:avLst/>
              </a:prstGeom>
              <a:solidFill>
                <a:srgbClr val="F2F2F2">
                  <a:alpha val="50196"/>
                </a:srgbClr>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7" name="Textfeld 6"/>
              <p:cNvSpPr txBox="1"/>
              <p:nvPr/>
            </p:nvSpPr>
            <p:spPr>
              <a:xfrm>
                <a:off x="1555413" y="2239124"/>
                <a:ext cx="6148426" cy="1200329"/>
              </a:xfrm>
              <a:prstGeom prst="rect">
                <a:avLst/>
              </a:prstGeom>
              <a:noFill/>
            </p:spPr>
            <p:txBody>
              <a:bodyPr wrap="square" rtlCol="0">
                <a:spAutoFit/>
              </a:bodyPr>
              <a:lstStyle/>
              <a:p>
                <a:r>
                  <a:rPr lang="de-DE" sz="1200" b="1" dirty="0">
                    <a:latin typeface="Arial" panose="020B0604020202020204" pitchFamily="34" charset="0"/>
                    <a:cs typeface="Arial" panose="020B0604020202020204" pitchFamily="34" charset="0"/>
                  </a:rPr>
                  <a:t>Who </a:t>
                </a:r>
                <a:r>
                  <a:rPr lang="de-DE" sz="1200" b="1" dirty="0" err="1">
                    <a:latin typeface="Arial" panose="020B0604020202020204" pitchFamily="34" charset="0"/>
                    <a:cs typeface="Arial" panose="020B0604020202020204" pitchFamily="34" charset="0"/>
                  </a:rPr>
                  <a:t>developed</a:t>
                </a:r>
                <a:r>
                  <a:rPr lang="de-DE" sz="1200" b="1" dirty="0">
                    <a:latin typeface="Arial" panose="020B0604020202020204" pitchFamily="34" charset="0"/>
                    <a:cs typeface="Arial" panose="020B0604020202020204" pitchFamily="34" charset="0"/>
                  </a:rPr>
                  <a:t> </a:t>
                </a:r>
                <a:r>
                  <a:rPr lang="de-DE" sz="1200" b="1" dirty="0" err="1">
                    <a:latin typeface="Arial" panose="020B0604020202020204" pitchFamily="34" charset="0"/>
                    <a:cs typeface="Arial" panose="020B0604020202020204" pitchFamily="34" charset="0"/>
                  </a:rPr>
                  <a:t>the</a:t>
                </a:r>
                <a:r>
                  <a:rPr lang="de-DE" sz="1200" b="1" dirty="0">
                    <a:latin typeface="Arial" panose="020B0604020202020204" pitchFamily="34" charset="0"/>
                    <a:cs typeface="Arial" panose="020B0604020202020204" pitchFamily="34" charset="0"/>
                  </a:rPr>
                  <a:t> </a:t>
                </a:r>
                <a:r>
                  <a:rPr lang="de-DE" sz="1200" b="1" dirty="0" err="1">
                    <a:latin typeface="Arial" panose="020B0604020202020204" pitchFamily="34" charset="0"/>
                    <a:cs typeface="Arial" panose="020B0604020202020204" pitchFamily="34" charset="0"/>
                  </a:rPr>
                  <a:t>most</a:t>
                </a:r>
                <a:r>
                  <a:rPr lang="de-DE" sz="1200" b="1" dirty="0">
                    <a:latin typeface="Arial" panose="020B0604020202020204" pitchFamily="34" charset="0"/>
                    <a:cs typeface="Arial" panose="020B0604020202020204" pitchFamily="34" charset="0"/>
                  </a:rPr>
                  <a:t> </a:t>
                </a:r>
                <a:r>
                  <a:rPr lang="de-DE" sz="1200" b="1" dirty="0" err="1">
                    <a:latin typeface="Arial" panose="020B0604020202020204" pitchFamily="34" charset="0"/>
                    <a:cs typeface="Arial" panose="020B0604020202020204" pitchFamily="34" charset="0"/>
                  </a:rPr>
                  <a:t>important</a:t>
                </a:r>
                <a:r>
                  <a:rPr lang="de-DE" sz="1200" b="1" dirty="0">
                    <a:latin typeface="Arial" panose="020B0604020202020204" pitchFamily="34" charset="0"/>
                    <a:cs typeface="Arial" panose="020B0604020202020204" pitchFamily="34" charset="0"/>
                  </a:rPr>
                  <a:t> </a:t>
                </a:r>
                <a:r>
                  <a:rPr lang="de-DE" sz="1200" b="1" dirty="0" err="1">
                    <a:latin typeface="Arial" panose="020B0604020202020204" pitchFamily="34" charset="0"/>
                    <a:cs typeface="Arial" panose="020B0604020202020204" pitchFamily="34" charset="0"/>
                  </a:rPr>
                  <a:t>innovations</a:t>
                </a:r>
                <a:r>
                  <a:rPr lang="de-DE" sz="1200" b="1" dirty="0">
                    <a:latin typeface="Arial" panose="020B0604020202020204" pitchFamily="34" charset="0"/>
                    <a:cs typeface="Arial" panose="020B0604020202020204" pitchFamily="34" charset="0"/>
                  </a:rPr>
                  <a:t>? </a:t>
                </a:r>
              </a:p>
              <a:p>
                <a:r>
                  <a:rPr lang="de-DE" sz="1200" b="1" dirty="0" err="1">
                    <a:latin typeface="Arial" panose="020B0604020202020204" pitchFamily="34" charset="0"/>
                    <a:cs typeface="Arial" panose="020B0604020202020204" pitchFamily="34" charset="0"/>
                  </a:rPr>
                  <a:t>Please</a:t>
                </a:r>
                <a:r>
                  <a:rPr lang="de-DE" sz="1200" b="1" dirty="0">
                    <a:latin typeface="Arial" panose="020B0604020202020204" pitchFamily="34" charset="0"/>
                    <a:cs typeface="Arial" panose="020B0604020202020204" pitchFamily="34" charset="0"/>
                  </a:rPr>
                  <a:t> </a:t>
                </a:r>
                <a:r>
                  <a:rPr lang="de-DE" sz="1200" b="1" dirty="0" err="1">
                    <a:latin typeface="Arial" panose="020B0604020202020204" pitchFamily="34" charset="0"/>
                    <a:cs typeface="Arial" panose="020B0604020202020204" pitchFamily="34" charset="0"/>
                  </a:rPr>
                  <a:t>estimate</a:t>
                </a:r>
                <a:r>
                  <a:rPr lang="de-DE" sz="1200" b="1" dirty="0">
                    <a:latin typeface="Arial" panose="020B0604020202020204" pitchFamily="34" charset="0"/>
                    <a:cs typeface="Arial" panose="020B0604020202020204" pitchFamily="34" charset="0"/>
                  </a:rPr>
                  <a:t> </a:t>
                </a:r>
                <a:r>
                  <a:rPr lang="de-DE" sz="1200" b="1" dirty="0" err="1">
                    <a:latin typeface="Arial" panose="020B0604020202020204" pitchFamily="34" charset="0"/>
                    <a:cs typeface="Arial" panose="020B0604020202020204" pitchFamily="34" charset="0"/>
                  </a:rPr>
                  <a:t>the</a:t>
                </a:r>
                <a:r>
                  <a:rPr lang="de-DE" sz="1200" b="1" dirty="0">
                    <a:latin typeface="Arial" panose="020B0604020202020204" pitchFamily="34" charset="0"/>
                    <a:cs typeface="Arial" panose="020B0604020202020204" pitchFamily="34" charset="0"/>
                  </a:rPr>
                  <a:t> </a:t>
                </a:r>
                <a:r>
                  <a:rPr lang="de-DE" sz="1200" b="1" dirty="0" err="1">
                    <a:latin typeface="Arial" panose="020B0604020202020204" pitchFamily="34" charset="0"/>
                    <a:cs typeface="Arial" panose="020B0604020202020204" pitchFamily="34" charset="0"/>
                  </a:rPr>
                  <a:t>share</a:t>
                </a:r>
                <a:r>
                  <a:rPr lang="de-DE" sz="1200" b="1" dirty="0">
                    <a:latin typeface="Arial" panose="020B0604020202020204" pitchFamily="34" charset="0"/>
                    <a:cs typeface="Arial" panose="020B0604020202020204" pitchFamily="34" charset="0"/>
                  </a:rPr>
                  <a:t> </a:t>
                </a:r>
                <a:r>
                  <a:rPr lang="de-DE" sz="1200" b="1" dirty="0" err="1">
                    <a:latin typeface="Arial" panose="020B0604020202020204" pitchFamily="34" charset="0"/>
                    <a:cs typeface="Arial" panose="020B0604020202020204" pitchFamily="34" charset="0"/>
                  </a:rPr>
                  <a:t>of</a:t>
                </a:r>
                <a:r>
                  <a:rPr lang="de-DE" sz="1200" b="1" dirty="0">
                    <a:latin typeface="Arial" panose="020B0604020202020204" pitchFamily="34" charset="0"/>
                    <a:cs typeface="Arial" panose="020B0604020202020204" pitchFamily="34" charset="0"/>
                  </a:rPr>
                  <a:t> all </a:t>
                </a:r>
                <a:r>
                  <a:rPr lang="de-DE" sz="1200" b="1" dirty="0" err="1">
                    <a:latin typeface="Arial" panose="020B0604020202020204" pitchFamily="34" charset="0"/>
                    <a:cs typeface="Arial" panose="020B0604020202020204" pitchFamily="34" charset="0"/>
                  </a:rPr>
                  <a:t>innovations</a:t>
                </a:r>
                <a:r>
                  <a:rPr lang="de-DE" sz="1200" b="1" dirty="0">
                    <a:latin typeface="Arial" panose="020B0604020202020204" pitchFamily="34" charset="0"/>
                    <a:cs typeface="Arial" panose="020B0604020202020204" pitchFamily="34" charset="0"/>
                  </a:rPr>
                  <a:t> </a:t>
                </a:r>
                <a:r>
                  <a:rPr lang="de-DE" sz="1200" b="1" dirty="0" err="1">
                    <a:latin typeface="Arial" panose="020B0604020202020204" pitchFamily="34" charset="0"/>
                    <a:cs typeface="Arial" panose="020B0604020202020204" pitchFamily="34" charset="0"/>
                  </a:rPr>
                  <a:t>developed</a:t>
                </a:r>
                <a:r>
                  <a:rPr lang="de-DE" sz="1200" b="1" dirty="0">
                    <a:latin typeface="Arial" panose="020B0604020202020204" pitchFamily="34" charset="0"/>
                    <a:cs typeface="Arial" panose="020B0604020202020204" pitchFamily="34" charset="0"/>
                  </a:rPr>
                  <a:t> </a:t>
                </a:r>
                <a:r>
                  <a:rPr lang="de-DE" sz="1200" b="1" dirty="0" err="1">
                    <a:latin typeface="Arial" panose="020B0604020202020204" pitchFamily="34" charset="0"/>
                    <a:cs typeface="Arial" panose="020B0604020202020204" pitchFamily="34" charset="0"/>
                  </a:rPr>
                  <a:t>by</a:t>
                </a:r>
                <a:r>
                  <a:rPr lang="de-DE" sz="1200" b="1" dirty="0">
                    <a:latin typeface="Arial" panose="020B0604020202020204" pitchFamily="34" charset="0"/>
                    <a:cs typeface="Arial" panose="020B0604020202020204" pitchFamily="34" charset="0"/>
                  </a:rPr>
                  <a:t> </a:t>
                </a:r>
                <a:r>
                  <a:rPr lang="de-DE" sz="1200" b="1" dirty="0" err="1">
                    <a:latin typeface="Arial" panose="020B0604020202020204" pitchFamily="34" charset="0"/>
                    <a:cs typeface="Arial" panose="020B0604020202020204" pitchFamily="34" charset="0"/>
                  </a:rPr>
                  <a:t>each</a:t>
                </a:r>
                <a:r>
                  <a:rPr lang="de-DE" sz="1200" b="1" dirty="0">
                    <a:latin typeface="Arial" panose="020B0604020202020204" pitchFamily="34" charset="0"/>
                    <a:cs typeface="Arial" panose="020B0604020202020204" pitchFamily="34" charset="0"/>
                  </a:rPr>
                  <a:t> </a:t>
                </a:r>
                <a:r>
                  <a:rPr lang="de-DE" sz="1200" b="1" dirty="0" err="1">
                    <a:latin typeface="Arial" panose="020B0604020202020204" pitchFamily="34" charset="0"/>
                    <a:cs typeface="Arial" panose="020B0604020202020204" pitchFamily="34" charset="0"/>
                  </a:rPr>
                  <a:t>of</a:t>
                </a:r>
                <a:r>
                  <a:rPr lang="de-DE" sz="1200" b="1" dirty="0">
                    <a:latin typeface="Arial" panose="020B0604020202020204" pitchFamily="34" charset="0"/>
                    <a:cs typeface="Arial" panose="020B0604020202020204" pitchFamily="34" charset="0"/>
                  </a:rPr>
                  <a:t> </a:t>
                </a:r>
                <a:r>
                  <a:rPr lang="de-DE" sz="1200" b="1" dirty="0" err="1">
                    <a:latin typeface="Arial" panose="020B0604020202020204" pitchFamily="34" charset="0"/>
                    <a:cs typeface="Arial" panose="020B0604020202020204" pitchFamily="34" charset="0"/>
                  </a:rPr>
                  <a:t>the</a:t>
                </a:r>
                <a:r>
                  <a:rPr lang="de-DE" sz="1200" b="1" dirty="0">
                    <a:latin typeface="Arial" panose="020B0604020202020204" pitchFamily="34" charset="0"/>
                    <a:cs typeface="Arial" panose="020B0604020202020204" pitchFamily="34" charset="0"/>
                  </a:rPr>
                  <a:t> </a:t>
                </a:r>
                <a:r>
                  <a:rPr lang="de-DE" sz="1200" b="1" dirty="0" err="1">
                    <a:latin typeface="Arial" panose="020B0604020202020204" pitchFamily="34" charset="0"/>
                    <a:cs typeface="Arial" panose="020B0604020202020204" pitchFamily="34" charset="0"/>
                  </a:rPr>
                  <a:t>following</a:t>
                </a:r>
                <a:r>
                  <a:rPr lang="de-DE" sz="1200" b="1" dirty="0">
                    <a:latin typeface="Arial" panose="020B0604020202020204" pitchFamily="34" charset="0"/>
                    <a:cs typeface="Arial" panose="020B0604020202020204" pitchFamily="34" charset="0"/>
                  </a:rPr>
                  <a:t> </a:t>
                </a:r>
                <a:r>
                  <a:rPr lang="de-DE" sz="1200" b="1" dirty="0" err="1">
                    <a:latin typeface="Arial" panose="020B0604020202020204" pitchFamily="34" charset="0"/>
                    <a:cs typeface="Arial" panose="020B0604020202020204" pitchFamily="34" charset="0"/>
                  </a:rPr>
                  <a:t>groups</a:t>
                </a:r>
                <a:r>
                  <a:rPr lang="de-DE" sz="1200" b="1" dirty="0">
                    <a:latin typeface="Arial" panose="020B0604020202020204" pitchFamily="34" charset="0"/>
                    <a:cs typeface="Arial" panose="020B0604020202020204" pitchFamily="34" charset="0"/>
                  </a:rPr>
                  <a:t>. </a:t>
                </a:r>
              </a:p>
              <a:p>
                <a:endParaRPr lang="de-DE" sz="1200" dirty="0">
                  <a:solidFill>
                    <a:schemeClr val="tx1">
                      <a:lumMod val="65000"/>
                      <a:lumOff val="35000"/>
                    </a:schemeClr>
                  </a:solidFill>
                  <a:latin typeface="Arial" panose="020B0604020202020204" pitchFamily="34" charset="0"/>
                  <a:cs typeface="Arial" panose="020B0604020202020204" pitchFamily="34" charset="0"/>
                </a:endParaRPr>
              </a:p>
              <a:p>
                <a:r>
                  <a:rPr lang="de-DE" sz="800" i="1" dirty="0" err="1">
                    <a:latin typeface="Arial" panose="020B0604020202020204" pitchFamily="34" charset="0"/>
                    <a:cs typeface="Arial" panose="020B0604020202020204" pitchFamily="34" charset="0"/>
                  </a:rPr>
                  <a:t>To</a:t>
                </a:r>
                <a:r>
                  <a:rPr lang="de-DE" sz="800" i="1" dirty="0">
                    <a:latin typeface="Arial" panose="020B0604020202020204" pitchFamily="34" charset="0"/>
                    <a:cs typeface="Arial" panose="020B0604020202020204" pitchFamily="34" charset="0"/>
                  </a:rPr>
                  <a:t> do so, </a:t>
                </a:r>
                <a:r>
                  <a:rPr lang="de-DE" sz="800" i="1" dirty="0" err="1">
                    <a:latin typeface="Arial" panose="020B0604020202020204" pitchFamily="34" charset="0"/>
                    <a:cs typeface="Arial" panose="020B0604020202020204" pitchFamily="34" charset="0"/>
                  </a:rPr>
                  <a:t>please</a:t>
                </a:r>
                <a:r>
                  <a:rPr lang="de-DE" sz="800" i="1" dirty="0">
                    <a:latin typeface="Arial" panose="020B0604020202020204" pitchFamily="34" charset="0"/>
                    <a:cs typeface="Arial" panose="020B0604020202020204" pitchFamily="34" charset="0"/>
                  </a:rPr>
                  <a:t> pull </a:t>
                </a:r>
                <a:r>
                  <a:rPr lang="de-DE" sz="800" i="1" dirty="0" err="1">
                    <a:latin typeface="Arial" panose="020B0604020202020204" pitchFamily="34" charset="0"/>
                    <a:cs typeface="Arial" panose="020B0604020202020204" pitchFamily="34" charset="0"/>
                  </a:rPr>
                  <a:t>the</a:t>
                </a:r>
                <a:r>
                  <a:rPr lang="de-DE" sz="800" i="1" dirty="0">
                    <a:latin typeface="Arial" panose="020B0604020202020204" pitchFamily="34" charset="0"/>
                    <a:cs typeface="Arial" panose="020B0604020202020204" pitchFamily="34" charset="0"/>
                  </a:rPr>
                  <a:t> </a:t>
                </a:r>
                <a:r>
                  <a:rPr lang="de-DE" sz="800" i="1" dirty="0" err="1">
                    <a:latin typeface="Arial" panose="020B0604020202020204" pitchFamily="34" charset="0"/>
                    <a:cs typeface="Arial" panose="020B0604020202020204" pitchFamily="34" charset="0"/>
                  </a:rPr>
                  <a:t>blue</a:t>
                </a:r>
                <a:r>
                  <a:rPr lang="de-DE" sz="800" i="1" dirty="0">
                    <a:latin typeface="Arial" panose="020B0604020202020204" pitchFamily="34" charset="0"/>
                    <a:cs typeface="Arial" panose="020B0604020202020204" pitchFamily="34" charset="0"/>
                  </a:rPr>
                  <a:t> </a:t>
                </a:r>
                <a:r>
                  <a:rPr lang="de-DE" sz="800" i="1" dirty="0" err="1">
                    <a:latin typeface="Arial" panose="020B0604020202020204" pitchFamily="34" charset="0"/>
                    <a:cs typeface="Arial" panose="020B0604020202020204" pitchFamily="34" charset="0"/>
                  </a:rPr>
                  <a:t>dot</a:t>
                </a:r>
                <a:r>
                  <a:rPr lang="de-DE" sz="800" i="1" dirty="0">
                    <a:latin typeface="Arial" panose="020B0604020202020204" pitchFamily="34" charset="0"/>
                    <a:cs typeface="Arial" panose="020B0604020202020204" pitchFamily="34" charset="0"/>
                  </a:rPr>
                  <a:t> </a:t>
                </a:r>
                <a:r>
                  <a:rPr lang="de-DE" sz="800" i="1" dirty="0" err="1">
                    <a:latin typeface="Arial" panose="020B0604020202020204" pitchFamily="34" charset="0"/>
                    <a:cs typeface="Arial" panose="020B0604020202020204" pitchFamily="34" charset="0"/>
                  </a:rPr>
                  <a:t>to</a:t>
                </a:r>
                <a:r>
                  <a:rPr lang="de-DE" sz="800" i="1" dirty="0">
                    <a:latin typeface="Arial" panose="020B0604020202020204" pitchFamily="34" charset="0"/>
                    <a:cs typeface="Arial" panose="020B0604020202020204" pitchFamily="34" charset="0"/>
                  </a:rPr>
                  <a:t> </a:t>
                </a:r>
                <a:r>
                  <a:rPr lang="de-DE" sz="800" i="1" dirty="0" err="1">
                    <a:latin typeface="Arial" panose="020B0604020202020204" pitchFamily="34" charset="0"/>
                    <a:cs typeface="Arial" panose="020B0604020202020204" pitchFamily="34" charset="0"/>
                  </a:rPr>
                  <a:t>the</a:t>
                </a:r>
                <a:r>
                  <a:rPr lang="de-DE" sz="800" i="1" dirty="0">
                    <a:latin typeface="Arial" panose="020B0604020202020204" pitchFamily="34" charset="0"/>
                    <a:cs typeface="Arial" panose="020B0604020202020204" pitchFamily="34" charset="0"/>
                  </a:rPr>
                  <a:t> </a:t>
                </a:r>
                <a:r>
                  <a:rPr lang="de-DE" sz="800" i="1" dirty="0" err="1">
                    <a:latin typeface="Arial" panose="020B0604020202020204" pitchFamily="34" charset="0"/>
                    <a:cs typeface="Arial" panose="020B0604020202020204" pitchFamily="34" charset="0"/>
                  </a:rPr>
                  <a:t>the</a:t>
                </a:r>
                <a:r>
                  <a:rPr lang="de-DE" sz="800" i="1" dirty="0">
                    <a:latin typeface="Arial" panose="020B0604020202020204" pitchFamily="34" charset="0"/>
                    <a:cs typeface="Arial" panose="020B0604020202020204" pitchFamily="34" charset="0"/>
                  </a:rPr>
                  <a:t> </a:t>
                </a:r>
                <a:r>
                  <a:rPr lang="de-DE" sz="800" i="1" dirty="0" err="1">
                    <a:latin typeface="Arial" panose="020B0604020202020204" pitchFamily="34" charset="0"/>
                    <a:cs typeface="Arial" panose="020B0604020202020204" pitchFamily="34" charset="0"/>
                  </a:rPr>
                  <a:t>spot</a:t>
                </a:r>
                <a:r>
                  <a:rPr lang="de-DE" sz="800" i="1" dirty="0">
                    <a:latin typeface="Arial" panose="020B0604020202020204" pitchFamily="34" charset="0"/>
                    <a:cs typeface="Arial" panose="020B0604020202020204" pitchFamily="34" charset="0"/>
                  </a:rPr>
                  <a:t> </a:t>
                </a:r>
                <a:r>
                  <a:rPr lang="de-DE" sz="800" i="1" dirty="0" err="1">
                    <a:latin typeface="Arial" panose="020B0604020202020204" pitchFamily="34" charset="0"/>
                    <a:cs typeface="Arial" panose="020B0604020202020204" pitchFamily="34" charset="0"/>
                  </a:rPr>
                  <a:t>that</a:t>
                </a:r>
                <a:r>
                  <a:rPr lang="de-DE" sz="800" i="1" dirty="0">
                    <a:latin typeface="Arial" panose="020B0604020202020204" pitchFamily="34" charset="0"/>
                    <a:cs typeface="Arial" panose="020B0604020202020204" pitchFamily="34" charset="0"/>
                  </a:rPr>
                  <a:t> </a:t>
                </a:r>
                <a:r>
                  <a:rPr lang="de-DE" sz="800" i="1" dirty="0" err="1">
                    <a:latin typeface="Arial" panose="020B0604020202020204" pitchFamily="34" charset="0"/>
                    <a:cs typeface="Arial" panose="020B0604020202020204" pitchFamily="34" charset="0"/>
                  </a:rPr>
                  <a:t>represents</a:t>
                </a:r>
                <a:r>
                  <a:rPr lang="de-DE" sz="800" i="1" dirty="0">
                    <a:latin typeface="Arial" panose="020B0604020202020204" pitchFamily="34" charset="0"/>
                    <a:cs typeface="Arial" panose="020B0604020202020204" pitchFamily="34" charset="0"/>
                  </a:rPr>
                  <a:t> </a:t>
                </a:r>
                <a:r>
                  <a:rPr lang="de-DE" sz="800" i="1" dirty="0" err="1">
                    <a:latin typeface="Arial" panose="020B0604020202020204" pitchFamily="34" charset="0"/>
                    <a:cs typeface="Arial" panose="020B0604020202020204" pitchFamily="34" charset="0"/>
                  </a:rPr>
                  <a:t>your</a:t>
                </a:r>
                <a:r>
                  <a:rPr lang="de-DE" sz="800" i="1" dirty="0">
                    <a:latin typeface="Arial" panose="020B0604020202020204" pitchFamily="34" charset="0"/>
                    <a:cs typeface="Arial" panose="020B0604020202020204" pitchFamily="34" charset="0"/>
                  </a:rPr>
                  <a:t> </a:t>
                </a:r>
                <a:r>
                  <a:rPr lang="de-DE" sz="800" i="1" dirty="0" err="1">
                    <a:latin typeface="Arial" panose="020B0604020202020204" pitchFamily="34" charset="0"/>
                    <a:cs typeface="Arial" panose="020B0604020202020204" pitchFamily="34" charset="0"/>
                  </a:rPr>
                  <a:t>intuition</a:t>
                </a:r>
                <a:r>
                  <a:rPr lang="de-DE" sz="800" i="1" dirty="0">
                    <a:latin typeface="Arial" panose="020B0604020202020204" pitchFamily="34" charset="0"/>
                    <a:cs typeface="Arial" panose="020B0604020202020204" pitchFamily="34" charset="0"/>
                  </a:rPr>
                  <a:t> </a:t>
                </a:r>
                <a:r>
                  <a:rPr lang="de-DE" sz="800" i="1" dirty="0" err="1">
                    <a:latin typeface="Arial" panose="020B0604020202020204" pitchFamily="34" charset="0"/>
                    <a:cs typeface="Arial" panose="020B0604020202020204" pitchFamily="34" charset="0"/>
                  </a:rPr>
                  <a:t>of</a:t>
                </a:r>
                <a:r>
                  <a:rPr lang="de-DE" sz="800" i="1" dirty="0">
                    <a:latin typeface="Arial" panose="020B0604020202020204" pitchFamily="34" charset="0"/>
                    <a:cs typeface="Arial" panose="020B0604020202020204" pitchFamily="34" charset="0"/>
                  </a:rPr>
                  <a:t> </a:t>
                </a:r>
                <a:r>
                  <a:rPr lang="de-DE" sz="800" i="1" dirty="0" err="1">
                    <a:latin typeface="Arial" panose="020B0604020202020204" pitchFamily="34" charset="0"/>
                    <a:cs typeface="Arial" panose="020B0604020202020204" pitchFamily="34" charset="0"/>
                  </a:rPr>
                  <a:t>each</a:t>
                </a:r>
                <a:r>
                  <a:rPr lang="de-DE" sz="800" i="1" dirty="0">
                    <a:latin typeface="Arial" panose="020B0604020202020204" pitchFamily="34" charset="0"/>
                    <a:cs typeface="Arial" panose="020B0604020202020204" pitchFamily="34" charset="0"/>
                  </a:rPr>
                  <a:t> </a:t>
                </a:r>
                <a:r>
                  <a:rPr lang="de-DE" sz="800" i="1" dirty="0" err="1">
                    <a:latin typeface="Arial" panose="020B0604020202020204" pitchFamily="34" charset="0"/>
                    <a:cs typeface="Arial" panose="020B0604020202020204" pitchFamily="34" charset="0"/>
                  </a:rPr>
                  <a:t>actual</a:t>
                </a:r>
                <a:r>
                  <a:rPr lang="de-DE" sz="800" i="1" dirty="0">
                    <a:latin typeface="Arial" panose="020B0604020202020204" pitchFamily="34" charset="0"/>
                    <a:cs typeface="Arial" panose="020B0604020202020204" pitchFamily="34" charset="0"/>
                  </a:rPr>
                  <a:t> </a:t>
                </a:r>
                <a:r>
                  <a:rPr lang="de-DE" sz="800" i="1" dirty="0" err="1">
                    <a:latin typeface="Arial" panose="020B0604020202020204" pitchFamily="34" charset="0"/>
                    <a:cs typeface="Arial" panose="020B0604020202020204" pitchFamily="34" charset="0"/>
                  </a:rPr>
                  <a:t>share</a:t>
                </a:r>
                <a:r>
                  <a:rPr lang="de-DE" sz="800" i="1" dirty="0">
                    <a:latin typeface="Arial" panose="020B0604020202020204" pitchFamily="34" charset="0"/>
                    <a:cs typeface="Arial" panose="020B0604020202020204" pitchFamily="34" charset="0"/>
                  </a:rPr>
                  <a:t>.</a:t>
                </a:r>
              </a:p>
              <a:p>
                <a:endParaRPr lang="de-DE" sz="800" i="1" dirty="0">
                  <a:latin typeface="Arial" panose="020B0604020202020204" pitchFamily="34" charset="0"/>
                  <a:cs typeface="Arial" panose="020B0604020202020204" pitchFamily="34" charset="0"/>
                </a:endParaRPr>
              </a:p>
              <a:p>
                <a:r>
                  <a:rPr lang="en-US" sz="800" i="1" dirty="0">
                    <a:latin typeface="Arial" panose="020B0604020202020204" pitchFamily="34" charset="0"/>
                    <a:cs typeface="Arial" panose="020B0604020202020204" pitchFamily="34" charset="0"/>
                  </a:rPr>
                  <a:t>Please answer spontaneously and if in </a:t>
                </a:r>
                <a:r>
                  <a:rPr lang="en-US" sz="800" i="1" dirty="0" smtClean="0">
                    <a:latin typeface="Arial" panose="020B0604020202020204" pitchFamily="34" charset="0"/>
                    <a:cs typeface="Arial" panose="020B0604020202020204" pitchFamily="34" charset="0"/>
                  </a:rPr>
                  <a:t>doubt, </a:t>
                </a:r>
                <a:r>
                  <a:rPr lang="en-US" sz="800" i="1" dirty="0">
                    <a:latin typeface="Arial" panose="020B0604020202020204" pitchFamily="34" charset="0"/>
                    <a:cs typeface="Arial" panose="020B0604020202020204" pitchFamily="34" charset="0"/>
                  </a:rPr>
                  <a:t>just follow your intuition.</a:t>
                </a:r>
              </a:p>
            </p:txBody>
          </p:sp>
          <p:sp>
            <p:nvSpPr>
              <p:cNvPr id="13" name="Rechteck 12"/>
              <p:cNvSpPr/>
              <p:nvPr/>
            </p:nvSpPr>
            <p:spPr>
              <a:xfrm>
                <a:off x="3131840" y="1340768"/>
                <a:ext cx="4572000" cy="584775"/>
              </a:xfrm>
              <a:prstGeom prst="rect">
                <a:avLst/>
              </a:prstGeom>
            </p:spPr>
            <p:txBody>
              <a:bodyPr>
                <a:spAutoFit/>
              </a:bodyPr>
              <a:lstStyle/>
              <a:p>
                <a:r>
                  <a:rPr lang="en-US" sz="800" dirty="0" smtClean="0">
                    <a:latin typeface="Arial" panose="020B0604020202020204" pitchFamily="34" charset="0"/>
                    <a:cs typeface="Arial" panose="020B0604020202020204" pitchFamily="34" charset="0"/>
                  </a:rPr>
                  <a:t>In sports like windsurfing several equipment has been improved and newly developed. For example the stability of the mast was improved and new boards and sails were developed. </a:t>
                </a:r>
              </a:p>
              <a:p>
                <a:r>
                  <a:rPr lang="en-US" sz="800" dirty="0" smtClean="0">
                    <a:latin typeface="Arial" panose="020B0604020202020204" pitchFamily="34" charset="0"/>
                    <a:cs typeface="Arial" panose="020B0604020202020204" pitchFamily="34" charset="0"/>
                  </a:rPr>
                  <a:t>A study analyzed the most important windsurfing innovations that have been developed worldwide between 1964 and 1998. </a:t>
                </a:r>
                <a:endParaRPr lang="en-US" sz="800" dirty="0">
                  <a:latin typeface="Arial" panose="020B0604020202020204" pitchFamily="34" charset="0"/>
                  <a:cs typeface="Arial" panose="020B0604020202020204" pitchFamily="34" charset="0"/>
                </a:endParaRPr>
              </a:p>
            </p:txBody>
          </p:sp>
          <p:sp>
            <p:nvSpPr>
              <p:cNvPr id="9" name="Rechteck 8"/>
              <p:cNvSpPr/>
              <p:nvPr/>
            </p:nvSpPr>
            <p:spPr>
              <a:xfrm>
                <a:off x="1483403" y="728728"/>
                <a:ext cx="6213600" cy="25200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200" b="1" dirty="0">
                    <a:solidFill>
                      <a:schemeClr val="tx1"/>
                    </a:solidFill>
                    <a:latin typeface="Arial" panose="020B0604020202020204" pitchFamily="34" charset="0"/>
                    <a:cs typeface="Arial" panose="020B0604020202020204" pitchFamily="34" charset="0"/>
                  </a:rPr>
                  <a:t>The </a:t>
                </a:r>
                <a:r>
                  <a:rPr lang="de-DE" sz="1200" b="1" dirty="0" err="1">
                    <a:solidFill>
                      <a:schemeClr val="tx1"/>
                    </a:solidFill>
                    <a:latin typeface="Arial" panose="020B0604020202020204" pitchFamily="34" charset="0"/>
                    <a:cs typeface="Arial" panose="020B0604020202020204" pitchFamily="34" charset="0"/>
                  </a:rPr>
                  <a:t>most</a:t>
                </a:r>
                <a:r>
                  <a:rPr lang="de-DE" sz="1200" b="1" dirty="0">
                    <a:solidFill>
                      <a:schemeClr val="tx1"/>
                    </a:solidFill>
                    <a:latin typeface="Arial" panose="020B0604020202020204" pitchFamily="34" charset="0"/>
                    <a:cs typeface="Arial" panose="020B0604020202020204" pitchFamily="34" charset="0"/>
                  </a:rPr>
                  <a:t> </a:t>
                </a:r>
                <a:r>
                  <a:rPr lang="de-DE" sz="1200" b="1" dirty="0" err="1">
                    <a:solidFill>
                      <a:schemeClr val="tx1"/>
                    </a:solidFill>
                    <a:latin typeface="Arial" panose="020B0604020202020204" pitchFamily="34" charset="0"/>
                    <a:cs typeface="Arial" panose="020B0604020202020204" pitchFamily="34" charset="0"/>
                  </a:rPr>
                  <a:t>important</a:t>
                </a:r>
                <a:r>
                  <a:rPr lang="de-DE" sz="1200" b="1" dirty="0">
                    <a:solidFill>
                      <a:schemeClr val="tx1"/>
                    </a:solidFill>
                    <a:latin typeface="Arial" panose="020B0604020202020204" pitchFamily="34" charset="0"/>
                    <a:cs typeface="Arial" panose="020B0604020202020204" pitchFamily="34" charset="0"/>
                  </a:rPr>
                  <a:t> </a:t>
                </a:r>
                <a:r>
                  <a:rPr lang="de-DE" sz="1200" b="1" dirty="0" err="1" smtClean="0">
                    <a:solidFill>
                      <a:schemeClr val="tx1"/>
                    </a:solidFill>
                    <a:latin typeface="Arial" panose="020B0604020202020204" pitchFamily="34" charset="0"/>
                    <a:cs typeface="Arial" panose="020B0604020202020204" pitchFamily="34" charset="0"/>
                  </a:rPr>
                  <a:t>windsurfing</a:t>
                </a:r>
                <a:r>
                  <a:rPr lang="de-DE" sz="1200" b="1" dirty="0" smtClean="0">
                    <a:solidFill>
                      <a:schemeClr val="tx1"/>
                    </a:solidFill>
                    <a:latin typeface="Arial" panose="020B0604020202020204" pitchFamily="34" charset="0"/>
                    <a:cs typeface="Arial" panose="020B0604020202020204" pitchFamily="34" charset="0"/>
                  </a:rPr>
                  <a:t> </a:t>
                </a:r>
                <a:r>
                  <a:rPr lang="de-DE" sz="1200" b="1" dirty="0" err="1" smtClean="0">
                    <a:solidFill>
                      <a:schemeClr val="tx1"/>
                    </a:solidFill>
                    <a:latin typeface="Arial" panose="020B0604020202020204" pitchFamily="34" charset="0"/>
                    <a:cs typeface="Arial" panose="020B0604020202020204" pitchFamily="34" charset="0"/>
                  </a:rPr>
                  <a:t>innovations</a:t>
                </a:r>
                <a:r>
                  <a:rPr lang="de-DE" sz="1200" b="1" dirty="0" smtClean="0">
                    <a:solidFill>
                      <a:schemeClr val="tx1"/>
                    </a:solidFill>
                    <a:latin typeface="Arial" panose="020B0604020202020204" pitchFamily="34" charset="0"/>
                    <a:cs typeface="Arial" panose="020B0604020202020204" pitchFamily="34" charset="0"/>
                  </a:rPr>
                  <a:t> </a:t>
                </a:r>
                <a:endParaRPr lang="de-AT" sz="1400" b="1" dirty="0">
                  <a:solidFill>
                    <a:schemeClr val="tx1"/>
                  </a:solidFill>
                  <a:latin typeface="Arial" panose="020B0604020202020204" pitchFamily="34" charset="0"/>
                  <a:cs typeface="Arial" panose="020B0604020202020204" pitchFamily="34" charset="0"/>
                </a:endParaRPr>
              </a:p>
            </p:txBody>
          </p:sp>
        </p:grpSp>
        <p:grpSp>
          <p:nvGrpSpPr>
            <p:cNvPr id="4" name="Gruppieren 3"/>
            <p:cNvGrpSpPr/>
            <p:nvPr/>
          </p:nvGrpSpPr>
          <p:grpSpPr>
            <a:xfrm>
              <a:off x="2123728" y="1106830"/>
              <a:ext cx="853971" cy="1038762"/>
              <a:chOff x="2123728" y="1106830"/>
              <a:chExt cx="853971" cy="1038762"/>
            </a:xfrm>
          </p:grpSpPr>
          <p:pic>
            <p:nvPicPr>
              <p:cNvPr id="10" name="Grafik 9"/>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3728" y="1106830"/>
                <a:ext cx="720080" cy="1034886"/>
              </a:xfrm>
              <a:prstGeom prst="rect">
                <a:avLst/>
              </a:prstGeom>
              <a:noFill/>
            </p:spPr>
          </p:pic>
          <p:sp>
            <p:nvSpPr>
              <p:cNvPr id="15" name="Rechteck 14"/>
              <p:cNvSpPr/>
              <p:nvPr/>
            </p:nvSpPr>
            <p:spPr>
              <a:xfrm>
                <a:off x="2581699" y="2073592"/>
                <a:ext cx="396000" cy="72000"/>
              </a:xfrm>
              <a:prstGeom prst="rect">
                <a:avLst/>
              </a:prstGeom>
              <a:solidFill>
                <a:srgbClr val="F2F2F2">
                  <a:alpha val="50196"/>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grpSp>
      </p:grpSp>
      <p:graphicFrame>
        <p:nvGraphicFramePr>
          <p:cNvPr id="6" name="Objekt 5"/>
          <p:cNvGraphicFramePr>
            <a:graphicFrameLocks noChangeAspect="1"/>
          </p:cNvGraphicFramePr>
          <p:nvPr>
            <p:extLst>
              <p:ext uri="{D42A27DB-BD31-4B8C-83A1-F6EECF244321}">
                <p14:modId xmlns:p14="http://schemas.microsoft.com/office/powerpoint/2010/main" val="1324782232"/>
              </p:ext>
            </p:extLst>
          </p:nvPr>
        </p:nvGraphicFramePr>
        <p:xfrm>
          <a:off x="1565371" y="3324005"/>
          <a:ext cx="5969000" cy="3175000"/>
        </p:xfrm>
        <a:graphic>
          <a:graphicData uri="http://schemas.openxmlformats.org/presentationml/2006/ole">
            <mc:AlternateContent xmlns:mc="http://schemas.openxmlformats.org/markup-compatibility/2006">
              <mc:Choice xmlns:v="urn:schemas-microsoft-com:vml" Requires="v">
                <p:oleObj spid="_x0000_s9220" name="Dokument" r:id="rId5" imgW="5969000" imgH="3175000" progId="Word.Document.12">
                  <p:embed/>
                </p:oleObj>
              </mc:Choice>
              <mc:Fallback>
                <p:oleObj name="Dokument" r:id="rId5" imgW="5969000" imgH="3175000" progId="Word.Document.12">
                  <p:embed/>
                  <p:pic>
                    <p:nvPicPr>
                      <p:cNvPr id="0" name=""/>
                      <p:cNvPicPr/>
                      <p:nvPr/>
                    </p:nvPicPr>
                    <p:blipFill>
                      <a:blip r:embed="rId6"/>
                      <a:stretch>
                        <a:fillRect/>
                      </a:stretch>
                    </p:blipFill>
                    <p:spPr>
                      <a:xfrm>
                        <a:off x="1565371" y="3324005"/>
                        <a:ext cx="5969000" cy="3175000"/>
                      </a:xfrm>
                      <a:prstGeom prst="rect">
                        <a:avLst/>
                      </a:prstGeom>
                    </p:spPr>
                  </p:pic>
                </p:oleObj>
              </mc:Fallback>
            </mc:AlternateContent>
          </a:graphicData>
        </a:graphic>
      </p:graphicFrame>
    </p:spTree>
    <p:extLst>
      <p:ext uri="{BB962C8B-B14F-4D97-AF65-F5344CB8AC3E}">
        <p14:creationId xmlns:p14="http://schemas.microsoft.com/office/powerpoint/2010/main" val="15867028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351317" y="4149080"/>
            <a:ext cx="6534472" cy="2400657"/>
          </a:xfrm>
          <a:prstGeom prst="rect">
            <a:avLst/>
          </a:prstGeom>
        </p:spPr>
        <p:txBody>
          <a:bodyPr wrap="square">
            <a:spAutoFit/>
          </a:bodyPr>
          <a:lstStyle/>
          <a:p>
            <a:r>
              <a:rPr lang="de-DE" sz="1000" dirty="0" err="1">
                <a:solidFill>
                  <a:srgbClr val="333333"/>
                </a:solidFill>
                <a:latin typeface="Arial" charset="0"/>
              </a:rPr>
              <a:t>If</a:t>
            </a:r>
            <a:r>
              <a:rPr lang="de-DE" sz="1000" dirty="0">
                <a:solidFill>
                  <a:srgbClr val="333333"/>
                </a:solidFill>
                <a:latin typeface="Arial" charset="0"/>
              </a:rPr>
              <a:t> </a:t>
            </a:r>
            <a:r>
              <a:rPr lang="de-DE" sz="1000" dirty="0" err="1">
                <a:solidFill>
                  <a:srgbClr val="333333"/>
                </a:solidFill>
                <a:latin typeface="Arial" charset="0"/>
              </a:rPr>
              <a:t>you</a:t>
            </a:r>
            <a:r>
              <a:rPr lang="de-DE" sz="1000" dirty="0">
                <a:solidFill>
                  <a:srgbClr val="333333"/>
                </a:solidFill>
                <a:latin typeface="Arial" charset="0"/>
              </a:rPr>
              <a:t> </a:t>
            </a:r>
            <a:r>
              <a:rPr lang="de-DE" sz="1000" dirty="0" err="1">
                <a:solidFill>
                  <a:srgbClr val="333333"/>
                </a:solidFill>
                <a:latin typeface="Arial" charset="0"/>
              </a:rPr>
              <a:t>have</a:t>
            </a:r>
            <a:r>
              <a:rPr lang="de-DE" sz="1000" dirty="0">
                <a:solidFill>
                  <a:srgbClr val="333333"/>
                </a:solidFill>
                <a:latin typeface="Arial" charset="0"/>
              </a:rPr>
              <a:t> </a:t>
            </a:r>
            <a:r>
              <a:rPr lang="de-DE" sz="1000" dirty="0" err="1">
                <a:solidFill>
                  <a:srgbClr val="333333"/>
                </a:solidFill>
                <a:latin typeface="Arial" charset="0"/>
              </a:rPr>
              <a:t>any</a:t>
            </a:r>
            <a:r>
              <a:rPr lang="de-DE" sz="1000" dirty="0">
                <a:solidFill>
                  <a:srgbClr val="333333"/>
                </a:solidFill>
                <a:latin typeface="Arial" charset="0"/>
              </a:rPr>
              <a:t> </a:t>
            </a:r>
            <a:r>
              <a:rPr lang="de-DE" sz="1000" dirty="0" err="1">
                <a:solidFill>
                  <a:srgbClr val="333333"/>
                </a:solidFill>
                <a:latin typeface="Arial" charset="0"/>
              </a:rPr>
              <a:t>questions</a:t>
            </a:r>
            <a:r>
              <a:rPr lang="de-DE" sz="1000" dirty="0">
                <a:solidFill>
                  <a:srgbClr val="333333"/>
                </a:solidFill>
                <a:latin typeface="Arial" charset="0"/>
              </a:rPr>
              <a:t>, do not </a:t>
            </a:r>
            <a:r>
              <a:rPr lang="de-DE" sz="1000" dirty="0" err="1">
                <a:solidFill>
                  <a:srgbClr val="333333"/>
                </a:solidFill>
                <a:latin typeface="Arial" charset="0"/>
              </a:rPr>
              <a:t>hesitate</a:t>
            </a:r>
            <a:r>
              <a:rPr lang="de-DE" sz="1000" dirty="0">
                <a:solidFill>
                  <a:srgbClr val="333333"/>
                </a:solidFill>
                <a:latin typeface="Arial" charset="0"/>
              </a:rPr>
              <a:t> </a:t>
            </a:r>
            <a:r>
              <a:rPr lang="de-DE" sz="1000" dirty="0" err="1">
                <a:solidFill>
                  <a:srgbClr val="333333"/>
                </a:solidFill>
                <a:latin typeface="Arial" charset="0"/>
              </a:rPr>
              <a:t>to</a:t>
            </a:r>
            <a:r>
              <a:rPr lang="de-DE" sz="1000" dirty="0">
                <a:solidFill>
                  <a:srgbClr val="333333"/>
                </a:solidFill>
                <a:latin typeface="Arial" charset="0"/>
              </a:rPr>
              <a:t> </a:t>
            </a:r>
            <a:r>
              <a:rPr lang="de-DE" sz="1000" dirty="0" err="1">
                <a:solidFill>
                  <a:srgbClr val="333333"/>
                </a:solidFill>
                <a:latin typeface="Arial" charset="0"/>
              </a:rPr>
              <a:t>contact</a:t>
            </a:r>
            <a:r>
              <a:rPr lang="de-DE" sz="1000" dirty="0">
                <a:solidFill>
                  <a:srgbClr val="333333"/>
                </a:solidFill>
                <a:latin typeface="Arial" charset="0"/>
              </a:rPr>
              <a:t> </a:t>
            </a:r>
            <a:r>
              <a:rPr lang="de-DE" sz="1000" dirty="0" err="1">
                <a:solidFill>
                  <a:srgbClr val="333333"/>
                </a:solidFill>
                <a:latin typeface="Arial" charset="0"/>
              </a:rPr>
              <a:t>us</a:t>
            </a:r>
            <a:r>
              <a:rPr lang="de-DE" sz="1000" dirty="0">
                <a:solidFill>
                  <a:srgbClr val="333333"/>
                </a:solidFill>
                <a:latin typeface="Arial" charset="0"/>
              </a:rPr>
              <a:t>.</a:t>
            </a:r>
            <a:r>
              <a:rPr lang="de-DE" sz="1000" dirty="0"/>
              <a:t/>
            </a:r>
            <a:br>
              <a:rPr lang="de-DE" sz="1000" dirty="0"/>
            </a:br>
            <a:r>
              <a:rPr lang="de-DE" sz="1000" dirty="0"/>
              <a:t/>
            </a:r>
            <a:br>
              <a:rPr lang="de-DE" sz="1000" dirty="0"/>
            </a:br>
            <a:r>
              <a:rPr lang="de-DE" sz="1000" dirty="0">
                <a:solidFill>
                  <a:srgbClr val="333333"/>
                </a:solidFill>
                <a:latin typeface="Arial" charset="0"/>
              </a:rPr>
              <a:t>Kind </a:t>
            </a:r>
            <a:r>
              <a:rPr lang="de-DE" sz="1000" dirty="0" err="1">
                <a:solidFill>
                  <a:srgbClr val="333333"/>
                </a:solidFill>
                <a:latin typeface="Arial" charset="0"/>
              </a:rPr>
              <a:t>regards</a:t>
            </a:r>
            <a:r>
              <a:rPr lang="de-DE" sz="1000" dirty="0">
                <a:solidFill>
                  <a:srgbClr val="333333"/>
                </a:solidFill>
                <a:latin typeface="Arial" charset="0"/>
              </a:rPr>
              <a:t>,</a:t>
            </a:r>
            <a:r>
              <a:rPr lang="de-DE" sz="1000" dirty="0"/>
              <a:t/>
            </a:r>
            <a:br>
              <a:rPr lang="de-DE" sz="1000" dirty="0"/>
            </a:br>
            <a:r>
              <a:rPr lang="de-DE" sz="1000" dirty="0"/>
              <a:t/>
            </a:r>
            <a:br>
              <a:rPr lang="de-DE" sz="1000" dirty="0"/>
            </a:br>
            <a:r>
              <a:rPr lang="de-DE" sz="1000" dirty="0">
                <a:solidFill>
                  <a:srgbClr val="333333"/>
                </a:solidFill>
                <a:latin typeface="Arial" charset="0"/>
              </a:rPr>
              <a:t>Dr. Philip </a:t>
            </a:r>
            <a:r>
              <a:rPr lang="de-DE" sz="1000" dirty="0" err="1">
                <a:solidFill>
                  <a:srgbClr val="333333"/>
                </a:solidFill>
                <a:latin typeface="Arial" charset="0"/>
              </a:rPr>
              <a:t>Bradonjic</a:t>
            </a:r>
            <a:r>
              <a:rPr lang="de-DE" sz="1000" dirty="0"/>
              <a:t/>
            </a:r>
            <a:br>
              <a:rPr lang="de-DE" sz="1000" dirty="0"/>
            </a:br>
            <a:r>
              <a:rPr lang="de-DE" sz="1000" dirty="0"/>
              <a:t/>
            </a:r>
            <a:br>
              <a:rPr lang="de-DE" sz="1000" dirty="0"/>
            </a:br>
            <a:r>
              <a:rPr lang="de-DE" sz="1000" dirty="0">
                <a:solidFill>
                  <a:srgbClr val="333333"/>
                </a:solidFill>
                <a:latin typeface="Arial" charset="0"/>
              </a:rPr>
              <a:t>Prof. Dr. Nikolaus Franke</a:t>
            </a:r>
            <a:r>
              <a:rPr lang="de-DE" sz="1000" dirty="0"/>
              <a:t/>
            </a:r>
            <a:br>
              <a:rPr lang="de-DE" sz="1000" dirty="0"/>
            </a:br>
            <a:r>
              <a:rPr lang="de-DE" sz="1000" dirty="0" err="1">
                <a:solidFill>
                  <a:srgbClr val="333333"/>
                </a:solidFill>
                <a:latin typeface="Arial" charset="0"/>
              </a:rPr>
              <a:t>nikolaus.franke@wu.ac.at</a:t>
            </a:r>
            <a:r>
              <a:rPr lang="de-DE" sz="1000" dirty="0"/>
              <a:t/>
            </a:r>
            <a:br>
              <a:rPr lang="de-DE" sz="1000" dirty="0"/>
            </a:br>
            <a:r>
              <a:rPr lang="de-DE" sz="1000" dirty="0">
                <a:solidFill>
                  <a:srgbClr val="333333"/>
                </a:solidFill>
                <a:latin typeface="Arial" charset="0"/>
              </a:rPr>
              <a:t>Institute </a:t>
            </a:r>
            <a:r>
              <a:rPr lang="de-DE" sz="1000" dirty="0" err="1">
                <a:solidFill>
                  <a:srgbClr val="333333"/>
                </a:solidFill>
                <a:latin typeface="Arial" charset="0"/>
              </a:rPr>
              <a:t>for</a:t>
            </a:r>
            <a:r>
              <a:rPr lang="de-DE" sz="1000" dirty="0">
                <a:solidFill>
                  <a:srgbClr val="333333"/>
                </a:solidFill>
                <a:latin typeface="Arial" charset="0"/>
              </a:rPr>
              <a:t> Entrepreneurship </a:t>
            </a:r>
            <a:r>
              <a:rPr lang="de-DE" sz="1000" dirty="0" err="1">
                <a:solidFill>
                  <a:srgbClr val="333333"/>
                </a:solidFill>
                <a:latin typeface="Arial" charset="0"/>
              </a:rPr>
              <a:t>and</a:t>
            </a:r>
            <a:r>
              <a:rPr lang="de-DE" sz="1000" dirty="0">
                <a:solidFill>
                  <a:srgbClr val="333333"/>
                </a:solidFill>
                <a:latin typeface="Arial" charset="0"/>
              </a:rPr>
              <a:t> Innovation</a:t>
            </a:r>
            <a:r>
              <a:rPr lang="de-DE" sz="1000" dirty="0"/>
              <a:t/>
            </a:r>
            <a:br>
              <a:rPr lang="de-DE" sz="1000" dirty="0"/>
            </a:br>
            <a:r>
              <a:rPr lang="de-DE" sz="1000" dirty="0">
                <a:solidFill>
                  <a:srgbClr val="333333"/>
                </a:solidFill>
                <a:latin typeface="Arial" charset="0"/>
              </a:rPr>
              <a:t>Vienna University </a:t>
            </a:r>
            <a:r>
              <a:rPr lang="de-DE" sz="1000" dirty="0" err="1">
                <a:solidFill>
                  <a:srgbClr val="333333"/>
                </a:solidFill>
                <a:latin typeface="Arial" charset="0"/>
              </a:rPr>
              <a:t>of</a:t>
            </a:r>
            <a:r>
              <a:rPr lang="de-DE" sz="1000" dirty="0">
                <a:solidFill>
                  <a:srgbClr val="333333"/>
                </a:solidFill>
                <a:latin typeface="Arial" charset="0"/>
              </a:rPr>
              <a:t> Economics </a:t>
            </a:r>
            <a:r>
              <a:rPr lang="de-DE" sz="1000" dirty="0" err="1">
                <a:solidFill>
                  <a:srgbClr val="333333"/>
                </a:solidFill>
                <a:latin typeface="Arial" charset="0"/>
              </a:rPr>
              <a:t>and</a:t>
            </a:r>
            <a:r>
              <a:rPr lang="de-DE" sz="1000" dirty="0">
                <a:solidFill>
                  <a:srgbClr val="333333"/>
                </a:solidFill>
                <a:latin typeface="Arial" charset="0"/>
              </a:rPr>
              <a:t> Business</a:t>
            </a:r>
            <a:r>
              <a:rPr lang="de-DE" sz="1000" dirty="0"/>
              <a:t/>
            </a:r>
            <a:br>
              <a:rPr lang="de-DE" sz="1000" dirty="0"/>
            </a:br>
            <a:r>
              <a:rPr lang="de-DE" sz="1000" dirty="0"/>
              <a:t/>
            </a:r>
            <a:br>
              <a:rPr lang="de-DE" sz="1000" dirty="0"/>
            </a:br>
            <a:r>
              <a:rPr lang="de-DE" sz="1000" dirty="0">
                <a:solidFill>
                  <a:srgbClr val="333333"/>
                </a:solidFill>
                <a:latin typeface="Arial" charset="0"/>
              </a:rPr>
              <a:t>Prof. Dr. Christian </a:t>
            </a:r>
            <a:r>
              <a:rPr lang="de-DE" sz="1000" dirty="0" err="1">
                <a:solidFill>
                  <a:srgbClr val="333333"/>
                </a:solidFill>
                <a:latin typeface="Arial" charset="0"/>
              </a:rPr>
              <a:t>Luethje</a:t>
            </a:r>
            <a:r>
              <a:rPr lang="de-DE" sz="1000" dirty="0"/>
              <a:t/>
            </a:r>
            <a:br>
              <a:rPr lang="de-DE" sz="1000" dirty="0"/>
            </a:br>
            <a:r>
              <a:rPr lang="de-DE" sz="1000" dirty="0" err="1">
                <a:solidFill>
                  <a:srgbClr val="333333"/>
                </a:solidFill>
                <a:latin typeface="Arial" charset="0"/>
              </a:rPr>
              <a:t>c.luethje@tuhh.de</a:t>
            </a:r>
            <a:r>
              <a:rPr lang="de-DE" sz="1000" dirty="0"/>
              <a:t/>
            </a:r>
            <a:br>
              <a:rPr lang="de-DE" sz="1000" dirty="0"/>
            </a:br>
            <a:r>
              <a:rPr lang="de-DE" sz="1000" dirty="0">
                <a:solidFill>
                  <a:srgbClr val="333333"/>
                </a:solidFill>
                <a:latin typeface="Arial" charset="0"/>
              </a:rPr>
              <a:t>Institute </a:t>
            </a:r>
            <a:r>
              <a:rPr lang="de-DE" sz="1000" dirty="0" err="1">
                <a:solidFill>
                  <a:srgbClr val="333333"/>
                </a:solidFill>
                <a:latin typeface="Arial" charset="0"/>
              </a:rPr>
              <a:t>of</a:t>
            </a:r>
            <a:r>
              <a:rPr lang="de-DE" sz="1000" dirty="0">
                <a:solidFill>
                  <a:srgbClr val="333333"/>
                </a:solidFill>
                <a:latin typeface="Arial" charset="0"/>
              </a:rPr>
              <a:t> Innovation Marketing</a:t>
            </a:r>
            <a:r>
              <a:rPr lang="de-DE" sz="1000" dirty="0"/>
              <a:t/>
            </a:r>
            <a:br>
              <a:rPr lang="de-DE" sz="1000" dirty="0"/>
            </a:br>
            <a:r>
              <a:rPr lang="de-DE" sz="1000" dirty="0">
                <a:solidFill>
                  <a:srgbClr val="333333"/>
                </a:solidFill>
                <a:latin typeface="Arial" charset="0"/>
              </a:rPr>
              <a:t>Hamburg University </a:t>
            </a:r>
            <a:r>
              <a:rPr lang="de-DE" sz="1000" dirty="0" err="1">
                <a:solidFill>
                  <a:srgbClr val="333333"/>
                </a:solidFill>
                <a:latin typeface="Arial" charset="0"/>
              </a:rPr>
              <a:t>of</a:t>
            </a:r>
            <a:r>
              <a:rPr lang="de-DE" sz="1000" dirty="0">
                <a:solidFill>
                  <a:srgbClr val="333333"/>
                </a:solidFill>
                <a:latin typeface="Arial" charset="0"/>
              </a:rPr>
              <a:t> Technology</a:t>
            </a:r>
            <a:endParaRPr lang="en-US" sz="1000" dirty="0"/>
          </a:p>
        </p:txBody>
      </p:sp>
      <p:sp>
        <p:nvSpPr>
          <p:cNvPr id="10" name="Rechteck 9"/>
          <p:cNvSpPr/>
          <p:nvPr/>
        </p:nvSpPr>
        <p:spPr>
          <a:xfrm>
            <a:off x="323528" y="0"/>
            <a:ext cx="7110536" cy="1785104"/>
          </a:xfrm>
          <a:prstGeom prst="rect">
            <a:avLst/>
          </a:prstGeom>
        </p:spPr>
        <p:txBody>
          <a:bodyPr wrap="square">
            <a:spAutoFit/>
          </a:bodyPr>
          <a:lstStyle/>
          <a:p>
            <a:r>
              <a:rPr lang="de-DE" sz="1000" b="1" u="sng" dirty="0" err="1">
                <a:solidFill>
                  <a:srgbClr val="333333"/>
                </a:solidFill>
                <a:latin typeface="Arial" charset="0"/>
              </a:rPr>
              <a:t>Your</a:t>
            </a:r>
            <a:r>
              <a:rPr lang="de-DE" sz="1000" b="1" u="sng" dirty="0">
                <a:solidFill>
                  <a:srgbClr val="333333"/>
                </a:solidFill>
                <a:latin typeface="Arial" charset="0"/>
              </a:rPr>
              <a:t> personal </a:t>
            </a:r>
            <a:r>
              <a:rPr lang="de-DE" sz="1000" b="1" u="sng" dirty="0" err="1">
                <a:solidFill>
                  <a:srgbClr val="333333"/>
                </a:solidFill>
                <a:latin typeface="Arial" charset="0"/>
              </a:rPr>
              <a:t>summary</a:t>
            </a:r>
            <a:r>
              <a:rPr lang="de-DE" sz="1000" dirty="0"/>
              <a:t/>
            </a:r>
            <a:br>
              <a:rPr lang="de-DE" sz="1000" dirty="0"/>
            </a:br>
            <a:r>
              <a:rPr lang="de-DE" sz="1000" dirty="0"/>
              <a:t/>
            </a:r>
            <a:br>
              <a:rPr lang="de-DE" sz="1000" dirty="0"/>
            </a:br>
            <a:r>
              <a:rPr lang="de-DE" sz="1000" dirty="0">
                <a:solidFill>
                  <a:srgbClr val="333333"/>
                </a:solidFill>
                <a:latin typeface="Arial" charset="0"/>
              </a:rPr>
              <a:t>In </a:t>
            </a:r>
            <a:r>
              <a:rPr lang="de-DE" sz="1000" dirty="0" err="1">
                <a:solidFill>
                  <a:srgbClr val="333333"/>
                </a:solidFill>
                <a:latin typeface="Arial" charset="0"/>
              </a:rPr>
              <a:t>this</a:t>
            </a:r>
            <a:r>
              <a:rPr lang="de-DE" sz="1000" dirty="0">
                <a:solidFill>
                  <a:srgbClr val="333333"/>
                </a:solidFill>
                <a:latin typeface="Arial" charset="0"/>
              </a:rPr>
              <a:t> </a:t>
            </a:r>
            <a:r>
              <a:rPr lang="de-DE" sz="1000" dirty="0" err="1">
                <a:solidFill>
                  <a:srgbClr val="333333"/>
                </a:solidFill>
                <a:latin typeface="Arial" charset="0"/>
              </a:rPr>
              <a:t>survey</a:t>
            </a:r>
            <a:r>
              <a:rPr lang="de-DE" sz="1000" dirty="0">
                <a:solidFill>
                  <a:srgbClr val="333333"/>
                </a:solidFill>
                <a:latin typeface="Arial" charset="0"/>
              </a:rPr>
              <a:t>, </a:t>
            </a:r>
            <a:r>
              <a:rPr lang="de-DE" sz="1000" dirty="0" err="1">
                <a:solidFill>
                  <a:srgbClr val="333333"/>
                </a:solidFill>
                <a:latin typeface="Arial" charset="0"/>
              </a:rPr>
              <a:t>we</a:t>
            </a:r>
            <a:r>
              <a:rPr lang="de-DE" sz="1000" dirty="0">
                <a:solidFill>
                  <a:srgbClr val="333333"/>
                </a:solidFill>
                <a:latin typeface="Arial" charset="0"/>
              </a:rPr>
              <a:t> </a:t>
            </a:r>
            <a:r>
              <a:rPr lang="de-DE" sz="1000" dirty="0" err="1">
                <a:solidFill>
                  <a:srgbClr val="333333"/>
                </a:solidFill>
                <a:latin typeface="Arial" charset="0"/>
              </a:rPr>
              <a:t>are</a:t>
            </a:r>
            <a:r>
              <a:rPr lang="de-DE" sz="1000" dirty="0">
                <a:solidFill>
                  <a:srgbClr val="333333"/>
                </a:solidFill>
                <a:latin typeface="Arial" charset="0"/>
              </a:rPr>
              <a:t> </a:t>
            </a:r>
            <a:r>
              <a:rPr lang="de-DE" sz="1000" dirty="0" err="1">
                <a:solidFill>
                  <a:srgbClr val="333333"/>
                </a:solidFill>
                <a:latin typeface="Arial" charset="0"/>
              </a:rPr>
              <a:t>particularly</a:t>
            </a:r>
            <a:r>
              <a:rPr lang="de-DE" sz="1000" dirty="0">
                <a:solidFill>
                  <a:srgbClr val="333333"/>
                </a:solidFill>
                <a:latin typeface="Arial" charset="0"/>
              </a:rPr>
              <a:t> </a:t>
            </a:r>
            <a:r>
              <a:rPr lang="de-DE" sz="1000" dirty="0" err="1">
                <a:solidFill>
                  <a:srgbClr val="333333"/>
                </a:solidFill>
                <a:latin typeface="Arial" charset="0"/>
              </a:rPr>
              <a:t>interested</a:t>
            </a:r>
            <a:r>
              <a:rPr lang="de-DE" sz="1000" dirty="0">
                <a:solidFill>
                  <a:srgbClr val="333333"/>
                </a:solidFill>
                <a:latin typeface="Arial" charset="0"/>
              </a:rPr>
              <a:t> in </a:t>
            </a:r>
            <a:r>
              <a:rPr lang="de-DE" sz="1000" dirty="0" err="1">
                <a:solidFill>
                  <a:srgbClr val="333333"/>
                </a:solidFill>
                <a:latin typeface="Arial" charset="0"/>
              </a:rPr>
              <a:t>estimations</a:t>
            </a:r>
            <a:r>
              <a:rPr lang="de-DE" sz="1000" dirty="0">
                <a:solidFill>
                  <a:srgbClr val="333333"/>
                </a:solidFill>
                <a:latin typeface="Arial" charset="0"/>
              </a:rPr>
              <a:t> </a:t>
            </a:r>
            <a:r>
              <a:rPr lang="de-DE" sz="1000" dirty="0" err="1">
                <a:solidFill>
                  <a:srgbClr val="333333"/>
                </a:solidFill>
                <a:latin typeface="Arial" charset="0"/>
              </a:rPr>
              <a:t>of</a:t>
            </a:r>
            <a:r>
              <a:rPr lang="de-DE" sz="1000" dirty="0">
                <a:solidFill>
                  <a:srgbClr val="333333"/>
                </a:solidFill>
                <a:latin typeface="Arial" charset="0"/>
              </a:rPr>
              <a:t> </a:t>
            </a:r>
            <a:r>
              <a:rPr lang="de-DE" sz="1000" dirty="0" err="1">
                <a:solidFill>
                  <a:srgbClr val="333333"/>
                </a:solidFill>
                <a:latin typeface="Arial" charset="0"/>
              </a:rPr>
              <a:t>user</a:t>
            </a:r>
            <a:r>
              <a:rPr lang="de-DE" sz="1000" dirty="0">
                <a:solidFill>
                  <a:srgbClr val="333333"/>
                </a:solidFill>
                <a:latin typeface="Arial" charset="0"/>
              </a:rPr>
              <a:t> </a:t>
            </a:r>
            <a:r>
              <a:rPr lang="de-DE" sz="1000" dirty="0" err="1">
                <a:solidFill>
                  <a:srgbClr val="333333"/>
                </a:solidFill>
                <a:latin typeface="Arial" charset="0"/>
              </a:rPr>
              <a:t>innovation</a:t>
            </a:r>
            <a:r>
              <a:rPr lang="de-DE" sz="1000" dirty="0">
                <a:solidFill>
                  <a:srgbClr val="333333"/>
                </a:solidFill>
                <a:latin typeface="Arial" charset="0"/>
              </a:rPr>
              <a:t>. </a:t>
            </a:r>
            <a:r>
              <a:rPr lang="de-DE" sz="1000" dirty="0" err="1">
                <a:solidFill>
                  <a:srgbClr val="333333"/>
                </a:solidFill>
                <a:latin typeface="Arial" charset="0"/>
              </a:rPr>
              <a:t>Many</a:t>
            </a:r>
            <a:r>
              <a:rPr lang="de-DE" sz="1000" dirty="0">
                <a:solidFill>
                  <a:srgbClr val="333333"/>
                </a:solidFill>
                <a:latin typeface="Arial" charset="0"/>
              </a:rPr>
              <a:t> </a:t>
            </a:r>
            <a:r>
              <a:rPr lang="de-DE" sz="1000" dirty="0" err="1">
                <a:solidFill>
                  <a:srgbClr val="333333"/>
                </a:solidFill>
                <a:latin typeface="Arial" charset="0"/>
              </a:rPr>
              <a:t>studies</a:t>
            </a:r>
            <a:r>
              <a:rPr lang="de-DE" sz="1000" dirty="0">
                <a:solidFill>
                  <a:srgbClr val="333333"/>
                </a:solidFill>
                <a:latin typeface="Arial" charset="0"/>
              </a:rPr>
              <a:t> </a:t>
            </a:r>
            <a:r>
              <a:rPr lang="de-DE" sz="1000" dirty="0" err="1">
                <a:solidFill>
                  <a:srgbClr val="333333"/>
                </a:solidFill>
                <a:latin typeface="Arial" charset="0"/>
              </a:rPr>
              <a:t>have</a:t>
            </a:r>
            <a:r>
              <a:rPr lang="de-DE" sz="1000" dirty="0">
                <a:solidFill>
                  <a:srgbClr val="333333"/>
                </a:solidFill>
                <a:latin typeface="Arial" charset="0"/>
              </a:rPr>
              <a:t> </a:t>
            </a:r>
            <a:r>
              <a:rPr lang="de-DE" sz="1000" dirty="0" err="1">
                <a:solidFill>
                  <a:srgbClr val="333333"/>
                </a:solidFill>
                <a:latin typeface="Arial" charset="0"/>
              </a:rPr>
              <a:t>established</a:t>
            </a:r>
            <a:r>
              <a:rPr lang="de-DE" sz="1000" dirty="0">
                <a:solidFill>
                  <a:srgbClr val="333333"/>
                </a:solidFill>
                <a:latin typeface="Arial" charset="0"/>
              </a:rPr>
              <a:t> </a:t>
            </a:r>
            <a:r>
              <a:rPr lang="de-DE" sz="1000" dirty="0" err="1">
                <a:solidFill>
                  <a:srgbClr val="333333"/>
                </a:solidFill>
                <a:latin typeface="Arial" charset="0"/>
              </a:rPr>
              <a:t>that</a:t>
            </a:r>
            <a:r>
              <a:rPr lang="de-DE" sz="1000" dirty="0">
                <a:solidFill>
                  <a:srgbClr val="333333"/>
                </a:solidFill>
                <a:latin typeface="Arial" charset="0"/>
              </a:rPr>
              <a:t> </a:t>
            </a:r>
            <a:r>
              <a:rPr lang="de-DE" sz="1000" b="1" dirty="0" err="1">
                <a:solidFill>
                  <a:srgbClr val="333333"/>
                </a:solidFill>
                <a:latin typeface="Arial" charset="0"/>
              </a:rPr>
              <a:t>users</a:t>
            </a:r>
            <a:r>
              <a:rPr lang="de-DE" sz="1000" b="1" dirty="0">
                <a:solidFill>
                  <a:srgbClr val="333333"/>
                </a:solidFill>
                <a:latin typeface="Arial" charset="0"/>
              </a:rPr>
              <a:t> </a:t>
            </a:r>
            <a:r>
              <a:rPr lang="de-DE" sz="1000" b="1" dirty="0" err="1">
                <a:solidFill>
                  <a:srgbClr val="333333"/>
                </a:solidFill>
                <a:latin typeface="Arial" charset="0"/>
              </a:rPr>
              <a:t>are</a:t>
            </a:r>
            <a:r>
              <a:rPr lang="de-DE" sz="1000" b="1" dirty="0">
                <a:solidFill>
                  <a:srgbClr val="333333"/>
                </a:solidFill>
                <a:latin typeface="Arial" charset="0"/>
              </a:rPr>
              <a:t> a </a:t>
            </a:r>
            <a:r>
              <a:rPr lang="de-DE" sz="1000" b="1" dirty="0" err="1">
                <a:solidFill>
                  <a:srgbClr val="333333"/>
                </a:solidFill>
                <a:latin typeface="Arial" charset="0"/>
              </a:rPr>
              <a:t>particularly</a:t>
            </a:r>
            <a:r>
              <a:rPr lang="de-DE" sz="1000" b="1" dirty="0">
                <a:solidFill>
                  <a:srgbClr val="333333"/>
                </a:solidFill>
                <a:latin typeface="Arial" charset="0"/>
              </a:rPr>
              <a:t> </a:t>
            </a:r>
            <a:r>
              <a:rPr lang="de-DE" sz="1000" b="1" dirty="0" err="1">
                <a:solidFill>
                  <a:srgbClr val="333333"/>
                </a:solidFill>
                <a:latin typeface="Arial" charset="0"/>
              </a:rPr>
              <a:t>important</a:t>
            </a:r>
            <a:r>
              <a:rPr lang="de-DE" sz="1000" b="1" dirty="0">
                <a:solidFill>
                  <a:srgbClr val="333333"/>
                </a:solidFill>
                <a:latin typeface="Arial" charset="0"/>
              </a:rPr>
              <a:t> </a:t>
            </a:r>
            <a:r>
              <a:rPr lang="de-DE" sz="1000" b="1" dirty="0" err="1">
                <a:solidFill>
                  <a:srgbClr val="333333"/>
                </a:solidFill>
                <a:latin typeface="Arial" charset="0"/>
              </a:rPr>
              <a:t>source</a:t>
            </a:r>
            <a:r>
              <a:rPr lang="de-DE" sz="1000" b="1" dirty="0">
                <a:solidFill>
                  <a:srgbClr val="333333"/>
                </a:solidFill>
                <a:latin typeface="Arial" charset="0"/>
              </a:rPr>
              <a:t> </a:t>
            </a:r>
            <a:r>
              <a:rPr lang="de-DE" sz="1000" b="1" dirty="0" err="1">
                <a:solidFill>
                  <a:srgbClr val="333333"/>
                </a:solidFill>
                <a:latin typeface="Arial" charset="0"/>
              </a:rPr>
              <a:t>of</a:t>
            </a:r>
            <a:r>
              <a:rPr lang="de-DE" sz="1000" b="1" dirty="0">
                <a:solidFill>
                  <a:srgbClr val="333333"/>
                </a:solidFill>
                <a:latin typeface="Arial" charset="0"/>
              </a:rPr>
              <a:t> </a:t>
            </a:r>
            <a:r>
              <a:rPr lang="de-DE" sz="1000" b="1" dirty="0" err="1">
                <a:solidFill>
                  <a:srgbClr val="333333"/>
                </a:solidFill>
                <a:latin typeface="Arial" charset="0"/>
              </a:rPr>
              <a:t>innovation</a:t>
            </a:r>
            <a:r>
              <a:rPr lang="de-DE" sz="1000" dirty="0">
                <a:solidFill>
                  <a:srgbClr val="333333"/>
                </a:solidFill>
                <a:latin typeface="Arial" charset="0"/>
              </a:rPr>
              <a:t>. </a:t>
            </a:r>
            <a:r>
              <a:rPr lang="de-DE" sz="1000" dirty="0" err="1">
                <a:solidFill>
                  <a:srgbClr val="333333"/>
                </a:solidFill>
                <a:latin typeface="Arial" charset="0"/>
              </a:rPr>
              <a:t>Yet</a:t>
            </a:r>
            <a:r>
              <a:rPr lang="de-DE" sz="1000" dirty="0">
                <a:solidFill>
                  <a:srgbClr val="333333"/>
                </a:solidFill>
                <a:latin typeface="Arial" charset="0"/>
              </a:rPr>
              <a:t>, </a:t>
            </a:r>
            <a:r>
              <a:rPr lang="de-DE" sz="1000" dirty="0" err="1">
                <a:solidFill>
                  <a:srgbClr val="333333"/>
                </a:solidFill>
                <a:latin typeface="Arial" charset="0"/>
              </a:rPr>
              <a:t>surveying</a:t>
            </a:r>
            <a:r>
              <a:rPr lang="de-DE" sz="1000" dirty="0">
                <a:solidFill>
                  <a:srgbClr val="333333"/>
                </a:solidFill>
                <a:latin typeface="Arial" charset="0"/>
              </a:rPr>
              <a:t> </a:t>
            </a:r>
            <a:r>
              <a:rPr lang="de-DE" sz="1000" dirty="0" err="1">
                <a:solidFill>
                  <a:srgbClr val="333333"/>
                </a:solidFill>
                <a:latin typeface="Arial" charset="0"/>
              </a:rPr>
              <a:t>over</a:t>
            </a:r>
            <a:r>
              <a:rPr lang="de-DE" sz="1000" dirty="0">
                <a:solidFill>
                  <a:srgbClr val="333333"/>
                </a:solidFill>
                <a:latin typeface="Arial" charset="0"/>
              </a:rPr>
              <a:t> 1,564 </a:t>
            </a:r>
            <a:r>
              <a:rPr lang="de-DE" sz="1000" dirty="0" err="1">
                <a:solidFill>
                  <a:srgbClr val="333333"/>
                </a:solidFill>
                <a:latin typeface="Arial" charset="0"/>
              </a:rPr>
              <a:t>public</a:t>
            </a:r>
            <a:r>
              <a:rPr lang="de-DE" sz="1000" dirty="0">
                <a:solidFill>
                  <a:srgbClr val="333333"/>
                </a:solidFill>
                <a:latin typeface="Arial" charset="0"/>
              </a:rPr>
              <a:t> </a:t>
            </a:r>
            <a:r>
              <a:rPr lang="de-DE" sz="1000" dirty="0" err="1">
                <a:solidFill>
                  <a:srgbClr val="333333"/>
                </a:solidFill>
                <a:latin typeface="Arial" charset="0"/>
              </a:rPr>
              <a:t>policy</a:t>
            </a:r>
            <a:r>
              <a:rPr lang="de-DE" sz="1000" dirty="0">
                <a:solidFill>
                  <a:srgbClr val="333333"/>
                </a:solidFill>
                <a:latin typeface="Arial" charset="0"/>
              </a:rPr>
              <a:t> </a:t>
            </a:r>
            <a:r>
              <a:rPr lang="de-DE" sz="1000" dirty="0" err="1">
                <a:solidFill>
                  <a:srgbClr val="333333"/>
                </a:solidFill>
                <a:latin typeface="Arial" charset="0"/>
              </a:rPr>
              <a:t>makers</a:t>
            </a:r>
            <a:r>
              <a:rPr lang="de-DE" sz="1000" dirty="0">
                <a:solidFill>
                  <a:srgbClr val="333333"/>
                </a:solidFill>
                <a:latin typeface="Arial" charset="0"/>
              </a:rPr>
              <a:t>, </a:t>
            </a:r>
            <a:r>
              <a:rPr lang="de-DE" sz="1000" dirty="0" err="1">
                <a:solidFill>
                  <a:srgbClr val="333333"/>
                </a:solidFill>
                <a:latin typeface="Arial" charset="0"/>
              </a:rPr>
              <a:t>managers</a:t>
            </a:r>
            <a:r>
              <a:rPr lang="de-DE" sz="1000" dirty="0">
                <a:solidFill>
                  <a:srgbClr val="333333"/>
                </a:solidFill>
                <a:latin typeface="Arial" charset="0"/>
              </a:rPr>
              <a:t>, </a:t>
            </a:r>
            <a:r>
              <a:rPr lang="de-DE" sz="1000" dirty="0" err="1">
                <a:solidFill>
                  <a:srgbClr val="333333"/>
                </a:solidFill>
                <a:latin typeface="Arial" charset="0"/>
              </a:rPr>
              <a:t>and</a:t>
            </a:r>
            <a:r>
              <a:rPr lang="de-DE" sz="1000" dirty="0">
                <a:solidFill>
                  <a:srgbClr val="333333"/>
                </a:solidFill>
                <a:latin typeface="Arial" charset="0"/>
              </a:rPr>
              <a:t> </a:t>
            </a:r>
            <a:r>
              <a:rPr lang="de-DE" sz="1000" dirty="0" err="1">
                <a:solidFill>
                  <a:srgbClr val="333333"/>
                </a:solidFill>
                <a:latin typeface="Arial" charset="0"/>
              </a:rPr>
              <a:t>management</a:t>
            </a:r>
            <a:r>
              <a:rPr lang="de-DE" sz="1000" dirty="0">
                <a:solidFill>
                  <a:srgbClr val="333333"/>
                </a:solidFill>
                <a:latin typeface="Arial" charset="0"/>
              </a:rPr>
              <a:t> </a:t>
            </a:r>
            <a:r>
              <a:rPr lang="de-DE" sz="1000" dirty="0" err="1">
                <a:solidFill>
                  <a:srgbClr val="333333"/>
                </a:solidFill>
                <a:latin typeface="Arial" charset="0"/>
              </a:rPr>
              <a:t>scholars</a:t>
            </a:r>
            <a:r>
              <a:rPr lang="de-DE" sz="1000" dirty="0">
                <a:solidFill>
                  <a:srgbClr val="333333"/>
                </a:solidFill>
                <a:latin typeface="Arial" charset="0"/>
              </a:rPr>
              <a:t>, </a:t>
            </a:r>
            <a:r>
              <a:rPr lang="de-DE" sz="1000" dirty="0" err="1">
                <a:solidFill>
                  <a:srgbClr val="333333"/>
                </a:solidFill>
                <a:latin typeface="Arial" charset="0"/>
              </a:rPr>
              <a:t>we</a:t>
            </a:r>
            <a:r>
              <a:rPr lang="de-DE" sz="1000" dirty="0">
                <a:solidFill>
                  <a:srgbClr val="333333"/>
                </a:solidFill>
                <a:latin typeface="Arial" charset="0"/>
              </a:rPr>
              <a:t> </a:t>
            </a:r>
            <a:r>
              <a:rPr lang="de-DE" sz="1000" dirty="0" err="1">
                <a:solidFill>
                  <a:srgbClr val="333333"/>
                </a:solidFill>
                <a:latin typeface="Arial" charset="0"/>
              </a:rPr>
              <a:t>found</a:t>
            </a:r>
            <a:r>
              <a:rPr lang="de-DE" sz="1000" dirty="0">
                <a:solidFill>
                  <a:srgbClr val="333333"/>
                </a:solidFill>
                <a:latin typeface="Arial" charset="0"/>
              </a:rPr>
              <a:t> </a:t>
            </a:r>
            <a:r>
              <a:rPr lang="de-DE" sz="1000" dirty="0" err="1">
                <a:solidFill>
                  <a:srgbClr val="333333"/>
                </a:solidFill>
                <a:latin typeface="Arial" charset="0"/>
              </a:rPr>
              <a:t>that</a:t>
            </a:r>
            <a:r>
              <a:rPr lang="de-DE" sz="1000" dirty="0">
                <a:solidFill>
                  <a:srgbClr val="333333"/>
                </a:solidFill>
                <a:latin typeface="Arial" charset="0"/>
              </a:rPr>
              <a:t> </a:t>
            </a:r>
            <a:r>
              <a:rPr lang="de-DE" sz="1000" b="1" dirty="0">
                <a:solidFill>
                  <a:srgbClr val="333333"/>
                </a:solidFill>
                <a:latin typeface="Arial" charset="0"/>
              </a:rPr>
              <a:t>99% </a:t>
            </a:r>
            <a:r>
              <a:rPr lang="de-DE" sz="1000" b="1" dirty="0" err="1">
                <a:solidFill>
                  <a:srgbClr val="333333"/>
                </a:solidFill>
                <a:latin typeface="Arial" charset="0"/>
              </a:rPr>
              <a:t>of</a:t>
            </a:r>
            <a:r>
              <a:rPr lang="de-DE" sz="1000" b="1" dirty="0">
                <a:solidFill>
                  <a:srgbClr val="333333"/>
                </a:solidFill>
                <a:latin typeface="Arial" charset="0"/>
              </a:rPr>
              <a:t> </a:t>
            </a:r>
            <a:r>
              <a:rPr lang="de-DE" sz="1000" b="1" dirty="0" err="1">
                <a:solidFill>
                  <a:srgbClr val="333333"/>
                </a:solidFill>
                <a:latin typeface="Arial" charset="0"/>
              </a:rPr>
              <a:t>these</a:t>
            </a:r>
            <a:r>
              <a:rPr lang="de-DE" sz="1000" b="1" dirty="0">
                <a:solidFill>
                  <a:srgbClr val="333333"/>
                </a:solidFill>
                <a:latin typeface="Arial" charset="0"/>
              </a:rPr>
              <a:t> </a:t>
            </a:r>
            <a:r>
              <a:rPr lang="de-DE" sz="1000" b="1" dirty="0" err="1">
                <a:solidFill>
                  <a:srgbClr val="333333"/>
                </a:solidFill>
                <a:latin typeface="Arial" charset="0"/>
              </a:rPr>
              <a:t>decision</a:t>
            </a:r>
            <a:r>
              <a:rPr lang="de-DE" sz="1000" b="1" dirty="0">
                <a:solidFill>
                  <a:srgbClr val="333333"/>
                </a:solidFill>
                <a:latin typeface="Arial" charset="0"/>
              </a:rPr>
              <a:t> </a:t>
            </a:r>
            <a:r>
              <a:rPr lang="de-DE" sz="1000" b="1" dirty="0" err="1">
                <a:solidFill>
                  <a:srgbClr val="333333"/>
                </a:solidFill>
                <a:latin typeface="Arial" charset="0"/>
              </a:rPr>
              <a:t>makers</a:t>
            </a:r>
            <a:r>
              <a:rPr lang="de-DE" sz="1000" b="1" dirty="0">
                <a:solidFill>
                  <a:srgbClr val="333333"/>
                </a:solidFill>
                <a:latin typeface="Arial" charset="0"/>
              </a:rPr>
              <a:t> </a:t>
            </a:r>
            <a:r>
              <a:rPr lang="de-DE" sz="1000" b="1" dirty="0" err="1">
                <a:solidFill>
                  <a:srgbClr val="333333"/>
                </a:solidFill>
                <a:latin typeface="Arial" charset="0"/>
              </a:rPr>
              <a:t>largely</a:t>
            </a:r>
            <a:r>
              <a:rPr lang="de-DE" sz="1000" b="1" dirty="0">
                <a:solidFill>
                  <a:srgbClr val="333333"/>
                </a:solidFill>
                <a:latin typeface="Arial" charset="0"/>
              </a:rPr>
              <a:t> </a:t>
            </a:r>
            <a:r>
              <a:rPr lang="de-DE" sz="1000" b="1" dirty="0" err="1">
                <a:solidFill>
                  <a:srgbClr val="333333"/>
                </a:solidFill>
                <a:latin typeface="Arial" charset="0"/>
              </a:rPr>
              <a:t>underestimate</a:t>
            </a:r>
            <a:r>
              <a:rPr lang="de-DE" sz="1000" b="1" dirty="0">
                <a:solidFill>
                  <a:srgbClr val="333333"/>
                </a:solidFill>
                <a:latin typeface="Arial" charset="0"/>
              </a:rPr>
              <a:t> </a:t>
            </a:r>
            <a:r>
              <a:rPr lang="de-DE" sz="1000" b="1" dirty="0" err="1">
                <a:solidFill>
                  <a:srgbClr val="333333"/>
                </a:solidFill>
                <a:latin typeface="Arial" charset="0"/>
              </a:rPr>
              <a:t>the</a:t>
            </a:r>
            <a:r>
              <a:rPr lang="de-DE" sz="1000" b="1" dirty="0">
                <a:solidFill>
                  <a:srgbClr val="333333"/>
                </a:solidFill>
                <a:latin typeface="Arial" charset="0"/>
              </a:rPr>
              <a:t> </a:t>
            </a:r>
            <a:r>
              <a:rPr lang="de-DE" sz="1000" b="1" dirty="0" err="1">
                <a:solidFill>
                  <a:srgbClr val="333333"/>
                </a:solidFill>
                <a:latin typeface="Arial" charset="0"/>
              </a:rPr>
              <a:t>value</a:t>
            </a:r>
            <a:r>
              <a:rPr lang="de-DE" sz="1000" b="1" dirty="0">
                <a:solidFill>
                  <a:srgbClr val="333333"/>
                </a:solidFill>
                <a:latin typeface="Arial" charset="0"/>
              </a:rPr>
              <a:t> </a:t>
            </a:r>
            <a:r>
              <a:rPr lang="de-DE" sz="1000" b="1" dirty="0" err="1">
                <a:solidFill>
                  <a:srgbClr val="333333"/>
                </a:solidFill>
                <a:latin typeface="Arial" charset="0"/>
              </a:rPr>
              <a:t>of</a:t>
            </a:r>
            <a:r>
              <a:rPr lang="de-DE" sz="1000" b="1" dirty="0">
                <a:solidFill>
                  <a:srgbClr val="333333"/>
                </a:solidFill>
                <a:latin typeface="Arial" charset="0"/>
              </a:rPr>
              <a:t> </a:t>
            </a:r>
            <a:r>
              <a:rPr lang="de-DE" sz="1000" b="1" dirty="0" err="1">
                <a:solidFill>
                  <a:srgbClr val="333333"/>
                </a:solidFill>
                <a:latin typeface="Arial" charset="0"/>
              </a:rPr>
              <a:t>user</a:t>
            </a:r>
            <a:r>
              <a:rPr lang="de-DE" sz="1000" b="1" dirty="0">
                <a:solidFill>
                  <a:srgbClr val="333333"/>
                </a:solidFill>
                <a:latin typeface="Arial" charset="0"/>
              </a:rPr>
              <a:t> </a:t>
            </a:r>
            <a:r>
              <a:rPr lang="de-DE" sz="1000" b="1" dirty="0" err="1">
                <a:solidFill>
                  <a:srgbClr val="333333"/>
                </a:solidFill>
                <a:latin typeface="Arial" charset="0"/>
              </a:rPr>
              <a:t>innovation</a:t>
            </a:r>
            <a:r>
              <a:rPr lang="de-DE" sz="1000" dirty="0">
                <a:solidFill>
                  <a:srgbClr val="333333"/>
                </a:solidFill>
                <a:latin typeface="Arial" charset="0"/>
              </a:rPr>
              <a:t>. Such an </a:t>
            </a:r>
            <a:r>
              <a:rPr lang="de-DE" sz="1000" dirty="0" err="1">
                <a:solidFill>
                  <a:srgbClr val="333333"/>
                </a:solidFill>
                <a:latin typeface="Arial" charset="0"/>
              </a:rPr>
              <a:t>underestimation</a:t>
            </a:r>
            <a:r>
              <a:rPr lang="de-DE" sz="1000" dirty="0">
                <a:solidFill>
                  <a:srgbClr val="333333"/>
                </a:solidFill>
                <a:latin typeface="Arial" charset="0"/>
              </a:rPr>
              <a:t> </a:t>
            </a:r>
            <a:r>
              <a:rPr lang="de-DE" sz="1000" dirty="0" err="1">
                <a:solidFill>
                  <a:srgbClr val="333333"/>
                </a:solidFill>
                <a:latin typeface="Arial" charset="0"/>
              </a:rPr>
              <a:t>has</a:t>
            </a:r>
            <a:r>
              <a:rPr lang="de-DE" sz="1000" dirty="0">
                <a:solidFill>
                  <a:srgbClr val="333333"/>
                </a:solidFill>
                <a:latin typeface="Arial" charset="0"/>
              </a:rPr>
              <a:t> </a:t>
            </a:r>
            <a:r>
              <a:rPr lang="de-DE" sz="1000" b="1" dirty="0" err="1">
                <a:solidFill>
                  <a:srgbClr val="333333"/>
                </a:solidFill>
                <a:latin typeface="Arial" charset="0"/>
              </a:rPr>
              <a:t>clear</a:t>
            </a:r>
            <a:r>
              <a:rPr lang="de-DE" sz="1000" b="1" dirty="0">
                <a:solidFill>
                  <a:srgbClr val="333333"/>
                </a:solidFill>
                <a:latin typeface="Arial" charset="0"/>
              </a:rPr>
              <a:t> negative </a:t>
            </a:r>
            <a:r>
              <a:rPr lang="de-DE" sz="1000" b="1" dirty="0" err="1">
                <a:solidFill>
                  <a:srgbClr val="333333"/>
                </a:solidFill>
                <a:latin typeface="Arial" charset="0"/>
              </a:rPr>
              <a:t>consequences</a:t>
            </a:r>
            <a:r>
              <a:rPr lang="de-DE" sz="1000" b="1" dirty="0">
                <a:solidFill>
                  <a:srgbClr val="333333"/>
                </a:solidFill>
                <a:latin typeface="Arial" charset="0"/>
              </a:rPr>
              <a:t> on </a:t>
            </a:r>
            <a:r>
              <a:rPr lang="de-DE" sz="1000" b="1" dirty="0" err="1">
                <a:solidFill>
                  <a:srgbClr val="333333"/>
                </a:solidFill>
                <a:latin typeface="Arial" charset="0"/>
              </a:rPr>
              <a:t>the</a:t>
            </a:r>
            <a:r>
              <a:rPr lang="de-DE" sz="1000" b="1" dirty="0">
                <a:solidFill>
                  <a:srgbClr val="333333"/>
                </a:solidFill>
                <a:latin typeface="Arial" charset="0"/>
              </a:rPr>
              <a:t> </a:t>
            </a:r>
            <a:r>
              <a:rPr lang="de-DE" sz="1000" b="1" dirty="0" err="1">
                <a:solidFill>
                  <a:srgbClr val="333333"/>
                </a:solidFill>
                <a:latin typeface="Arial" charset="0"/>
              </a:rPr>
              <a:t>allocation</a:t>
            </a:r>
            <a:r>
              <a:rPr lang="de-DE" sz="1000" b="1" dirty="0">
                <a:solidFill>
                  <a:srgbClr val="333333"/>
                </a:solidFill>
                <a:latin typeface="Arial" charset="0"/>
              </a:rPr>
              <a:t> </a:t>
            </a:r>
            <a:r>
              <a:rPr lang="de-DE" sz="1000" b="1" dirty="0" err="1">
                <a:solidFill>
                  <a:srgbClr val="333333"/>
                </a:solidFill>
                <a:latin typeface="Arial" charset="0"/>
              </a:rPr>
              <a:t>of</a:t>
            </a:r>
            <a:r>
              <a:rPr lang="de-DE" sz="1000" b="1" dirty="0">
                <a:solidFill>
                  <a:srgbClr val="333333"/>
                </a:solidFill>
                <a:latin typeface="Arial" charset="0"/>
              </a:rPr>
              <a:t> </a:t>
            </a:r>
            <a:r>
              <a:rPr lang="de-DE" sz="1000" b="1" dirty="0" err="1">
                <a:solidFill>
                  <a:srgbClr val="333333"/>
                </a:solidFill>
                <a:latin typeface="Arial" charset="0"/>
              </a:rPr>
              <a:t>resources</a:t>
            </a:r>
            <a:r>
              <a:rPr lang="de-DE" sz="1000" b="1" dirty="0">
                <a:solidFill>
                  <a:srgbClr val="333333"/>
                </a:solidFill>
                <a:latin typeface="Arial" charset="0"/>
              </a:rPr>
              <a:t>, on </a:t>
            </a:r>
            <a:r>
              <a:rPr lang="de-DE" sz="1000" b="1" dirty="0" err="1">
                <a:solidFill>
                  <a:srgbClr val="333333"/>
                </a:solidFill>
                <a:latin typeface="Arial" charset="0"/>
              </a:rPr>
              <a:t>innovation</a:t>
            </a:r>
            <a:r>
              <a:rPr lang="de-DE" sz="1000" b="1" dirty="0">
                <a:solidFill>
                  <a:srgbClr val="333333"/>
                </a:solidFill>
                <a:latin typeface="Arial" charset="0"/>
              </a:rPr>
              <a:t> </a:t>
            </a:r>
            <a:r>
              <a:rPr lang="de-DE" sz="1000" b="1" dirty="0" err="1">
                <a:solidFill>
                  <a:srgbClr val="333333"/>
                </a:solidFill>
                <a:latin typeface="Arial" charset="0"/>
              </a:rPr>
              <a:t>dynamics</a:t>
            </a:r>
            <a:r>
              <a:rPr lang="de-DE" sz="1000" b="1" dirty="0">
                <a:solidFill>
                  <a:srgbClr val="333333"/>
                </a:solidFill>
                <a:latin typeface="Arial" charset="0"/>
              </a:rPr>
              <a:t>, </a:t>
            </a:r>
            <a:r>
              <a:rPr lang="de-DE" sz="1000" b="1" dirty="0" err="1">
                <a:solidFill>
                  <a:srgbClr val="333333"/>
                </a:solidFill>
                <a:latin typeface="Arial" charset="0"/>
              </a:rPr>
              <a:t>and</a:t>
            </a:r>
            <a:r>
              <a:rPr lang="de-DE" sz="1000" b="1" dirty="0">
                <a:solidFill>
                  <a:srgbClr val="333333"/>
                </a:solidFill>
                <a:latin typeface="Arial" charset="0"/>
              </a:rPr>
              <a:t> on </a:t>
            </a:r>
            <a:r>
              <a:rPr lang="de-DE" sz="1000" b="1" dirty="0" err="1">
                <a:solidFill>
                  <a:srgbClr val="333333"/>
                </a:solidFill>
                <a:latin typeface="Arial" charset="0"/>
              </a:rPr>
              <a:t>social</a:t>
            </a:r>
            <a:r>
              <a:rPr lang="de-DE" sz="1000" b="1" dirty="0">
                <a:solidFill>
                  <a:srgbClr val="333333"/>
                </a:solidFill>
                <a:latin typeface="Arial" charset="0"/>
              </a:rPr>
              <a:t> </a:t>
            </a:r>
            <a:r>
              <a:rPr lang="de-DE" sz="1000" b="1" dirty="0" err="1">
                <a:solidFill>
                  <a:srgbClr val="333333"/>
                </a:solidFill>
                <a:latin typeface="Arial" charset="0"/>
              </a:rPr>
              <a:t>welfare</a:t>
            </a:r>
            <a:r>
              <a:rPr lang="de-DE" sz="1000" dirty="0">
                <a:solidFill>
                  <a:srgbClr val="333333"/>
                </a:solidFill>
                <a:latin typeface="Arial" charset="0"/>
              </a:rPr>
              <a:t>. </a:t>
            </a:r>
            <a:r>
              <a:rPr lang="de-DE" sz="1000" dirty="0"/>
              <a:t/>
            </a:r>
            <a:br>
              <a:rPr lang="de-DE" sz="1000" dirty="0"/>
            </a:br>
            <a:r>
              <a:rPr lang="de-DE" sz="1000" dirty="0"/>
              <a:t/>
            </a:r>
            <a:br>
              <a:rPr lang="de-DE" sz="1000" dirty="0"/>
            </a:br>
            <a:r>
              <a:rPr lang="de-DE" sz="1000" dirty="0">
                <a:solidFill>
                  <a:srgbClr val="333333"/>
                </a:solidFill>
                <a:latin typeface="Arial" charset="0"/>
              </a:rPr>
              <a:t>The </a:t>
            </a:r>
            <a:r>
              <a:rPr lang="de-DE" sz="1000" dirty="0" err="1">
                <a:solidFill>
                  <a:srgbClr val="333333"/>
                </a:solidFill>
                <a:latin typeface="Arial" charset="0"/>
              </a:rPr>
              <a:t>following</a:t>
            </a:r>
            <a:r>
              <a:rPr lang="de-DE" sz="1000" dirty="0">
                <a:solidFill>
                  <a:srgbClr val="333333"/>
                </a:solidFill>
                <a:latin typeface="Arial" charset="0"/>
              </a:rPr>
              <a:t> </a:t>
            </a:r>
            <a:r>
              <a:rPr lang="de-DE" sz="1000" dirty="0" err="1">
                <a:solidFill>
                  <a:srgbClr val="333333"/>
                </a:solidFill>
                <a:latin typeface="Arial" charset="0"/>
              </a:rPr>
              <a:t>table</a:t>
            </a:r>
            <a:r>
              <a:rPr lang="de-DE" sz="1000" dirty="0">
                <a:solidFill>
                  <a:srgbClr val="333333"/>
                </a:solidFill>
                <a:latin typeface="Arial" charset="0"/>
              </a:rPr>
              <a:t> </a:t>
            </a:r>
            <a:r>
              <a:rPr lang="de-DE" sz="1000" b="1" dirty="0" err="1">
                <a:solidFill>
                  <a:srgbClr val="333333"/>
                </a:solidFill>
                <a:latin typeface="Arial" charset="0"/>
              </a:rPr>
              <a:t>compares</a:t>
            </a:r>
            <a:r>
              <a:rPr lang="de-DE" sz="1000" b="1" dirty="0">
                <a:solidFill>
                  <a:srgbClr val="333333"/>
                </a:solidFill>
                <a:latin typeface="Arial" charset="0"/>
              </a:rPr>
              <a:t> </a:t>
            </a:r>
            <a:r>
              <a:rPr lang="de-DE" sz="1000" b="1" dirty="0" err="1">
                <a:solidFill>
                  <a:srgbClr val="333333"/>
                </a:solidFill>
                <a:latin typeface="Arial" charset="0"/>
              </a:rPr>
              <a:t>your</a:t>
            </a:r>
            <a:r>
              <a:rPr lang="de-DE" sz="1000" b="1" dirty="0">
                <a:solidFill>
                  <a:srgbClr val="333333"/>
                </a:solidFill>
                <a:latin typeface="Arial" charset="0"/>
              </a:rPr>
              <a:t> </a:t>
            </a:r>
            <a:r>
              <a:rPr lang="de-DE" sz="1000" b="1" dirty="0" err="1">
                <a:solidFill>
                  <a:srgbClr val="333333"/>
                </a:solidFill>
                <a:latin typeface="Arial" charset="0"/>
              </a:rPr>
              <a:t>own</a:t>
            </a:r>
            <a:r>
              <a:rPr lang="de-DE" sz="1000" b="1" dirty="0">
                <a:solidFill>
                  <a:srgbClr val="333333"/>
                </a:solidFill>
                <a:latin typeface="Arial" charset="0"/>
              </a:rPr>
              <a:t> </a:t>
            </a:r>
            <a:r>
              <a:rPr lang="de-DE" sz="1000" b="1" dirty="0" err="1">
                <a:solidFill>
                  <a:srgbClr val="333333"/>
                </a:solidFill>
                <a:latin typeface="Arial" charset="0"/>
              </a:rPr>
              <a:t>estimations</a:t>
            </a:r>
            <a:r>
              <a:rPr lang="de-DE" sz="1000" b="1" dirty="0">
                <a:solidFill>
                  <a:srgbClr val="333333"/>
                </a:solidFill>
                <a:latin typeface="Arial" charset="0"/>
              </a:rPr>
              <a:t> </a:t>
            </a:r>
            <a:r>
              <a:rPr lang="de-DE" sz="1000" b="1" dirty="0" err="1">
                <a:solidFill>
                  <a:srgbClr val="333333"/>
                </a:solidFill>
                <a:latin typeface="Arial" charset="0"/>
              </a:rPr>
              <a:t>of</a:t>
            </a:r>
            <a:r>
              <a:rPr lang="de-DE" sz="1000" b="1" dirty="0">
                <a:solidFill>
                  <a:srgbClr val="333333"/>
                </a:solidFill>
                <a:latin typeface="Arial" charset="0"/>
              </a:rPr>
              <a:t> </a:t>
            </a:r>
            <a:r>
              <a:rPr lang="de-DE" sz="1000" b="1" dirty="0" err="1">
                <a:solidFill>
                  <a:srgbClr val="333333"/>
                </a:solidFill>
                <a:latin typeface="Arial" charset="0"/>
              </a:rPr>
              <a:t>user</a:t>
            </a:r>
            <a:r>
              <a:rPr lang="de-DE" sz="1000" b="1" dirty="0">
                <a:solidFill>
                  <a:srgbClr val="333333"/>
                </a:solidFill>
                <a:latin typeface="Arial" charset="0"/>
              </a:rPr>
              <a:t> </a:t>
            </a:r>
            <a:r>
              <a:rPr lang="de-DE" sz="1000" b="1" dirty="0" err="1">
                <a:solidFill>
                  <a:srgbClr val="333333"/>
                </a:solidFill>
                <a:latin typeface="Arial" charset="0"/>
              </a:rPr>
              <a:t>innovations</a:t>
            </a:r>
            <a:r>
              <a:rPr lang="de-DE" sz="1000" b="1" dirty="0">
                <a:solidFill>
                  <a:srgbClr val="333333"/>
                </a:solidFill>
                <a:latin typeface="Arial" charset="0"/>
              </a:rPr>
              <a:t> </a:t>
            </a:r>
            <a:r>
              <a:rPr lang="de-DE" sz="1000" b="1" dirty="0" err="1">
                <a:solidFill>
                  <a:srgbClr val="333333"/>
                </a:solidFill>
                <a:latin typeface="Arial" charset="0"/>
              </a:rPr>
              <a:t>and</a:t>
            </a:r>
            <a:r>
              <a:rPr lang="de-DE" sz="1000" b="1" dirty="0">
                <a:solidFill>
                  <a:srgbClr val="333333"/>
                </a:solidFill>
                <a:latin typeface="Arial" charset="0"/>
              </a:rPr>
              <a:t> </a:t>
            </a:r>
            <a:r>
              <a:rPr lang="de-DE" sz="1000" b="1" dirty="0" err="1">
                <a:solidFill>
                  <a:srgbClr val="333333"/>
                </a:solidFill>
                <a:latin typeface="Arial" charset="0"/>
              </a:rPr>
              <a:t>the</a:t>
            </a:r>
            <a:r>
              <a:rPr lang="de-DE" sz="1000" b="1" dirty="0">
                <a:solidFill>
                  <a:srgbClr val="333333"/>
                </a:solidFill>
                <a:latin typeface="Arial" charset="0"/>
              </a:rPr>
              <a:t> </a:t>
            </a:r>
            <a:r>
              <a:rPr lang="de-DE" sz="1000" b="1" dirty="0" err="1">
                <a:solidFill>
                  <a:srgbClr val="333333"/>
                </a:solidFill>
                <a:latin typeface="Arial" charset="0"/>
              </a:rPr>
              <a:t>true</a:t>
            </a:r>
            <a:r>
              <a:rPr lang="de-DE" sz="1000" b="1" dirty="0">
                <a:solidFill>
                  <a:srgbClr val="333333"/>
                </a:solidFill>
                <a:latin typeface="Arial" charset="0"/>
              </a:rPr>
              <a:t> </a:t>
            </a:r>
            <a:r>
              <a:rPr lang="de-DE" sz="1000" b="1" dirty="0" err="1">
                <a:solidFill>
                  <a:srgbClr val="333333"/>
                </a:solidFill>
                <a:latin typeface="Arial" charset="0"/>
              </a:rPr>
              <a:t>values</a:t>
            </a:r>
            <a:r>
              <a:rPr lang="de-DE" sz="1000" dirty="0">
                <a:solidFill>
                  <a:srgbClr val="333333"/>
                </a:solidFill>
                <a:latin typeface="Arial" charset="0"/>
              </a:rPr>
              <a:t> </a:t>
            </a:r>
            <a:r>
              <a:rPr lang="de-DE" sz="1000" dirty="0" err="1">
                <a:solidFill>
                  <a:srgbClr val="333333"/>
                </a:solidFill>
                <a:latin typeface="Arial" charset="0"/>
              </a:rPr>
              <a:t>from</a:t>
            </a:r>
            <a:r>
              <a:rPr lang="de-DE" sz="1000" dirty="0">
                <a:solidFill>
                  <a:srgbClr val="333333"/>
                </a:solidFill>
                <a:latin typeface="Arial" charset="0"/>
              </a:rPr>
              <a:t> </a:t>
            </a:r>
            <a:r>
              <a:rPr lang="de-DE" sz="1000" dirty="0" err="1">
                <a:solidFill>
                  <a:srgbClr val="333333"/>
                </a:solidFill>
                <a:latin typeface="Arial" charset="0"/>
              </a:rPr>
              <a:t>the</a:t>
            </a:r>
            <a:r>
              <a:rPr lang="de-DE" sz="1000" dirty="0">
                <a:solidFill>
                  <a:srgbClr val="333333"/>
                </a:solidFill>
                <a:latin typeface="Arial" charset="0"/>
              </a:rPr>
              <a:t> </a:t>
            </a:r>
            <a:r>
              <a:rPr lang="de-DE" sz="1000" dirty="0" err="1">
                <a:solidFill>
                  <a:srgbClr val="333333"/>
                </a:solidFill>
                <a:latin typeface="Arial" charset="0"/>
              </a:rPr>
              <a:t>corresponding</a:t>
            </a:r>
            <a:r>
              <a:rPr lang="de-DE" sz="1000" dirty="0">
                <a:solidFill>
                  <a:srgbClr val="333333"/>
                </a:solidFill>
                <a:latin typeface="Arial" charset="0"/>
              </a:rPr>
              <a:t> </a:t>
            </a:r>
            <a:r>
              <a:rPr lang="de-DE" sz="1000" dirty="0" err="1">
                <a:solidFill>
                  <a:srgbClr val="333333"/>
                </a:solidFill>
                <a:latin typeface="Arial" charset="0"/>
              </a:rPr>
              <a:t>study</a:t>
            </a:r>
            <a:r>
              <a:rPr lang="de-DE" sz="1000" dirty="0">
                <a:solidFill>
                  <a:srgbClr val="333333"/>
                </a:solidFill>
                <a:latin typeface="Arial" charset="0"/>
              </a:rPr>
              <a:t>, </a:t>
            </a:r>
            <a:r>
              <a:rPr lang="de-DE" sz="1000" dirty="0" err="1">
                <a:solidFill>
                  <a:srgbClr val="333333"/>
                </a:solidFill>
                <a:latin typeface="Arial" charset="0"/>
              </a:rPr>
              <a:t>indicating</a:t>
            </a:r>
            <a:r>
              <a:rPr lang="de-DE" sz="1000" dirty="0">
                <a:solidFill>
                  <a:srgbClr val="333333"/>
                </a:solidFill>
                <a:latin typeface="Arial" charset="0"/>
              </a:rPr>
              <a:t> </a:t>
            </a:r>
            <a:r>
              <a:rPr lang="de-DE" sz="1000" dirty="0" err="1">
                <a:solidFill>
                  <a:srgbClr val="333333"/>
                </a:solidFill>
                <a:latin typeface="Arial" charset="0"/>
              </a:rPr>
              <a:t>to</a:t>
            </a:r>
            <a:r>
              <a:rPr lang="de-DE" sz="1000" dirty="0">
                <a:solidFill>
                  <a:srgbClr val="333333"/>
                </a:solidFill>
                <a:latin typeface="Arial" charset="0"/>
              </a:rPr>
              <a:t> </a:t>
            </a:r>
            <a:r>
              <a:rPr lang="de-DE" sz="1000" dirty="0" err="1">
                <a:solidFill>
                  <a:srgbClr val="333333"/>
                </a:solidFill>
                <a:latin typeface="Arial" charset="0"/>
              </a:rPr>
              <a:t>what</a:t>
            </a:r>
            <a:r>
              <a:rPr lang="de-DE" sz="1000" dirty="0">
                <a:solidFill>
                  <a:srgbClr val="333333"/>
                </a:solidFill>
                <a:latin typeface="Arial" charset="0"/>
              </a:rPr>
              <a:t> </a:t>
            </a:r>
            <a:r>
              <a:rPr lang="de-DE" sz="1000" dirty="0" err="1">
                <a:solidFill>
                  <a:srgbClr val="333333"/>
                </a:solidFill>
                <a:latin typeface="Arial" charset="0"/>
              </a:rPr>
              <a:t>extent</a:t>
            </a:r>
            <a:r>
              <a:rPr lang="de-DE" sz="1000" dirty="0">
                <a:solidFill>
                  <a:srgbClr val="333333"/>
                </a:solidFill>
                <a:latin typeface="Arial" charset="0"/>
              </a:rPr>
              <a:t> </a:t>
            </a:r>
            <a:r>
              <a:rPr lang="de-DE" sz="1000" dirty="0" err="1">
                <a:solidFill>
                  <a:srgbClr val="333333"/>
                </a:solidFill>
                <a:latin typeface="Arial" charset="0"/>
              </a:rPr>
              <a:t>you</a:t>
            </a:r>
            <a:r>
              <a:rPr lang="de-DE" sz="1000" dirty="0">
                <a:solidFill>
                  <a:srgbClr val="333333"/>
                </a:solidFill>
                <a:latin typeface="Arial" charset="0"/>
              </a:rPr>
              <a:t> </a:t>
            </a:r>
            <a:r>
              <a:rPr lang="de-DE" sz="1000" dirty="0" err="1">
                <a:solidFill>
                  <a:srgbClr val="333333"/>
                </a:solidFill>
                <a:latin typeface="Arial" charset="0"/>
              </a:rPr>
              <a:t>are</a:t>
            </a:r>
            <a:r>
              <a:rPr lang="de-DE" sz="1000" dirty="0">
                <a:solidFill>
                  <a:srgbClr val="333333"/>
                </a:solidFill>
                <a:latin typeface="Arial" charset="0"/>
              </a:rPr>
              <a:t> </a:t>
            </a:r>
            <a:r>
              <a:rPr lang="de-DE" sz="1000" dirty="0" err="1">
                <a:solidFill>
                  <a:srgbClr val="333333"/>
                </a:solidFill>
                <a:latin typeface="Arial" charset="0"/>
              </a:rPr>
              <a:t>aware</a:t>
            </a:r>
            <a:r>
              <a:rPr lang="de-DE" sz="1000" dirty="0">
                <a:solidFill>
                  <a:srgbClr val="333333"/>
                </a:solidFill>
                <a:latin typeface="Arial" charset="0"/>
              </a:rPr>
              <a:t> </a:t>
            </a:r>
            <a:r>
              <a:rPr lang="de-DE" sz="1000" dirty="0" err="1">
                <a:solidFill>
                  <a:srgbClr val="333333"/>
                </a:solidFill>
                <a:latin typeface="Arial" charset="0"/>
              </a:rPr>
              <a:t>of</a:t>
            </a:r>
            <a:r>
              <a:rPr lang="de-DE" sz="1000" dirty="0">
                <a:solidFill>
                  <a:srgbClr val="333333"/>
                </a:solidFill>
                <a:latin typeface="Arial" charset="0"/>
              </a:rPr>
              <a:t> </a:t>
            </a:r>
            <a:r>
              <a:rPr lang="de-DE" sz="1000" dirty="0" err="1">
                <a:solidFill>
                  <a:srgbClr val="333333"/>
                </a:solidFill>
                <a:latin typeface="Arial" charset="0"/>
              </a:rPr>
              <a:t>the</a:t>
            </a:r>
            <a:r>
              <a:rPr lang="de-DE" sz="1000" dirty="0">
                <a:solidFill>
                  <a:srgbClr val="333333"/>
                </a:solidFill>
                <a:latin typeface="Arial" charset="0"/>
              </a:rPr>
              <a:t> </a:t>
            </a:r>
            <a:r>
              <a:rPr lang="de-DE" sz="1000" dirty="0" err="1">
                <a:solidFill>
                  <a:srgbClr val="333333"/>
                </a:solidFill>
                <a:latin typeface="Arial" charset="0"/>
              </a:rPr>
              <a:t>value</a:t>
            </a:r>
            <a:r>
              <a:rPr lang="de-DE" sz="1000" dirty="0">
                <a:solidFill>
                  <a:srgbClr val="333333"/>
                </a:solidFill>
                <a:latin typeface="Arial" charset="0"/>
              </a:rPr>
              <a:t> </a:t>
            </a:r>
            <a:r>
              <a:rPr lang="de-DE" sz="1000" dirty="0" err="1">
                <a:solidFill>
                  <a:srgbClr val="333333"/>
                </a:solidFill>
                <a:latin typeface="Arial" charset="0"/>
              </a:rPr>
              <a:t>of</a:t>
            </a:r>
            <a:r>
              <a:rPr lang="de-DE" sz="1000" dirty="0">
                <a:solidFill>
                  <a:srgbClr val="333333"/>
                </a:solidFill>
                <a:latin typeface="Arial" charset="0"/>
              </a:rPr>
              <a:t> </a:t>
            </a:r>
            <a:r>
              <a:rPr lang="de-DE" sz="1000" dirty="0" err="1">
                <a:solidFill>
                  <a:srgbClr val="333333"/>
                </a:solidFill>
                <a:latin typeface="Arial" charset="0"/>
              </a:rPr>
              <a:t>user</a:t>
            </a:r>
            <a:r>
              <a:rPr lang="de-DE" sz="1000" dirty="0">
                <a:solidFill>
                  <a:srgbClr val="333333"/>
                </a:solidFill>
                <a:latin typeface="Arial" charset="0"/>
              </a:rPr>
              <a:t> </a:t>
            </a:r>
            <a:r>
              <a:rPr lang="de-DE" sz="1000" dirty="0" err="1">
                <a:solidFill>
                  <a:srgbClr val="333333"/>
                </a:solidFill>
                <a:latin typeface="Arial" charset="0"/>
              </a:rPr>
              <a:t>innovation</a:t>
            </a:r>
            <a:r>
              <a:rPr lang="de-DE" sz="1000" dirty="0">
                <a:solidFill>
                  <a:srgbClr val="333333"/>
                </a:solidFill>
                <a:latin typeface="Arial" charset="0"/>
              </a:rPr>
              <a:t>:</a:t>
            </a:r>
            <a:r>
              <a:rPr lang="de-DE" sz="1000" dirty="0"/>
              <a:t/>
            </a:r>
            <a:br>
              <a:rPr lang="de-DE" sz="1000" dirty="0"/>
            </a:br>
            <a:endParaRPr lang="en-US" sz="1000" dirty="0"/>
          </a:p>
        </p:txBody>
      </p:sp>
      <p:graphicFrame>
        <p:nvGraphicFramePr>
          <p:cNvPr id="11" name="Tabelle 10"/>
          <p:cNvGraphicFramePr>
            <a:graphicFrameLocks noGrp="1"/>
          </p:cNvGraphicFramePr>
          <p:nvPr>
            <p:extLst>
              <p:ext uri="{D42A27DB-BD31-4B8C-83A1-F6EECF244321}">
                <p14:modId xmlns:p14="http://schemas.microsoft.com/office/powerpoint/2010/main" val="1299087390"/>
              </p:ext>
            </p:extLst>
          </p:nvPr>
        </p:nvGraphicFramePr>
        <p:xfrm>
          <a:off x="467544" y="1700808"/>
          <a:ext cx="5933228" cy="2340160"/>
        </p:xfrm>
        <a:graphic>
          <a:graphicData uri="http://schemas.openxmlformats.org/drawingml/2006/table">
            <a:tbl>
              <a:tblPr/>
              <a:tblGrid>
                <a:gridCol w="1483307"/>
                <a:gridCol w="1483307"/>
                <a:gridCol w="1483307"/>
                <a:gridCol w="1483307"/>
              </a:tblGrid>
              <a:tr h="0">
                <a:tc>
                  <a:txBody>
                    <a:bodyPr/>
                    <a:lstStyle/>
                    <a:p>
                      <a:pPr algn="l"/>
                      <a:r>
                        <a:rPr lang="de-DE" sz="800" b="1" dirty="0" err="1" smtClean="0">
                          <a:effectLst/>
                          <a:latin typeface="Arial" charset="0"/>
                          <a:ea typeface="Arial" charset="0"/>
                          <a:cs typeface="Arial" charset="0"/>
                        </a:rPr>
                        <a:t>Etimation</a:t>
                      </a:r>
                      <a:r>
                        <a:rPr lang="de-DE" sz="800" b="1" dirty="0" smtClean="0">
                          <a:effectLst/>
                          <a:latin typeface="Arial" charset="0"/>
                          <a:ea typeface="Arial" charset="0"/>
                          <a:cs typeface="Arial" charset="0"/>
                        </a:rPr>
                        <a:t> </a:t>
                      </a:r>
                      <a:r>
                        <a:rPr lang="de-DE" sz="800" b="1" dirty="0" err="1">
                          <a:effectLst/>
                          <a:latin typeface="Arial" charset="0"/>
                          <a:ea typeface="Arial" charset="0"/>
                          <a:cs typeface="Arial" charset="0"/>
                        </a:rPr>
                        <a:t>question</a:t>
                      </a:r>
                      <a:endParaRPr lang="de-DE" sz="800" dirty="0">
                        <a:latin typeface="Arial" charset="0"/>
                        <a:ea typeface="Arial" charset="0"/>
                        <a:cs typeface="Arial" charset="0"/>
                      </a:endParaRPr>
                    </a:p>
                  </a:txBody>
                  <a:tcPr marL="5200" marR="5200" marT="5200" marB="5200" anchor="ctr">
                    <a:lnL>
                      <a:noFill/>
                    </a:lnL>
                    <a:lnR>
                      <a:noFill/>
                    </a:lnR>
                    <a:lnT>
                      <a:noFill/>
                    </a:lnT>
                    <a:lnB>
                      <a:noFill/>
                    </a:lnB>
                    <a:solidFill>
                      <a:srgbClr val="FFFFFF"/>
                    </a:solidFill>
                  </a:tcPr>
                </a:tc>
                <a:tc>
                  <a:txBody>
                    <a:bodyPr/>
                    <a:lstStyle/>
                    <a:p>
                      <a:pPr algn="l"/>
                      <a:r>
                        <a:rPr lang="de-DE" sz="800" b="1" dirty="0" err="1">
                          <a:effectLst/>
                          <a:latin typeface="Arial" charset="0"/>
                          <a:ea typeface="Arial" charset="0"/>
                          <a:cs typeface="Arial" charset="0"/>
                        </a:rPr>
                        <a:t>Your</a:t>
                      </a:r>
                      <a:r>
                        <a:rPr lang="de-DE" sz="800" b="1" dirty="0">
                          <a:effectLst/>
                          <a:latin typeface="Arial" charset="0"/>
                          <a:ea typeface="Arial" charset="0"/>
                          <a:cs typeface="Arial" charset="0"/>
                        </a:rPr>
                        <a:t> </a:t>
                      </a:r>
                      <a:r>
                        <a:rPr lang="de-DE" sz="800" b="1" dirty="0" err="1">
                          <a:effectLst/>
                          <a:latin typeface="Arial" charset="0"/>
                          <a:ea typeface="Arial" charset="0"/>
                          <a:cs typeface="Arial" charset="0"/>
                        </a:rPr>
                        <a:t>estimation</a:t>
                      </a:r>
                      <a:endParaRPr lang="de-DE" sz="800" dirty="0">
                        <a:latin typeface="Arial" charset="0"/>
                        <a:ea typeface="Arial" charset="0"/>
                        <a:cs typeface="Arial" charset="0"/>
                      </a:endParaRPr>
                    </a:p>
                  </a:txBody>
                  <a:tcPr marL="5200" marR="5200" marT="5200" marB="5200" anchor="ctr">
                    <a:lnL>
                      <a:noFill/>
                    </a:lnL>
                    <a:lnR>
                      <a:noFill/>
                    </a:lnR>
                    <a:lnT>
                      <a:noFill/>
                    </a:lnT>
                    <a:lnB>
                      <a:noFill/>
                    </a:lnB>
                    <a:solidFill>
                      <a:srgbClr val="FFFFFF"/>
                    </a:solidFill>
                  </a:tcPr>
                </a:tc>
                <a:tc>
                  <a:txBody>
                    <a:bodyPr/>
                    <a:lstStyle/>
                    <a:p>
                      <a:pPr algn="l"/>
                      <a:r>
                        <a:rPr lang="de-DE" sz="800" b="1">
                          <a:effectLst/>
                          <a:latin typeface="Arial" charset="0"/>
                          <a:ea typeface="Arial" charset="0"/>
                          <a:cs typeface="Arial" charset="0"/>
                        </a:rPr>
                        <a:t>True value</a:t>
                      </a:r>
                      <a:endParaRPr lang="de-DE" sz="800">
                        <a:latin typeface="Arial" charset="0"/>
                        <a:ea typeface="Arial" charset="0"/>
                        <a:cs typeface="Arial" charset="0"/>
                      </a:endParaRPr>
                    </a:p>
                  </a:txBody>
                  <a:tcPr marL="5200" marR="5200" marT="5200" marB="5200" anchor="ctr">
                    <a:lnL>
                      <a:noFill/>
                    </a:lnL>
                    <a:lnR>
                      <a:noFill/>
                    </a:lnR>
                    <a:lnT>
                      <a:noFill/>
                    </a:lnT>
                    <a:lnB>
                      <a:noFill/>
                    </a:lnB>
                    <a:solidFill>
                      <a:srgbClr val="FFFFFF"/>
                    </a:solidFill>
                  </a:tcPr>
                </a:tc>
                <a:tc>
                  <a:txBody>
                    <a:bodyPr/>
                    <a:lstStyle/>
                    <a:p>
                      <a:pPr algn="l"/>
                      <a:r>
                        <a:rPr lang="de-DE" sz="800" b="1" dirty="0" err="1">
                          <a:effectLst/>
                          <a:latin typeface="Arial" charset="0"/>
                          <a:ea typeface="Arial" charset="0"/>
                          <a:cs typeface="Arial" charset="0"/>
                        </a:rPr>
                        <a:t>Degree</a:t>
                      </a:r>
                      <a:r>
                        <a:rPr lang="de-DE" sz="800" b="1" dirty="0">
                          <a:effectLst/>
                          <a:latin typeface="Arial" charset="0"/>
                          <a:ea typeface="Arial" charset="0"/>
                          <a:cs typeface="Arial" charset="0"/>
                        </a:rPr>
                        <a:t> </a:t>
                      </a:r>
                      <a:r>
                        <a:rPr lang="de-DE" sz="800" b="1" dirty="0" err="1">
                          <a:effectLst/>
                          <a:latin typeface="Arial" charset="0"/>
                          <a:ea typeface="Arial" charset="0"/>
                          <a:cs typeface="Arial" charset="0"/>
                        </a:rPr>
                        <a:t>of</a:t>
                      </a:r>
                      <a:r>
                        <a:rPr lang="de-DE" sz="800" b="1" dirty="0">
                          <a:effectLst/>
                          <a:latin typeface="Arial" charset="0"/>
                          <a:ea typeface="Arial" charset="0"/>
                          <a:cs typeface="Arial" charset="0"/>
                        </a:rPr>
                        <a:t> </a:t>
                      </a:r>
                      <a:r>
                        <a:rPr lang="de-DE" sz="800" b="1" dirty="0" err="1">
                          <a:effectLst/>
                          <a:latin typeface="Arial" charset="0"/>
                          <a:ea typeface="Arial" charset="0"/>
                          <a:cs typeface="Arial" charset="0"/>
                        </a:rPr>
                        <a:t>underestimation</a:t>
                      </a:r>
                      <a:r>
                        <a:rPr lang="de-DE" sz="800" b="1" dirty="0">
                          <a:effectLst/>
                          <a:latin typeface="Arial" charset="0"/>
                          <a:ea typeface="Arial" charset="0"/>
                          <a:cs typeface="Arial" charset="0"/>
                        </a:rPr>
                        <a:t> (-) </a:t>
                      </a:r>
                      <a:r>
                        <a:rPr lang="de-DE" sz="800" b="1" dirty="0" err="1">
                          <a:effectLst/>
                          <a:latin typeface="Arial" charset="0"/>
                          <a:ea typeface="Arial" charset="0"/>
                          <a:cs typeface="Arial" charset="0"/>
                        </a:rPr>
                        <a:t>or</a:t>
                      </a:r>
                      <a:r>
                        <a:rPr lang="de-DE" sz="800" b="1" dirty="0">
                          <a:effectLst/>
                          <a:latin typeface="Arial" charset="0"/>
                          <a:ea typeface="Arial" charset="0"/>
                          <a:cs typeface="Arial" charset="0"/>
                        </a:rPr>
                        <a:t> </a:t>
                      </a:r>
                      <a:r>
                        <a:rPr lang="de-DE" sz="800" b="1" dirty="0" err="1">
                          <a:effectLst/>
                          <a:latin typeface="Arial" charset="0"/>
                          <a:ea typeface="Arial" charset="0"/>
                          <a:cs typeface="Arial" charset="0"/>
                        </a:rPr>
                        <a:t>overestimation</a:t>
                      </a:r>
                      <a:endParaRPr lang="de-DE" sz="800" dirty="0">
                        <a:latin typeface="Arial" charset="0"/>
                        <a:ea typeface="Arial" charset="0"/>
                        <a:cs typeface="Arial" charset="0"/>
                      </a:endParaRPr>
                    </a:p>
                  </a:txBody>
                  <a:tcPr marL="5200" marR="5200" marT="5200" marB="5200" anchor="ctr">
                    <a:lnL>
                      <a:noFill/>
                    </a:lnL>
                    <a:lnR>
                      <a:noFill/>
                    </a:lnR>
                    <a:lnT>
                      <a:noFill/>
                    </a:lnT>
                    <a:lnB>
                      <a:noFill/>
                    </a:lnB>
                    <a:solidFill>
                      <a:srgbClr val="FFFFFF"/>
                    </a:solidFill>
                  </a:tcPr>
                </a:tc>
              </a:tr>
              <a:tr h="0">
                <a:tc>
                  <a:txBody>
                    <a:bodyPr/>
                    <a:lstStyle/>
                    <a:p>
                      <a:pPr algn="l"/>
                      <a:r>
                        <a:rPr lang="de-DE" sz="800" dirty="0" err="1">
                          <a:effectLst/>
                          <a:latin typeface="Arial" charset="0"/>
                          <a:ea typeface="Arial" charset="0"/>
                          <a:cs typeface="Arial" charset="0"/>
                        </a:rPr>
                        <a:t>Disruptiv</a:t>
                      </a:r>
                      <a:r>
                        <a:rPr lang="de-DE" sz="800" dirty="0">
                          <a:effectLst/>
                          <a:latin typeface="Arial" charset="0"/>
                          <a:ea typeface="Arial" charset="0"/>
                          <a:cs typeface="Arial" charset="0"/>
                        </a:rPr>
                        <a:t> </a:t>
                      </a:r>
                      <a:r>
                        <a:rPr lang="de-DE" sz="800" dirty="0" err="1">
                          <a:effectLst/>
                          <a:latin typeface="Arial" charset="0"/>
                          <a:ea typeface="Arial" charset="0"/>
                          <a:cs typeface="Arial" charset="0"/>
                        </a:rPr>
                        <a:t>innovations</a:t>
                      </a:r>
                      <a:endParaRPr lang="de-DE" sz="800" dirty="0">
                        <a:latin typeface="Arial" charset="0"/>
                        <a:ea typeface="Arial" charset="0"/>
                        <a:cs typeface="Arial" charset="0"/>
                      </a:endParaRPr>
                    </a:p>
                  </a:txBody>
                  <a:tcPr marL="5200" marR="5200" marT="5200" marB="5200" anchor="ctr">
                    <a:lnL>
                      <a:noFill/>
                    </a:lnL>
                    <a:lnR>
                      <a:noFill/>
                    </a:lnR>
                    <a:lnT>
                      <a:noFill/>
                    </a:lnT>
                    <a:lnB>
                      <a:noFill/>
                    </a:lnB>
                    <a:solidFill>
                      <a:srgbClr val="FFFFFF"/>
                    </a:solidFill>
                  </a:tcPr>
                </a:tc>
                <a:tc>
                  <a:txBody>
                    <a:bodyPr/>
                    <a:lstStyle/>
                    <a:p>
                      <a:pPr algn="l"/>
                      <a:endParaRPr lang="de-DE" sz="800" dirty="0">
                        <a:latin typeface="Arial" charset="0"/>
                        <a:ea typeface="Arial" charset="0"/>
                        <a:cs typeface="Arial" charset="0"/>
                      </a:endParaRPr>
                    </a:p>
                  </a:txBody>
                  <a:tcPr marL="5200" marR="5200" marT="5200" marB="5200" anchor="ctr">
                    <a:lnL>
                      <a:noFill/>
                    </a:lnL>
                    <a:lnR>
                      <a:noFill/>
                    </a:lnR>
                    <a:lnT>
                      <a:noFill/>
                    </a:lnT>
                    <a:lnB>
                      <a:noFill/>
                    </a:lnB>
                    <a:solidFill>
                      <a:srgbClr val="FFFFFF"/>
                    </a:solidFill>
                  </a:tcPr>
                </a:tc>
                <a:tc>
                  <a:txBody>
                    <a:bodyPr/>
                    <a:lstStyle/>
                    <a:p>
                      <a:pPr algn="l"/>
                      <a:r>
                        <a:rPr lang="mr-IN" sz="800">
                          <a:effectLst/>
                          <a:latin typeface="Arial" charset="0"/>
                          <a:ea typeface="Arial" charset="0"/>
                          <a:cs typeface="Arial" charset="0"/>
                        </a:rPr>
                        <a:t>44%</a:t>
                      </a:r>
                      <a:endParaRPr lang="mr-IN" sz="800">
                        <a:latin typeface="Arial" charset="0"/>
                        <a:ea typeface="Arial" charset="0"/>
                        <a:cs typeface="Arial" charset="0"/>
                      </a:endParaRPr>
                    </a:p>
                  </a:txBody>
                  <a:tcPr marL="5200" marR="5200" marT="5200" marB="5200" anchor="ctr">
                    <a:lnL>
                      <a:noFill/>
                    </a:lnL>
                    <a:lnR>
                      <a:noFill/>
                    </a:lnR>
                    <a:lnT>
                      <a:noFill/>
                    </a:lnT>
                    <a:lnB>
                      <a:noFill/>
                    </a:lnB>
                    <a:solidFill>
                      <a:srgbClr val="FFFFFF"/>
                    </a:solidFill>
                  </a:tcPr>
                </a:tc>
                <a:tc>
                  <a:txBody>
                    <a:bodyPr/>
                    <a:lstStyle/>
                    <a:p>
                      <a:pPr algn="l"/>
                      <a:endParaRPr lang="de-DE" sz="800" dirty="0">
                        <a:latin typeface="Arial" charset="0"/>
                        <a:ea typeface="Arial" charset="0"/>
                        <a:cs typeface="Arial" charset="0"/>
                      </a:endParaRPr>
                    </a:p>
                  </a:txBody>
                  <a:tcPr marL="5200" marR="5200" marT="5200" marB="5200" anchor="ctr">
                    <a:lnL>
                      <a:noFill/>
                    </a:lnL>
                    <a:lnR>
                      <a:noFill/>
                    </a:lnR>
                    <a:lnT>
                      <a:noFill/>
                    </a:lnT>
                    <a:lnB>
                      <a:noFill/>
                    </a:lnB>
                    <a:solidFill>
                      <a:srgbClr val="FFFFFF"/>
                    </a:solidFill>
                  </a:tcPr>
                </a:tc>
              </a:tr>
              <a:tr h="0">
                <a:tc>
                  <a:txBody>
                    <a:bodyPr/>
                    <a:lstStyle/>
                    <a:p>
                      <a:pPr algn="l"/>
                      <a:r>
                        <a:rPr lang="de-DE" sz="800" b="1">
                          <a:effectLst/>
                          <a:latin typeface="Arial" charset="0"/>
                          <a:ea typeface="Arial" charset="0"/>
                          <a:cs typeface="Arial" charset="0"/>
                        </a:rPr>
                        <a:t>Financial services</a:t>
                      </a:r>
                      <a:endParaRPr lang="de-DE" sz="800">
                        <a:latin typeface="Arial" charset="0"/>
                        <a:ea typeface="Arial" charset="0"/>
                        <a:cs typeface="Arial" charset="0"/>
                      </a:endParaRPr>
                    </a:p>
                  </a:txBody>
                  <a:tcPr marL="5200" marR="5200" marT="5200" marB="5200" anchor="ctr">
                    <a:lnL>
                      <a:noFill/>
                    </a:lnL>
                    <a:lnR>
                      <a:noFill/>
                    </a:lnR>
                    <a:lnT>
                      <a:noFill/>
                    </a:lnT>
                    <a:lnB>
                      <a:noFill/>
                    </a:lnB>
                    <a:solidFill>
                      <a:srgbClr val="FFFFFF"/>
                    </a:solidFill>
                  </a:tcPr>
                </a:tc>
                <a:tc>
                  <a:txBody>
                    <a:bodyPr/>
                    <a:lstStyle/>
                    <a:p>
                      <a:pPr algn="l"/>
                      <a:r>
                        <a:rPr lang="de-DE" sz="800" dirty="0">
                          <a:latin typeface="Arial" charset="0"/>
                          <a:ea typeface="Arial" charset="0"/>
                          <a:cs typeface="Arial" charset="0"/>
                        </a:rPr>
                        <a:t/>
                      </a:r>
                      <a:br>
                        <a:rPr lang="de-DE" sz="800" dirty="0">
                          <a:latin typeface="Arial" charset="0"/>
                          <a:ea typeface="Arial" charset="0"/>
                          <a:cs typeface="Arial" charset="0"/>
                        </a:rPr>
                      </a:br>
                      <a:endParaRPr lang="de-DE" sz="800" dirty="0">
                        <a:latin typeface="Arial" charset="0"/>
                        <a:ea typeface="Arial" charset="0"/>
                        <a:cs typeface="Arial" charset="0"/>
                      </a:endParaRPr>
                    </a:p>
                  </a:txBody>
                  <a:tcPr marL="5200" marR="5200" marT="5200" marB="5200" anchor="ctr">
                    <a:lnL>
                      <a:noFill/>
                    </a:lnL>
                    <a:lnR>
                      <a:noFill/>
                    </a:lnR>
                    <a:lnT>
                      <a:noFill/>
                    </a:lnT>
                    <a:lnB>
                      <a:noFill/>
                    </a:lnB>
                    <a:solidFill>
                      <a:srgbClr val="FFFFFF"/>
                    </a:solidFill>
                  </a:tcPr>
                </a:tc>
                <a:tc>
                  <a:txBody>
                    <a:bodyPr/>
                    <a:lstStyle/>
                    <a:p>
                      <a:pPr algn="l"/>
                      <a:r>
                        <a:rPr lang="de-DE" sz="800" dirty="0">
                          <a:latin typeface="Arial" charset="0"/>
                          <a:ea typeface="Arial" charset="0"/>
                          <a:cs typeface="Arial" charset="0"/>
                        </a:rPr>
                        <a:t/>
                      </a:r>
                      <a:br>
                        <a:rPr lang="de-DE" sz="800" dirty="0">
                          <a:latin typeface="Arial" charset="0"/>
                          <a:ea typeface="Arial" charset="0"/>
                          <a:cs typeface="Arial" charset="0"/>
                        </a:rPr>
                      </a:br>
                      <a:endParaRPr lang="de-DE" sz="800" dirty="0">
                        <a:latin typeface="Arial" charset="0"/>
                        <a:ea typeface="Arial" charset="0"/>
                        <a:cs typeface="Arial" charset="0"/>
                      </a:endParaRPr>
                    </a:p>
                  </a:txBody>
                  <a:tcPr marL="5200" marR="5200" marT="5200" marB="5200" anchor="ctr">
                    <a:lnL>
                      <a:noFill/>
                    </a:lnL>
                    <a:lnR>
                      <a:noFill/>
                    </a:lnR>
                    <a:lnT>
                      <a:noFill/>
                    </a:lnT>
                    <a:lnB>
                      <a:noFill/>
                    </a:lnB>
                    <a:solidFill>
                      <a:srgbClr val="FFFFFF"/>
                    </a:solidFill>
                  </a:tcPr>
                </a:tc>
                <a:tc>
                  <a:txBody>
                    <a:bodyPr/>
                    <a:lstStyle/>
                    <a:p>
                      <a:pPr algn="l"/>
                      <a:r>
                        <a:rPr lang="de-DE" sz="800">
                          <a:latin typeface="Arial" charset="0"/>
                          <a:ea typeface="Arial" charset="0"/>
                          <a:cs typeface="Arial" charset="0"/>
                        </a:rPr>
                        <a:t/>
                      </a:r>
                      <a:br>
                        <a:rPr lang="de-DE" sz="800">
                          <a:latin typeface="Arial" charset="0"/>
                          <a:ea typeface="Arial" charset="0"/>
                          <a:cs typeface="Arial" charset="0"/>
                        </a:rPr>
                      </a:br>
                      <a:endParaRPr lang="de-DE" sz="800">
                        <a:latin typeface="Arial" charset="0"/>
                        <a:ea typeface="Arial" charset="0"/>
                        <a:cs typeface="Arial" charset="0"/>
                      </a:endParaRPr>
                    </a:p>
                  </a:txBody>
                  <a:tcPr marL="5200" marR="5200" marT="5200" marB="5200" anchor="ctr">
                    <a:lnL>
                      <a:noFill/>
                    </a:lnL>
                    <a:lnR>
                      <a:noFill/>
                    </a:lnR>
                    <a:lnT>
                      <a:noFill/>
                    </a:lnT>
                    <a:lnB>
                      <a:noFill/>
                    </a:lnB>
                    <a:solidFill>
                      <a:srgbClr val="FFFFFF"/>
                    </a:solidFill>
                  </a:tcPr>
                </a:tc>
              </a:tr>
              <a:tr h="0">
                <a:tc>
                  <a:txBody>
                    <a:bodyPr/>
                    <a:lstStyle/>
                    <a:p>
                      <a:pPr algn="l"/>
                      <a:r>
                        <a:rPr lang="de-DE" sz="800">
                          <a:effectLst/>
                          <a:latin typeface="Arial" charset="0"/>
                          <a:ea typeface="Arial" charset="0"/>
                          <a:cs typeface="Arial" charset="0"/>
                        </a:rPr>
                        <a:t>Corporate banking services</a:t>
                      </a:r>
                      <a:endParaRPr lang="de-DE" sz="800">
                        <a:latin typeface="Arial" charset="0"/>
                        <a:ea typeface="Arial" charset="0"/>
                        <a:cs typeface="Arial" charset="0"/>
                      </a:endParaRPr>
                    </a:p>
                  </a:txBody>
                  <a:tcPr marL="5200" marR="5200" marT="5200" marB="5200" anchor="ctr">
                    <a:lnL>
                      <a:noFill/>
                    </a:lnL>
                    <a:lnR>
                      <a:noFill/>
                    </a:lnR>
                    <a:lnT>
                      <a:noFill/>
                    </a:lnT>
                    <a:lnB>
                      <a:noFill/>
                    </a:lnB>
                    <a:solidFill>
                      <a:srgbClr val="FFFFFF"/>
                    </a:solidFill>
                  </a:tcPr>
                </a:tc>
                <a:tc>
                  <a:txBody>
                    <a:bodyPr/>
                    <a:lstStyle/>
                    <a:p>
                      <a:pPr algn="l"/>
                      <a:endParaRPr lang="de-DE" sz="800" dirty="0">
                        <a:latin typeface="Arial" charset="0"/>
                        <a:ea typeface="Arial" charset="0"/>
                        <a:cs typeface="Arial" charset="0"/>
                      </a:endParaRPr>
                    </a:p>
                  </a:txBody>
                  <a:tcPr marL="5200" marR="5200" marT="5200" marB="5200" anchor="ctr">
                    <a:lnL>
                      <a:noFill/>
                    </a:lnL>
                    <a:lnR>
                      <a:noFill/>
                    </a:lnR>
                    <a:lnT>
                      <a:noFill/>
                    </a:lnT>
                    <a:lnB>
                      <a:noFill/>
                    </a:lnB>
                    <a:solidFill>
                      <a:srgbClr val="FFFFFF"/>
                    </a:solidFill>
                  </a:tcPr>
                </a:tc>
                <a:tc>
                  <a:txBody>
                    <a:bodyPr/>
                    <a:lstStyle/>
                    <a:p>
                      <a:pPr algn="l"/>
                      <a:r>
                        <a:rPr lang="mr-IN" sz="800" dirty="0">
                          <a:effectLst/>
                          <a:latin typeface="Arial" charset="0"/>
                          <a:ea typeface="Arial" charset="0"/>
                          <a:cs typeface="Arial" charset="0"/>
                        </a:rPr>
                        <a:t>67%</a:t>
                      </a:r>
                      <a:endParaRPr lang="mr-IN" sz="800" dirty="0">
                        <a:latin typeface="Arial" charset="0"/>
                        <a:ea typeface="Arial" charset="0"/>
                        <a:cs typeface="Arial" charset="0"/>
                      </a:endParaRPr>
                    </a:p>
                  </a:txBody>
                  <a:tcPr marL="5200" marR="5200" marT="5200" marB="5200" anchor="ctr">
                    <a:lnL>
                      <a:noFill/>
                    </a:lnL>
                    <a:lnR>
                      <a:noFill/>
                    </a:lnR>
                    <a:lnT>
                      <a:noFill/>
                    </a:lnT>
                    <a:lnB>
                      <a:noFill/>
                    </a:lnB>
                    <a:solidFill>
                      <a:srgbClr val="FFFFFF"/>
                    </a:solidFill>
                  </a:tcPr>
                </a:tc>
                <a:tc>
                  <a:txBody>
                    <a:bodyPr/>
                    <a:lstStyle/>
                    <a:p>
                      <a:pPr algn="l"/>
                      <a:endParaRPr lang="de-DE" sz="800" dirty="0">
                        <a:latin typeface="Arial" charset="0"/>
                        <a:ea typeface="Arial" charset="0"/>
                        <a:cs typeface="Arial" charset="0"/>
                      </a:endParaRPr>
                    </a:p>
                  </a:txBody>
                  <a:tcPr marL="5200" marR="5200" marT="5200" marB="5200" anchor="ctr">
                    <a:lnL>
                      <a:noFill/>
                    </a:lnL>
                    <a:lnR>
                      <a:noFill/>
                    </a:lnR>
                    <a:lnT>
                      <a:noFill/>
                    </a:lnT>
                    <a:lnB>
                      <a:noFill/>
                    </a:lnB>
                    <a:solidFill>
                      <a:srgbClr val="FFFFFF"/>
                    </a:solidFill>
                  </a:tcPr>
                </a:tc>
              </a:tr>
              <a:tr h="0">
                <a:tc>
                  <a:txBody>
                    <a:bodyPr/>
                    <a:lstStyle/>
                    <a:p>
                      <a:pPr algn="l"/>
                      <a:r>
                        <a:rPr lang="de-DE" sz="800">
                          <a:effectLst/>
                          <a:latin typeface="Arial" charset="0"/>
                          <a:ea typeface="Arial" charset="0"/>
                          <a:cs typeface="Arial" charset="0"/>
                        </a:rPr>
                        <a:t>Mobile banking services</a:t>
                      </a:r>
                      <a:endParaRPr lang="de-DE" sz="800">
                        <a:latin typeface="Arial" charset="0"/>
                        <a:ea typeface="Arial" charset="0"/>
                        <a:cs typeface="Arial" charset="0"/>
                      </a:endParaRPr>
                    </a:p>
                  </a:txBody>
                  <a:tcPr marL="5200" marR="5200" marT="5200" marB="5200" anchor="ctr">
                    <a:lnL>
                      <a:noFill/>
                    </a:lnL>
                    <a:lnR>
                      <a:noFill/>
                    </a:lnR>
                    <a:lnT>
                      <a:noFill/>
                    </a:lnT>
                    <a:lnB>
                      <a:noFill/>
                    </a:lnB>
                    <a:solidFill>
                      <a:srgbClr val="FFFFFF"/>
                    </a:solidFill>
                  </a:tcPr>
                </a:tc>
                <a:tc>
                  <a:txBody>
                    <a:bodyPr/>
                    <a:lstStyle/>
                    <a:p>
                      <a:pPr algn="l"/>
                      <a:endParaRPr lang="de-DE" sz="800" dirty="0">
                        <a:latin typeface="Arial" charset="0"/>
                        <a:ea typeface="Arial" charset="0"/>
                        <a:cs typeface="Arial" charset="0"/>
                      </a:endParaRPr>
                    </a:p>
                  </a:txBody>
                  <a:tcPr marL="5200" marR="5200" marT="5200" marB="5200" anchor="ctr">
                    <a:lnL>
                      <a:noFill/>
                    </a:lnL>
                    <a:lnR>
                      <a:noFill/>
                    </a:lnR>
                    <a:lnT>
                      <a:noFill/>
                    </a:lnT>
                    <a:lnB>
                      <a:noFill/>
                    </a:lnB>
                    <a:solidFill>
                      <a:srgbClr val="FFFFFF"/>
                    </a:solidFill>
                  </a:tcPr>
                </a:tc>
                <a:tc>
                  <a:txBody>
                    <a:bodyPr/>
                    <a:lstStyle/>
                    <a:p>
                      <a:pPr algn="l"/>
                      <a:r>
                        <a:rPr lang="mr-IN" sz="800" dirty="0">
                          <a:effectLst/>
                          <a:latin typeface="Arial" charset="0"/>
                          <a:ea typeface="Arial" charset="0"/>
                          <a:cs typeface="Arial" charset="0"/>
                        </a:rPr>
                        <a:t>52%</a:t>
                      </a:r>
                      <a:endParaRPr lang="mr-IN" sz="800" dirty="0">
                        <a:latin typeface="Arial" charset="0"/>
                        <a:ea typeface="Arial" charset="0"/>
                        <a:cs typeface="Arial" charset="0"/>
                      </a:endParaRPr>
                    </a:p>
                  </a:txBody>
                  <a:tcPr marL="5200" marR="5200" marT="5200" marB="5200" anchor="ctr">
                    <a:lnL>
                      <a:noFill/>
                    </a:lnL>
                    <a:lnR>
                      <a:noFill/>
                    </a:lnR>
                    <a:lnT>
                      <a:noFill/>
                    </a:lnT>
                    <a:lnB>
                      <a:noFill/>
                    </a:lnB>
                    <a:solidFill>
                      <a:srgbClr val="FFFFFF"/>
                    </a:solidFill>
                  </a:tcPr>
                </a:tc>
                <a:tc>
                  <a:txBody>
                    <a:bodyPr/>
                    <a:lstStyle/>
                    <a:p>
                      <a:pPr algn="l"/>
                      <a:endParaRPr lang="de-DE" sz="800" dirty="0">
                        <a:latin typeface="Arial" charset="0"/>
                        <a:ea typeface="Arial" charset="0"/>
                        <a:cs typeface="Arial" charset="0"/>
                      </a:endParaRPr>
                    </a:p>
                  </a:txBody>
                  <a:tcPr marL="5200" marR="5200" marT="5200" marB="5200" anchor="ctr">
                    <a:lnL>
                      <a:noFill/>
                    </a:lnL>
                    <a:lnR>
                      <a:noFill/>
                    </a:lnR>
                    <a:lnT>
                      <a:noFill/>
                    </a:lnT>
                    <a:lnB>
                      <a:noFill/>
                    </a:lnB>
                    <a:solidFill>
                      <a:srgbClr val="FFFFFF"/>
                    </a:solidFill>
                  </a:tcPr>
                </a:tc>
              </a:tr>
              <a:tr h="0">
                <a:tc>
                  <a:txBody>
                    <a:bodyPr/>
                    <a:lstStyle/>
                    <a:p>
                      <a:pPr algn="l"/>
                      <a:r>
                        <a:rPr lang="de-DE" sz="800">
                          <a:effectLst/>
                          <a:latin typeface="Arial" charset="0"/>
                          <a:ea typeface="Arial" charset="0"/>
                          <a:cs typeface="Arial" charset="0"/>
                        </a:rPr>
                        <a:t>Retail banking services</a:t>
                      </a:r>
                      <a:endParaRPr lang="de-DE" sz="800">
                        <a:latin typeface="Arial" charset="0"/>
                        <a:ea typeface="Arial" charset="0"/>
                        <a:cs typeface="Arial" charset="0"/>
                      </a:endParaRPr>
                    </a:p>
                  </a:txBody>
                  <a:tcPr marL="5200" marR="5200" marT="5200" marB="5200" anchor="ctr">
                    <a:lnL>
                      <a:noFill/>
                    </a:lnL>
                    <a:lnR>
                      <a:noFill/>
                    </a:lnR>
                    <a:lnT>
                      <a:noFill/>
                    </a:lnT>
                    <a:lnB>
                      <a:noFill/>
                    </a:lnB>
                    <a:solidFill>
                      <a:srgbClr val="FFFFFF"/>
                    </a:solidFill>
                  </a:tcPr>
                </a:tc>
                <a:tc>
                  <a:txBody>
                    <a:bodyPr/>
                    <a:lstStyle/>
                    <a:p>
                      <a:pPr algn="l"/>
                      <a:endParaRPr lang="de-DE" sz="800" dirty="0">
                        <a:latin typeface="Arial" charset="0"/>
                        <a:ea typeface="Arial" charset="0"/>
                        <a:cs typeface="Arial" charset="0"/>
                      </a:endParaRPr>
                    </a:p>
                  </a:txBody>
                  <a:tcPr marL="5200" marR="5200" marT="5200" marB="5200" anchor="ctr">
                    <a:lnL>
                      <a:noFill/>
                    </a:lnL>
                    <a:lnR>
                      <a:noFill/>
                    </a:lnR>
                    <a:lnT>
                      <a:noFill/>
                    </a:lnT>
                    <a:lnB>
                      <a:noFill/>
                    </a:lnB>
                    <a:solidFill>
                      <a:srgbClr val="FFFFFF"/>
                    </a:solidFill>
                  </a:tcPr>
                </a:tc>
                <a:tc>
                  <a:txBody>
                    <a:bodyPr/>
                    <a:lstStyle/>
                    <a:p>
                      <a:pPr algn="l"/>
                      <a:r>
                        <a:rPr lang="mr-IN" sz="800" dirty="0">
                          <a:effectLst/>
                          <a:latin typeface="Arial" charset="0"/>
                          <a:ea typeface="Arial" charset="0"/>
                          <a:cs typeface="Arial" charset="0"/>
                        </a:rPr>
                        <a:t>44%</a:t>
                      </a:r>
                      <a:endParaRPr lang="mr-IN" sz="800" dirty="0">
                        <a:latin typeface="Arial" charset="0"/>
                        <a:ea typeface="Arial" charset="0"/>
                        <a:cs typeface="Arial" charset="0"/>
                      </a:endParaRPr>
                    </a:p>
                  </a:txBody>
                  <a:tcPr marL="5200" marR="5200" marT="5200" marB="5200" anchor="ctr">
                    <a:lnL>
                      <a:noFill/>
                    </a:lnL>
                    <a:lnR>
                      <a:noFill/>
                    </a:lnR>
                    <a:lnT>
                      <a:noFill/>
                    </a:lnT>
                    <a:lnB>
                      <a:noFill/>
                    </a:lnB>
                    <a:solidFill>
                      <a:srgbClr val="FFFFFF"/>
                    </a:solidFill>
                  </a:tcPr>
                </a:tc>
                <a:tc>
                  <a:txBody>
                    <a:bodyPr/>
                    <a:lstStyle/>
                    <a:p>
                      <a:pPr algn="l"/>
                      <a:endParaRPr lang="de-DE" sz="800" dirty="0">
                        <a:latin typeface="Arial" charset="0"/>
                        <a:ea typeface="Arial" charset="0"/>
                        <a:cs typeface="Arial" charset="0"/>
                      </a:endParaRPr>
                    </a:p>
                  </a:txBody>
                  <a:tcPr marL="5200" marR="5200" marT="5200" marB="5200" anchor="ctr">
                    <a:lnL>
                      <a:noFill/>
                    </a:lnL>
                    <a:lnR>
                      <a:noFill/>
                    </a:lnR>
                    <a:lnT>
                      <a:noFill/>
                    </a:lnT>
                    <a:lnB>
                      <a:noFill/>
                    </a:lnB>
                    <a:solidFill>
                      <a:srgbClr val="FFFFFF"/>
                    </a:solidFill>
                  </a:tcPr>
                </a:tc>
              </a:tr>
              <a:tr h="0">
                <a:tc>
                  <a:txBody>
                    <a:bodyPr/>
                    <a:lstStyle/>
                    <a:p>
                      <a:pPr algn="l"/>
                      <a:r>
                        <a:rPr lang="de-DE" sz="800" b="1">
                          <a:effectLst/>
                          <a:latin typeface="Arial" charset="0"/>
                          <a:ea typeface="Arial" charset="0"/>
                          <a:cs typeface="Arial" charset="0"/>
                        </a:rPr>
                        <a:t>Medicine and science</a:t>
                      </a:r>
                      <a:endParaRPr lang="de-DE" sz="800">
                        <a:latin typeface="Arial" charset="0"/>
                        <a:ea typeface="Arial" charset="0"/>
                        <a:cs typeface="Arial" charset="0"/>
                      </a:endParaRPr>
                    </a:p>
                  </a:txBody>
                  <a:tcPr marL="5200" marR="5200" marT="5200" marB="5200" anchor="ctr">
                    <a:lnL>
                      <a:noFill/>
                    </a:lnL>
                    <a:lnR>
                      <a:noFill/>
                    </a:lnR>
                    <a:lnT>
                      <a:noFill/>
                    </a:lnT>
                    <a:lnB>
                      <a:noFill/>
                    </a:lnB>
                    <a:solidFill>
                      <a:srgbClr val="FFFFFF"/>
                    </a:solidFill>
                  </a:tcPr>
                </a:tc>
                <a:tc>
                  <a:txBody>
                    <a:bodyPr/>
                    <a:lstStyle/>
                    <a:p>
                      <a:pPr algn="l"/>
                      <a:endParaRPr lang="de-DE" sz="800" dirty="0">
                        <a:latin typeface="Arial" charset="0"/>
                        <a:ea typeface="Arial" charset="0"/>
                        <a:cs typeface="Arial" charset="0"/>
                      </a:endParaRPr>
                    </a:p>
                  </a:txBody>
                  <a:tcPr marL="5200" marR="5200" marT="5200" marB="5200" anchor="ctr">
                    <a:lnL>
                      <a:noFill/>
                    </a:lnL>
                    <a:lnR>
                      <a:noFill/>
                    </a:lnR>
                    <a:lnT>
                      <a:noFill/>
                    </a:lnT>
                    <a:lnB>
                      <a:noFill/>
                    </a:lnB>
                    <a:solidFill>
                      <a:srgbClr val="FFFFFF"/>
                    </a:solidFill>
                  </a:tcPr>
                </a:tc>
                <a:tc>
                  <a:txBody>
                    <a:bodyPr/>
                    <a:lstStyle/>
                    <a:p>
                      <a:pPr algn="l"/>
                      <a:r>
                        <a:rPr lang="de-DE" sz="800" dirty="0">
                          <a:latin typeface="Arial" charset="0"/>
                          <a:ea typeface="Arial" charset="0"/>
                          <a:cs typeface="Arial" charset="0"/>
                        </a:rPr>
                        <a:t/>
                      </a:r>
                      <a:br>
                        <a:rPr lang="de-DE" sz="800" dirty="0">
                          <a:latin typeface="Arial" charset="0"/>
                          <a:ea typeface="Arial" charset="0"/>
                          <a:cs typeface="Arial" charset="0"/>
                        </a:rPr>
                      </a:br>
                      <a:endParaRPr lang="de-DE" sz="800" dirty="0">
                        <a:latin typeface="Arial" charset="0"/>
                        <a:ea typeface="Arial" charset="0"/>
                        <a:cs typeface="Arial" charset="0"/>
                      </a:endParaRPr>
                    </a:p>
                  </a:txBody>
                  <a:tcPr marL="5200" marR="5200" marT="5200" marB="5200" anchor="ctr">
                    <a:lnL>
                      <a:noFill/>
                    </a:lnL>
                    <a:lnR>
                      <a:noFill/>
                    </a:lnR>
                    <a:lnT>
                      <a:noFill/>
                    </a:lnT>
                    <a:lnB>
                      <a:noFill/>
                    </a:lnB>
                    <a:solidFill>
                      <a:srgbClr val="FFFFFF"/>
                    </a:solidFill>
                  </a:tcPr>
                </a:tc>
                <a:tc>
                  <a:txBody>
                    <a:bodyPr/>
                    <a:lstStyle/>
                    <a:p>
                      <a:pPr algn="l"/>
                      <a:endParaRPr lang="de-DE" sz="800" dirty="0">
                        <a:latin typeface="Arial" charset="0"/>
                        <a:ea typeface="Arial" charset="0"/>
                        <a:cs typeface="Arial" charset="0"/>
                      </a:endParaRPr>
                    </a:p>
                  </a:txBody>
                  <a:tcPr marL="5200" marR="5200" marT="5200" marB="5200" anchor="ctr">
                    <a:lnL>
                      <a:noFill/>
                    </a:lnL>
                    <a:lnR>
                      <a:noFill/>
                    </a:lnR>
                    <a:lnT>
                      <a:noFill/>
                    </a:lnT>
                    <a:lnB>
                      <a:noFill/>
                    </a:lnB>
                    <a:solidFill>
                      <a:srgbClr val="FFFFFF"/>
                    </a:solidFill>
                  </a:tcPr>
                </a:tc>
              </a:tr>
              <a:tr h="0">
                <a:tc>
                  <a:txBody>
                    <a:bodyPr/>
                    <a:lstStyle/>
                    <a:p>
                      <a:pPr algn="l"/>
                      <a:r>
                        <a:rPr lang="de-DE" sz="800">
                          <a:effectLst/>
                          <a:latin typeface="Arial" charset="0"/>
                          <a:ea typeface="Arial" charset="0"/>
                          <a:cs typeface="Arial" charset="0"/>
                        </a:rPr>
                        <a:t>Medical apps</a:t>
                      </a:r>
                      <a:endParaRPr lang="de-DE" sz="800">
                        <a:latin typeface="Arial" charset="0"/>
                        <a:ea typeface="Arial" charset="0"/>
                        <a:cs typeface="Arial" charset="0"/>
                      </a:endParaRPr>
                    </a:p>
                  </a:txBody>
                  <a:tcPr marL="5200" marR="5200" marT="5200" marB="5200" anchor="ctr">
                    <a:lnL>
                      <a:noFill/>
                    </a:lnL>
                    <a:lnR>
                      <a:noFill/>
                    </a:lnR>
                    <a:lnT>
                      <a:noFill/>
                    </a:lnT>
                    <a:lnB>
                      <a:noFill/>
                    </a:lnB>
                    <a:solidFill>
                      <a:srgbClr val="FFFFFF"/>
                    </a:solidFill>
                  </a:tcPr>
                </a:tc>
                <a:tc>
                  <a:txBody>
                    <a:bodyPr/>
                    <a:lstStyle/>
                    <a:p>
                      <a:pPr algn="l"/>
                      <a:endParaRPr lang="de-DE" sz="800" dirty="0">
                        <a:latin typeface="Arial" charset="0"/>
                        <a:ea typeface="Arial" charset="0"/>
                        <a:cs typeface="Arial" charset="0"/>
                      </a:endParaRPr>
                    </a:p>
                  </a:txBody>
                  <a:tcPr marL="5200" marR="5200" marT="5200" marB="5200" anchor="ctr">
                    <a:lnL>
                      <a:noFill/>
                    </a:lnL>
                    <a:lnR>
                      <a:noFill/>
                    </a:lnR>
                    <a:lnT>
                      <a:noFill/>
                    </a:lnT>
                    <a:lnB>
                      <a:noFill/>
                    </a:lnB>
                    <a:solidFill>
                      <a:srgbClr val="FFFFFF"/>
                    </a:solidFill>
                  </a:tcPr>
                </a:tc>
                <a:tc>
                  <a:txBody>
                    <a:bodyPr/>
                    <a:lstStyle/>
                    <a:p>
                      <a:pPr algn="l"/>
                      <a:r>
                        <a:rPr lang="mr-IN" sz="800">
                          <a:effectLst/>
                          <a:latin typeface="Arial" charset="0"/>
                          <a:ea typeface="Arial" charset="0"/>
                          <a:cs typeface="Arial" charset="0"/>
                        </a:rPr>
                        <a:t>46%</a:t>
                      </a:r>
                      <a:endParaRPr lang="mr-IN" sz="800">
                        <a:latin typeface="Arial" charset="0"/>
                        <a:ea typeface="Arial" charset="0"/>
                        <a:cs typeface="Arial" charset="0"/>
                      </a:endParaRPr>
                    </a:p>
                  </a:txBody>
                  <a:tcPr marL="5200" marR="5200" marT="5200" marB="5200" anchor="ctr">
                    <a:lnL>
                      <a:noFill/>
                    </a:lnL>
                    <a:lnR>
                      <a:noFill/>
                    </a:lnR>
                    <a:lnT>
                      <a:noFill/>
                    </a:lnT>
                    <a:lnB>
                      <a:noFill/>
                    </a:lnB>
                    <a:solidFill>
                      <a:srgbClr val="FFFFFF"/>
                    </a:solidFill>
                  </a:tcPr>
                </a:tc>
                <a:tc>
                  <a:txBody>
                    <a:bodyPr/>
                    <a:lstStyle/>
                    <a:p>
                      <a:pPr algn="l"/>
                      <a:endParaRPr lang="de-DE" sz="800" dirty="0">
                        <a:latin typeface="Arial" charset="0"/>
                        <a:ea typeface="Arial" charset="0"/>
                        <a:cs typeface="Arial" charset="0"/>
                      </a:endParaRPr>
                    </a:p>
                  </a:txBody>
                  <a:tcPr marL="5200" marR="5200" marT="5200" marB="5200" anchor="ctr">
                    <a:lnL>
                      <a:noFill/>
                    </a:lnL>
                    <a:lnR>
                      <a:noFill/>
                    </a:lnR>
                    <a:lnT>
                      <a:noFill/>
                    </a:lnT>
                    <a:lnB>
                      <a:noFill/>
                    </a:lnB>
                    <a:solidFill>
                      <a:srgbClr val="FFFFFF"/>
                    </a:solidFill>
                  </a:tcPr>
                </a:tc>
              </a:tr>
              <a:tr h="0">
                <a:tc>
                  <a:txBody>
                    <a:bodyPr/>
                    <a:lstStyle/>
                    <a:p>
                      <a:pPr algn="l"/>
                      <a:r>
                        <a:rPr lang="de-DE" sz="800">
                          <a:effectLst/>
                          <a:latin typeface="Arial" charset="0"/>
                          <a:ea typeface="Arial" charset="0"/>
                          <a:cs typeface="Arial" charset="0"/>
                        </a:rPr>
                        <a:t>Off-label drug therapies</a:t>
                      </a:r>
                      <a:endParaRPr lang="de-DE" sz="800">
                        <a:latin typeface="Arial" charset="0"/>
                        <a:ea typeface="Arial" charset="0"/>
                        <a:cs typeface="Arial" charset="0"/>
                      </a:endParaRPr>
                    </a:p>
                  </a:txBody>
                  <a:tcPr marL="5200" marR="5200" marT="5200" marB="5200" anchor="ctr">
                    <a:lnL>
                      <a:noFill/>
                    </a:lnL>
                    <a:lnR>
                      <a:noFill/>
                    </a:lnR>
                    <a:lnT>
                      <a:noFill/>
                    </a:lnT>
                    <a:lnB>
                      <a:noFill/>
                    </a:lnB>
                    <a:solidFill>
                      <a:srgbClr val="FFFFFF"/>
                    </a:solidFill>
                  </a:tcPr>
                </a:tc>
                <a:tc>
                  <a:txBody>
                    <a:bodyPr/>
                    <a:lstStyle/>
                    <a:p>
                      <a:pPr algn="l"/>
                      <a:endParaRPr lang="de-DE" sz="800" dirty="0">
                        <a:latin typeface="Arial" charset="0"/>
                        <a:ea typeface="Arial" charset="0"/>
                        <a:cs typeface="Arial" charset="0"/>
                      </a:endParaRPr>
                    </a:p>
                  </a:txBody>
                  <a:tcPr marL="5200" marR="5200" marT="5200" marB="5200" anchor="ctr">
                    <a:lnL>
                      <a:noFill/>
                    </a:lnL>
                    <a:lnR>
                      <a:noFill/>
                    </a:lnR>
                    <a:lnT>
                      <a:noFill/>
                    </a:lnT>
                    <a:lnB>
                      <a:noFill/>
                    </a:lnB>
                    <a:solidFill>
                      <a:srgbClr val="FFFFFF"/>
                    </a:solidFill>
                  </a:tcPr>
                </a:tc>
                <a:tc>
                  <a:txBody>
                    <a:bodyPr/>
                    <a:lstStyle/>
                    <a:p>
                      <a:pPr algn="l"/>
                      <a:r>
                        <a:rPr lang="mr-IN" sz="800">
                          <a:effectLst/>
                          <a:latin typeface="Arial" charset="0"/>
                          <a:ea typeface="Arial" charset="0"/>
                          <a:cs typeface="Arial" charset="0"/>
                        </a:rPr>
                        <a:t>59%</a:t>
                      </a:r>
                      <a:endParaRPr lang="mr-IN" sz="800">
                        <a:latin typeface="Arial" charset="0"/>
                        <a:ea typeface="Arial" charset="0"/>
                        <a:cs typeface="Arial" charset="0"/>
                      </a:endParaRPr>
                    </a:p>
                  </a:txBody>
                  <a:tcPr marL="5200" marR="5200" marT="5200" marB="5200" anchor="ctr">
                    <a:lnL>
                      <a:noFill/>
                    </a:lnL>
                    <a:lnR>
                      <a:noFill/>
                    </a:lnR>
                    <a:lnT>
                      <a:noFill/>
                    </a:lnT>
                    <a:lnB>
                      <a:noFill/>
                    </a:lnB>
                    <a:solidFill>
                      <a:srgbClr val="FFFFFF"/>
                    </a:solidFill>
                  </a:tcPr>
                </a:tc>
                <a:tc>
                  <a:txBody>
                    <a:bodyPr/>
                    <a:lstStyle/>
                    <a:p>
                      <a:pPr algn="l"/>
                      <a:endParaRPr lang="de-DE" sz="800" dirty="0">
                        <a:latin typeface="Arial" charset="0"/>
                        <a:ea typeface="Arial" charset="0"/>
                        <a:cs typeface="Arial" charset="0"/>
                      </a:endParaRPr>
                    </a:p>
                  </a:txBody>
                  <a:tcPr marL="5200" marR="5200" marT="5200" marB="5200" anchor="ctr">
                    <a:lnL>
                      <a:noFill/>
                    </a:lnL>
                    <a:lnR>
                      <a:noFill/>
                    </a:lnR>
                    <a:lnT>
                      <a:noFill/>
                    </a:lnT>
                    <a:lnB>
                      <a:noFill/>
                    </a:lnB>
                    <a:solidFill>
                      <a:srgbClr val="FFFFFF"/>
                    </a:solidFill>
                  </a:tcPr>
                </a:tc>
              </a:tr>
              <a:tr h="0">
                <a:tc>
                  <a:txBody>
                    <a:bodyPr/>
                    <a:lstStyle/>
                    <a:p>
                      <a:pPr algn="l"/>
                      <a:r>
                        <a:rPr lang="de-DE" sz="800">
                          <a:effectLst/>
                          <a:latin typeface="Arial" charset="0"/>
                          <a:ea typeface="Arial" charset="0"/>
                          <a:cs typeface="Arial" charset="0"/>
                        </a:rPr>
                        <a:t>Scientific instruments</a:t>
                      </a:r>
                      <a:endParaRPr lang="de-DE" sz="800">
                        <a:latin typeface="Arial" charset="0"/>
                        <a:ea typeface="Arial" charset="0"/>
                        <a:cs typeface="Arial" charset="0"/>
                      </a:endParaRPr>
                    </a:p>
                  </a:txBody>
                  <a:tcPr marL="5200" marR="5200" marT="5200" marB="5200" anchor="ctr">
                    <a:lnL>
                      <a:noFill/>
                    </a:lnL>
                    <a:lnR>
                      <a:noFill/>
                    </a:lnR>
                    <a:lnT>
                      <a:noFill/>
                    </a:lnT>
                    <a:lnB>
                      <a:noFill/>
                    </a:lnB>
                    <a:solidFill>
                      <a:srgbClr val="FFFFFF"/>
                    </a:solidFill>
                  </a:tcPr>
                </a:tc>
                <a:tc>
                  <a:txBody>
                    <a:bodyPr/>
                    <a:lstStyle/>
                    <a:p>
                      <a:pPr algn="l"/>
                      <a:endParaRPr lang="de-DE" sz="800" dirty="0">
                        <a:latin typeface="Arial" charset="0"/>
                        <a:ea typeface="Arial" charset="0"/>
                        <a:cs typeface="Arial" charset="0"/>
                      </a:endParaRPr>
                    </a:p>
                  </a:txBody>
                  <a:tcPr marL="5200" marR="5200" marT="5200" marB="5200" anchor="ctr">
                    <a:lnL>
                      <a:noFill/>
                    </a:lnL>
                    <a:lnR>
                      <a:noFill/>
                    </a:lnR>
                    <a:lnT>
                      <a:noFill/>
                    </a:lnT>
                    <a:lnB>
                      <a:noFill/>
                    </a:lnB>
                    <a:solidFill>
                      <a:srgbClr val="FFFFFF"/>
                    </a:solidFill>
                  </a:tcPr>
                </a:tc>
                <a:tc>
                  <a:txBody>
                    <a:bodyPr/>
                    <a:lstStyle/>
                    <a:p>
                      <a:pPr algn="l"/>
                      <a:r>
                        <a:rPr lang="mr-IN" sz="800">
                          <a:effectLst/>
                          <a:latin typeface="Arial" charset="0"/>
                          <a:ea typeface="Arial" charset="0"/>
                          <a:cs typeface="Arial" charset="0"/>
                        </a:rPr>
                        <a:t>44%</a:t>
                      </a:r>
                      <a:endParaRPr lang="mr-IN" sz="800">
                        <a:latin typeface="Arial" charset="0"/>
                        <a:ea typeface="Arial" charset="0"/>
                        <a:cs typeface="Arial" charset="0"/>
                      </a:endParaRPr>
                    </a:p>
                  </a:txBody>
                  <a:tcPr marL="5200" marR="5200" marT="5200" marB="5200" anchor="ctr">
                    <a:lnL>
                      <a:noFill/>
                    </a:lnL>
                    <a:lnR>
                      <a:noFill/>
                    </a:lnR>
                    <a:lnT>
                      <a:noFill/>
                    </a:lnT>
                    <a:lnB>
                      <a:noFill/>
                    </a:lnB>
                    <a:solidFill>
                      <a:srgbClr val="FFFFFF"/>
                    </a:solidFill>
                  </a:tcPr>
                </a:tc>
                <a:tc>
                  <a:txBody>
                    <a:bodyPr/>
                    <a:lstStyle/>
                    <a:p>
                      <a:pPr algn="l"/>
                      <a:endParaRPr lang="de-DE" sz="800" dirty="0">
                        <a:latin typeface="Arial" charset="0"/>
                        <a:ea typeface="Arial" charset="0"/>
                        <a:cs typeface="Arial" charset="0"/>
                      </a:endParaRPr>
                    </a:p>
                  </a:txBody>
                  <a:tcPr marL="5200" marR="5200" marT="5200" marB="5200" anchor="ctr">
                    <a:lnL>
                      <a:noFill/>
                    </a:lnL>
                    <a:lnR>
                      <a:noFill/>
                    </a:lnR>
                    <a:lnT>
                      <a:noFill/>
                    </a:lnT>
                    <a:lnB>
                      <a:noFill/>
                    </a:lnB>
                    <a:solidFill>
                      <a:srgbClr val="FFFFFF"/>
                    </a:solidFill>
                  </a:tcPr>
                </a:tc>
              </a:tr>
              <a:tr h="0">
                <a:tc>
                  <a:txBody>
                    <a:bodyPr/>
                    <a:lstStyle/>
                    <a:p>
                      <a:pPr algn="l"/>
                      <a:r>
                        <a:rPr lang="de-DE" sz="800" b="1">
                          <a:effectLst/>
                          <a:latin typeface="Arial" charset="0"/>
                          <a:ea typeface="Arial" charset="0"/>
                          <a:cs typeface="Arial" charset="0"/>
                        </a:rPr>
                        <a:t>Sports</a:t>
                      </a:r>
                      <a:endParaRPr lang="de-DE" sz="800">
                        <a:latin typeface="Arial" charset="0"/>
                        <a:ea typeface="Arial" charset="0"/>
                        <a:cs typeface="Arial" charset="0"/>
                      </a:endParaRPr>
                    </a:p>
                  </a:txBody>
                  <a:tcPr marL="5200" marR="5200" marT="5200" marB="5200" anchor="ctr">
                    <a:lnL>
                      <a:noFill/>
                    </a:lnL>
                    <a:lnR>
                      <a:noFill/>
                    </a:lnR>
                    <a:lnT>
                      <a:noFill/>
                    </a:lnT>
                    <a:lnB>
                      <a:noFill/>
                    </a:lnB>
                    <a:solidFill>
                      <a:srgbClr val="FFFFFF"/>
                    </a:solidFill>
                  </a:tcPr>
                </a:tc>
                <a:tc>
                  <a:txBody>
                    <a:bodyPr/>
                    <a:lstStyle/>
                    <a:p>
                      <a:pPr algn="l"/>
                      <a:endParaRPr lang="de-DE" sz="800" dirty="0">
                        <a:latin typeface="Arial" charset="0"/>
                        <a:ea typeface="Arial" charset="0"/>
                        <a:cs typeface="Arial" charset="0"/>
                      </a:endParaRPr>
                    </a:p>
                  </a:txBody>
                  <a:tcPr marL="5200" marR="5200" marT="5200" marB="5200" anchor="ctr">
                    <a:lnL>
                      <a:noFill/>
                    </a:lnL>
                    <a:lnR>
                      <a:noFill/>
                    </a:lnR>
                    <a:lnT>
                      <a:noFill/>
                    </a:lnT>
                    <a:lnB>
                      <a:noFill/>
                    </a:lnB>
                    <a:solidFill>
                      <a:srgbClr val="FFFFFF"/>
                    </a:solidFill>
                  </a:tcPr>
                </a:tc>
                <a:tc>
                  <a:txBody>
                    <a:bodyPr/>
                    <a:lstStyle/>
                    <a:p>
                      <a:pPr algn="l"/>
                      <a:r>
                        <a:rPr lang="de-DE" sz="800">
                          <a:latin typeface="Arial" charset="0"/>
                          <a:ea typeface="Arial" charset="0"/>
                          <a:cs typeface="Arial" charset="0"/>
                        </a:rPr>
                        <a:t/>
                      </a:r>
                      <a:br>
                        <a:rPr lang="de-DE" sz="800">
                          <a:latin typeface="Arial" charset="0"/>
                          <a:ea typeface="Arial" charset="0"/>
                          <a:cs typeface="Arial" charset="0"/>
                        </a:rPr>
                      </a:br>
                      <a:endParaRPr lang="de-DE" sz="800">
                        <a:latin typeface="Arial" charset="0"/>
                        <a:ea typeface="Arial" charset="0"/>
                        <a:cs typeface="Arial" charset="0"/>
                      </a:endParaRPr>
                    </a:p>
                  </a:txBody>
                  <a:tcPr marL="5200" marR="5200" marT="5200" marB="5200" anchor="ctr">
                    <a:lnL>
                      <a:noFill/>
                    </a:lnL>
                    <a:lnR>
                      <a:noFill/>
                    </a:lnR>
                    <a:lnT>
                      <a:noFill/>
                    </a:lnT>
                    <a:lnB>
                      <a:noFill/>
                    </a:lnB>
                    <a:solidFill>
                      <a:srgbClr val="FFFFFF"/>
                    </a:solidFill>
                  </a:tcPr>
                </a:tc>
                <a:tc>
                  <a:txBody>
                    <a:bodyPr/>
                    <a:lstStyle/>
                    <a:p>
                      <a:pPr algn="l"/>
                      <a:endParaRPr lang="de-DE" sz="800" dirty="0">
                        <a:latin typeface="Arial" charset="0"/>
                        <a:ea typeface="Arial" charset="0"/>
                        <a:cs typeface="Arial" charset="0"/>
                      </a:endParaRPr>
                    </a:p>
                  </a:txBody>
                  <a:tcPr marL="5200" marR="5200" marT="5200" marB="5200" anchor="ctr">
                    <a:lnL>
                      <a:noFill/>
                    </a:lnL>
                    <a:lnR>
                      <a:noFill/>
                    </a:lnR>
                    <a:lnT>
                      <a:noFill/>
                    </a:lnT>
                    <a:lnB>
                      <a:noFill/>
                    </a:lnB>
                    <a:solidFill>
                      <a:srgbClr val="FFFFFF"/>
                    </a:solidFill>
                  </a:tcPr>
                </a:tc>
              </a:tr>
              <a:tr h="0">
                <a:tc>
                  <a:txBody>
                    <a:bodyPr/>
                    <a:lstStyle/>
                    <a:p>
                      <a:pPr algn="l"/>
                      <a:r>
                        <a:rPr lang="de-DE" sz="800">
                          <a:effectLst/>
                          <a:latin typeface="Arial" charset="0"/>
                          <a:ea typeface="Arial" charset="0"/>
                          <a:cs typeface="Arial" charset="0"/>
                        </a:rPr>
                        <a:t>Kayaking equipment</a:t>
                      </a:r>
                      <a:endParaRPr lang="de-DE" sz="800">
                        <a:latin typeface="Arial" charset="0"/>
                        <a:ea typeface="Arial" charset="0"/>
                        <a:cs typeface="Arial" charset="0"/>
                      </a:endParaRPr>
                    </a:p>
                  </a:txBody>
                  <a:tcPr marL="5200" marR="5200" marT="5200" marB="5200" anchor="ctr">
                    <a:lnL>
                      <a:noFill/>
                    </a:lnL>
                    <a:lnR>
                      <a:noFill/>
                    </a:lnR>
                    <a:lnT>
                      <a:noFill/>
                    </a:lnT>
                    <a:lnB>
                      <a:noFill/>
                    </a:lnB>
                    <a:solidFill>
                      <a:srgbClr val="FFFFFF"/>
                    </a:solidFill>
                  </a:tcPr>
                </a:tc>
                <a:tc>
                  <a:txBody>
                    <a:bodyPr/>
                    <a:lstStyle/>
                    <a:p>
                      <a:pPr algn="l"/>
                      <a:endParaRPr lang="de-DE" sz="800" dirty="0">
                        <a:latin typeface="Arial" charset="0"/>
                        <a:ea typeface="Arial" charset="0"/>
                        <a:cs typeface="Arial" charset="0"/>
                      </a:endParaRPr>
                    </a:p>
                  </a:txBody>
                  <a:tcPr marL="5200" marR="5200" marT="5200" marB="5200" anchor="ctr">
                    <a:lnL>
                      <a:noFill/>
                    </a:lnL>
                    <a:lnR>
                      <a:noFill/>
                    </a:lnR>
                    <a:lnT>
                      <a:noFill/>
                    </a:lnT>
                    <a:lnB>
                      <a:noFill/>
                    </a:lnB>
                    <a:solidFill>
                      <a:srgbClr val="FFFFFF"/>
                    </a:solidFill>
                  </a:tcPr>
                </a:tc>
                <a:tc>
                  <a:txBody>
                    <a:bodyPr/>
                    <a:lstStyle/>
                    <a:p>
                      <a:pPr algn="l"/>
                      <a:r>
                        <a:rPr lang="mr-IN" sz="800">
                          <a:effectLst/>
                          <a:latin typeface="Arial" charset="0"/>
                          <a:ea typeface="Arial" charset="0"/>
                          <a:cs typeface="Arial" charset="0"/>
                        </a:rPr>
                        <a:t>87%</a:t>
                      </a:r>
                      <a:endParaRPr lang="mr-IN" sz="800">
                        <a:latin typeface="Arial" charset="0"/>
                        <a:ea typeface="Arial" charset="0"/>
                        <a:cs typeface="Arial" charset="0"/>
                      </a:endParaRPr>
                    </a:p>
                  </a:txBody>
                  <a:tcPr marL="5200" marR="5200" marT="5200" marB="5200" anchor="ctr">
                    <a:lnL>
                      <a:noFill/>
                    </a:lnL>
                    <a:lnR>
                      <a:noFill/>
                    </a:lnR>
                    <a:lnT>
                      <a:noFill/>
                    </a:lnT>
                    <a:lnB>
                      <a:noFill/>
                    </a:lnB>
                    <a:solidFill>
                      <a:srgbClr val="FFFFFF"/>
                    </a:solidFill>
                  </a:tcPr>
                </a:tc>
                <a:tc>
                  <a:txBody>
                    <a:bodyPr/>
                    <a:lstStyle/>
                    <a:p>
                      <a:pPr algn="l"/>
                      <a:endParaRPr lang="de-DE" sz="800" dirty="0">
                        <a:latin typeface="Arial" charset="0"/>
                        <a:ea typeface="Arial" charset="0"/>
                        <a:cs typeface="Arial" charset="0"/>
                      </a:endParaRPr>
                    </a:p>
                  </a:txBody>
                  <a:tcPr marL="5200" marR="5200" marT="5200" marB="5200" anchor="ctr">
                    <a:lnL>
                      <a:noFill/>
                    </a:lnL>
                    <a:lnR>
                      <a:noFill/>
                    </a:lnR>
                    <a:lnT>
                      <a:noFill/>
                    </a:lnT>
                    <a:lnB>
                      <a:noFill/>
                    </a:lnB>
                    <a:solidFill>
                      <a:srgbClr val="FFFFFF"/>
                    </a:solidFill>
                  </a:tcPr>
                </a:tc>
              </a:tr>
              <a:tr h="0">
                <a:tc>
                  <a:txBody>
                    <a:bodyPr/>
                    <a:lstStyle/>
                    <a:p>
                      <a:pPr algn="l"/>
                      <a:r>
                        <a:rPr lang="de-DE" sz="800">
                          <a:effectLst/>
                          <a:latin typeface="Arial" charset="0"/>
                          <a:ea typeface="Arial" charset="0"/>
                          <a:cs typeface="Arial" charset="0"/>
                        </a:rPr>
                        <a:t>Windsurfing equipment</a:t>
                      </a:r>
                      <a:endParaRPr lang="de-DE" sz="800">
                        <a:latin typeface="Arial" charset="0"/>
                        <a:ea typeface="Arial" charset="0"/>
                        <a:cs typeface="Arial" charset="0"/>
                      </a:endParaRPr>
                    </a:p>
                  </a:txBody>
                  <a:tcPr marL="5200" marR="5200" marT="5200" marB="5200" anchor="ctr">
                    <a:lnL>
                      <a:noFill/>
                    </a:lnL>
                    <a:lnR>
                      <a:noFill/>
                    </a:lnR>
                    <a:lnT>
                      <a:noFill/>
                    </a:lnT>
                    <a:lnB>
                      <a:noFill/>
                    </a:lnB>
                    <a:solidFill>
                      <a:srgbClr val="FFFFFF"/>
                    </a:solidFill>
                  </a:tcPr>
                </a:tc>
                <a:tc>
                  <a:txBody>
                    <a:bodyPr/>
                    <a:lstStyle/>
                    <a:p>
                      <a:pPr algn="l"/>
                      <a:endParaRPr lang="de-DE" sz="800" dirty="0">
                        <a:latin typeface="Arial" charset="0"/>
                        <a:ea typeface="Arial" charset="0"/>
                        <a:cs typeface="Arial" charset="0"/>
                      </a:endParaRPr>
                    </a:p>
                  </a:txBody>
                  <a:tcPr marL="5200" marR="5200" marT="5200" marB="5200" anchor="ctr">
                    <a:lnL>
                      <a:noFill/>
                    </a:lnL>
                    <a:lnR>
                      <a:noFill/>
                    </a:lnR>
                    <a:lnT>
                      <a:noFill/>
                    </a:lnT>
                    <a:lnB>
                      <a:noFill/>
                    </a:lnB>
                    <a:solidFill>
                      <a:srgbClr val="FFFFFF"/>
                    </a:solidFill>
                  </a:tcPr>
                </a:tc>
                <a:tc>
                  <a:txBody>
                    <a:bodyPr/>
                    <a:lstStyle/>
                    <a:p>
                      <a:pPr algn="l"/>
                      <a:r>
                        <a:rPr lang="mr-IN" sz="800">
                          <a:effectLst/>
                          <a:latin typeface="Arial" charset="0"/>
                          <a:ea typeface="Arial" charset="0"/>
                          <a:cs typeface="Arial" charset="0"/>
                        </a:rPr>
                        <a:t>40%</a:t>
                      </a:r>
                      <a:endParaRPr lang="mr-IN" sz="800">
                        <a:latin typeface="Arial" charset="0"/>
                        <a:ea typeface="Arial" charset="0"/>
                        <a:cs typeface="Arial" charset="0"/>
                      </a:endParaRPr>
                    </a:p>
                  </a:txBody>
                  <a:tcPr marL="5200" marR="5200" marT="5200" marB="5200" anchor="ctr">
                    <a:lnL>
                      <a:noFill/>
                    </a:lnL>
                    <a:lnR>
                      <a:noFill/>
                    </a:lnR>
                    <a:lnT>
                      <a:noFill/>
                    </a:lnT>
                    <a:lnB>
                      <a:noFill/>
                    </a:lnB>
                    <a:solidFill>
                      <a:srgbClr val="FFFFFF"/>
                    </a:solidFill>
                  </a:tcPr>
                </a:tc>
                <a:tc>
                  <a:txBody>
                    <a:bodyPr/>
                    <a:lstStyle/>
                    <a:p>
                      <a:pPr algn="l"/>
                      <a:endParaRPr lang="de-DE" sz="800" dirty="0">
                        <a:latin typeface="Arial" charset="0"/>
                        <a:ea typeface="Arial" charset="0"/>
                        <a:cs typeface="Arial" charset="0"/>
                      </a:endParaRPr>
                    </a:p>
                  </a:txBody>
                  <a:tcPr marL="5200" marR="5200" marT="5200" marB="5200" anchor="ctr">
                    <a:lnL>
                      <a:noFill/>
                    </a:lnL>
                    <a:lnR>
                      <a:noFill/>
                    </a:lnR>
                    <a:lnT>
                      <a:noFill/>
                    </a:lnT>
                    <a:lnB>
                      <a:noFill/>
                    </a:lnB>
                    <a:solidFill>
                      <a:srgbClr val="FFFFFF"/>
                    </a:solidFill>
                  </a:tcPr>
                </a:tc>
              </a:tr>
              <a:tr h="0">
                <a:tc>
                  <a:txBody>
                    <a:bodyPr/>
                    <a:lstStyle/>
                    <a:p>
                      <a:pPr algn="l"/>
                      <a:r>
                        <a:rPr lang="de-DE" sz="800" b="1" i="1">
                          <a:effectLst/>
                          <a:latin typeface="Arial" charset="0"/>
                          <a:ea typeface="Arial" charset="0"/>
                          <a:cs typeface="Arial" charset="0"/>
                        </a:rPr>
                        <a:t>Overall average</a:t>
                      </a:r>
                      <a:endParaRPr lang="de-DE" sz="800">
                        <a:latin typeface="Arial" charset="0"/>
                        <a:ea typeface="Arial" charset="0"/>
                        <a:cs typeface="Arial" charset="0"/>
                      </a:endParaRPr>
                    </a:p>
                  </a:txBody>
                  <a:tcPr marL="5200" marR="5200" marT="5200" marB="5200" anchor="ctr">
                    <a:lnL>
                      <a:noFill/>
                    </a:lnL>
                    <a:lnR>
                      <a:noFill/>
                    </a:lnR>
                    <a:lnT>
                      <a:noFill/>
                    </a:lnT>
                    <a:lnB>
                      <a:noFill/>
                    </a:lnB>
                    <a:solidFill>
                      <a:srgbClr val="FFFFFF"/>
                    </a:solidFill>
                  </a:tcPr>
                </a:tc>
                <a:tc>
                  <a:txBody>
                    <a:bodyPr/>
                    <a:lstStyle/>
                    <a:p>
                      <a:pPr algn="l"/>
                      <a:endParaRPr lang="de-DE" sz="800" dirty="0">
                        <a:latin typeface="Arial" charset="0"/>
                        <a:ea typeface="Arial" charset="0"/>
                        <a:cs typeface="Arial" charset="0"/>
                      </a:endParaRPr>
                    </a:p>
                  </a:txBody>
                  <a:tcPr marL="5200" marR="5200" marT="5200" marB="5200" anchor="ctr">
                    <a:lnL>
                      <a:noFill/>
                    </a:lnL>
                    <a:lnR>
                      <a:noFill/>
                    </a:lnR>
                    <a:lnT>
                      <a:noFill/>
                    </a:lnT>
                    <a:lnB>
                      <a:noFill/>
                    </a:lnB>
                    <a:solidFill>
                      <a:srgbClr val="FFFFFF"/>
                    </a:solidFill>
                  </a:tcPr>
                </a:tc>
                <a:tc>
                  <a:txBody>
                    <a:bodyPr/>
                    <a:lstStyle/>
                    <a:p>
                      <a:pPr algn="l"/>
                      <a:r>
                        <a:rPr lang="mr-IN" sz="800" b="1" i="1">
                          <a:effectLst/>
                          <a:latin typeface="Arial" charset="0"/>
                          <a:ea typeface="Arial" charset="0"/>
                          <a:cs typeface="Arial" charset="0"/>
                        </a:rPr>
                        <a:t>54%</a:t>
                      </a:r>
                      <a:endParaRPr lang="mr-IN" sz="800">
                        <a:latin typeface="Arial" charset="0"/>
                        <a:ea typeface="Arial" charset="0"/>
                        <a:cs typeface="Arial" charset="0"/>
                      </a:endParaRPr>
                    </a:p>
                  </a:txBody>
                  <a:tcPr marL="5200" marR="5200" marT="5200" marB="5200" anchor="ctr">
                    <a:lnL>
                      <a:noFill/>
                    </a:lnL>
                    <a:lnR>
                      <a:noFill/>
                    </a:lnR>
                    <a:lnT>
                      <a:noFill/>
                    </a:lnT>
                    <a:lnB>
                      <a:noFill/>
                    </a:lnB>
                    <a:solidFill>
                      <a:srgbClr val="FFFFFF"/>
                    </a:solidFill>
                  </a:tcPr>
                </a:tc>
                <a:tc>
                  <a:txBody>
                    <a:bodyPr/>
                    <a:lstStyle/>
                    <a:p>
                      <a:pPr algn="l"/>
                      <a:endParaRPr lang="de-DE" sz="800" dirty="0">
                        <a:latin typeface="Arial" charset="0"/>
                        <a:ea typeface="Arial" charset="0"/>
                        <a:cs typeface="Arial" charset="0"/>
                      </a:endParaRPr>
                    </a:p>
                  </a:txBody>
                  <a:tcPr marL="5200" marR="5200" marT="5200" marB="5200" anchor="ctr">
                    <a:lnL>
                      <a:noFill/>
                    </a:lnL>
                    <a:lnR>
                      <a:noFill/>
                    </a:lnR>
                    <a:lnT>
                      <a:noFill/>
                    </a:lnT>
                    <a:lnB>
                      <a:noFill/>
                    </a:lnB>
                    <a:solidFill>
                      <a:srgbClr val="FFFFFF"/>
                    </a:solidFill>
                  </a:tcPr>
                </a:tc>
              </a:tr>
            </a:tbl>
          </a:graphicData>
        </a:graphic>
      </p:graphicFrame>
      <p:sp>
        <p:nvSpPr>
          <p:cNvPr id="12" name="Textfeld 11"/>
          <p:cNvSpPr txBox="1"/>
          <p:nvPr/>
        </p:nvSpPr>
        <p:spPr>
          <a:xfrm>
            <a:off x="4860032" y="2497537"/>
            <a:ext cx="1800200" cy="584775"/>
          </a:xfrm>
          <a:prstGeom prst="rect">
            <a:avLst/>
          </a:prstGeom>
          <a:noFill/>
        </p:spPr>
        <p:txBody>
          <a:bodyPr wrap="square" rtlCol="0">
            <a:spAutoFit/>
          </a:bodyPr>
          <a:lstStyle/>
          <a:p>
            <a:r>
              <a:rPr lang="en-US" sz="800" dirty="0" smtClean="0">
                <a:latin typeface="Arial" charset="0"/>
                <a:ea typeface="Arial" charset="0"/>
                <a:cs typeface="Arial" charset="0"/>
              </a:rPr>
              <a:t>This column </a:t>
            </a:r>
            <a:r>
              <a:rPr lang="en-US" sz="800" smtClean="0">
                <a:latin typeface="Arial" charset="0"/>
                <a:ea typeface="Arial" charset="0"/>
                <a:cs typeface="Arial" charset="0"/>
              </a:rPr>
              <a:t>shows the </a:t>
            </a:r>
            <a:r>
              <a:rPr lang="en-US" sz="800" dirty="0" smtClean="0">
                <a:latin typeface="Arial" charset="0"/>
                <a:ea typeface="Arial" charset="0"/>
                <a:cs typeface="Arial" charset="0"/>
              </a:rPr>
              <a:t>respondents individual values that are programmed to be automatically displayed.</a:t>
            </a:r>
            <a:endParaRPr lang="en-US" sz="800" dirty="0">
              <a:latin typeface="Arial" charset="0"/>
              <a:ea typeface="Arial" charset="0"/>
              <a:cs typeface="Arial" charset="0"/>
            </a:endParaRPr>
          </a:p>
        </p:txBody>
      </p:sp>
      <p:sp>
        <p:nvSpPr>
          <p:cNvPr id="13" name="Textfeld 12"/>
          <p:cNvSpPr txBox="1"/>
          <p:nvPr/>
        </p:nvSpPr>
        <p:spPr>
          <a:xfrm>
            <a:off x="1835696" y="2516945"/>
            <a:ext cx="1368152" cy="707886"/>
          </a:xfrm>
          <a:prstGeom prst="rect">
            <a:avLst/>
          </a:prstGeom>
          <a:noFill/>
        </p:spPr>
        <p:txBody>
          <a:bodyPr wrap="square" rtlCol="0">
            <a:spAutoFit/>
          </a:bodyPr>
          <a:lstStyle/>
          <a:p>
            <a:r>
              <a:rPr lang="en-US" sz="800" dirty="0" smtClean="0">
                <a:latin typeface="Arial" charset="0"/>
                <a:ea typeface="Arial" charset="0"/>
                <a:cs typeface="Arial" charset="0"/>
              </a:rPr>
              <a:t>This column shows the respondents </a:t>
            </a:r>
            <a:r>
              <a:rPr lang="en-US" sz="800" smtClean="0">
                <a:latin typeface="Arial" charset="0"/>
                <a:ea typeface="Arial" charset="0"/>
                <a:cs typeface="Arial" charset="0"/>
              </a:rPr>
              <a:t>individual estimations that </a:t>
            </a:r>
            <a:r>
              <a:rPr lang="en-US" sz="800" dirty="0" smtClean="0">
                <a:latin typeface="Arial" charset="0"/>
                <a:ea typeface="Arial" charset="0"/>
                <a:cs typeface="Arial" charset="0"/>
              </a:rPr>
              <a:t>are programmed to be automatically displayed.</a:t>
            </a:r>
            <a:endParaRPr lang="en-US" sz="800" dirty="0">
              <a:latin typeface="Arial" charset="0"/>
              <a:ea typeface="Arial" charset="0"/>
              <a:cs typeface="Arial" charset="0"/>
            </a:endParaRPr>
          </a:p>
        </p:txBody>
      </p:sp>
    </p:spTree>
    <p:extLst>
      <p:ext uri="{BB962C8B-B14F-4D97-AF65-F5344CB8AC3E}">
        <p14:creationId xmlns:p14="http://schemas.microsoft.com/office/powerpoint/2010/main" val="1255863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0"/>
            <a:ext cx="8229600" cy="6858000"/>
          </a:xfr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b="1" dirty="0" smtClean="0"/>
              <a:t>Further information on </a:t>
            </a:r>
            <a:r>
              <a:rPr lang="en-US" sz="1800" b="1" u="sng" dirty="0" smtClean="0"/>
              <a:t>questions</a:t>
            </a:r>
          </a:p>
          <a:p>
            <a:pPr marL="0" marR="0" lvl="0" indent="0" defTabSz="914400" eaLnBrk="1" fontAlgn="auto" latinLnBrk="0" hangingPunct="1">
              <a:lnSpc>
                <a:spcPct val="100000"/>
              </a:lnSpc>
              <a:spcBef>
                <a:spcPts val="0"/>
              </a:spcBef>
              <a:spcAft>
                <a:spcPts val="0"/>
              </a:spcAft>
              <a:buClrTx/>
              <a:buSzTx/>
              <a:buFontTx/>
              <a:buNone/>
              <a:tabLst/>
              <a:defRPr/>
            </a:pPr>
            <a:endParaRPr lang="en-US" sz="1800" b="1" dirty="0" smtClean="0"/>
          </a:p>
          <a:p>
            <a:pPr indent="-246063">
              <a:spcBef>
                <a:spcPts val="0"/>
              </a:spcBef>
            </a:pPr>
            <a:r>
              <a:rPr lang="en-US" sz="1800" dirty="0" smtClean="0"/>
              <a:t>Every question to be presented on a separate page</a:t>
            </a:r>
          </a:p>
          <a:p>
            <a:pPr indent="-246063">
              <a:spcBef>
                <a:spcPts val="0"/>
              </a:spcBef>
            </a:pPr>
            <a:endParaRPr lang="en-US" sz="1800" dirty="0" smtClean="0"/>
          </a:p>
          <a:p>
            <a:pPr indent="-246063">
              <a:spcBef>
                <a:spcPts val="0"/>
              </a:spcBef>
            </a:pPr>
            <a:r>
              <a:rPr lang="en-US" sz="1800" dirty="0" smtClean="0"/>
              <a:t>Randomization of order of questions: </a:t>
            </a:r>
          </a:p>
          <a:p>
            <a:pPr marL="357188" indent="0">
              <a:spcBef>
                <a:spcPts val="0"/>
              </a:spcBef>
              <a:buNone/>
            </a:pPr>
            <a:r>
              <a:rPr lang="en-US" sz="1800" dirty="0" smtClean="0"/>
              <a:t>The order of questions is to be randomized to avoid order effects with one exception. The questions on corporate and retail banking services are to be presented back to back. </a:t>
            </a:r>
            <a:r>
              <a:rPr lang="en-US" sz="1800" dirty="0"/>
              <a:t>R</a:t>
            </a:r>
            <a:r>
              <a:rPr lang="en-US" sz="1800" dirty="0" smtClean="0"/>
              <a:t>espondents may other wise be aware of the subtle difference and wonder whether the same questions is asked twice.</a:t>
            </a:r>
          </a:p>
          <a:p>
            <a:pPr marL="357188" indent="0">
              <a:spcBef>
                <a:spcPts val="0"/>
              </a:spcBef>
              <a:buNone/>
            </a:pPr>
            <a:endParaRPr lang="en-US" sz="1800" dirty="0" smtClean="0"/>
          </a:p>
          <a:p>
            <a:pPr indent="-246063">
              <a:spcBef>
                <a:spcPts val="0"/>
              </a:spcBef>
            </a:pPr>
            <a:r>
              <a:rPr lang="en-US" sz="1800" dirty="0" smtClean="0"/>
              <a:t>Randomization of order of responses:</a:t>
            </a:r>
          </a:p>
          <a:p>
            <a:pPr marL="357188" indent="0">
              <a:spcBef>
                <a:spcPts val="0"/>
              </a:spcBef>
              <a:buNone/>
            </a:pPr>
            <a:r>
              <a:rPr lang="en-US" sz="1800" dirty="0" smtClean="0"/>
              <a:t>Ideally the order of response categories “universities / research institutions”, “producer firms”, and “users” are randomized as well. For logical reasons, “other innovators” should always be presented in fourth position. </a:t>
            </a:r>
            <a:endParaRPr lang="en-US" sz="1800" dirty="0"/>
          </a:p>
        </p:txBody>
      </p:sp>
    </p:spTree>
    <p:extLst>
      <p:ext uri="{BB962C8B-B14F-4D97-AF65-F5344CB8AC3E}">
        <p14:creationId xmlns:p14="http://schemas.microsoft.com/office/powerpoint/2010/main" val="1221159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0"/>
            <a:ext cx="8229600" cy="6858000"/>
          </a:xfr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b="1" dirty="0" smtClean="0"/>
              <a:t>Further information on </a:t>
            </a:r>
            <a:r>
              <a:rPr lang="en-US" sz="1800" b="1" u="sng" dirty="0" smtClean="0"/>
              <a:t>responses</a:t>
            </a:r>
          </a:p>
          <a:p>
            <a:pPr marL="0" marR="0" lvl="0" indent="0" defTabSz="914400" eaLnBrk="1" fontAlgn="auto" latinLnBrk="0" hangingPunct="1">
              <a:lnSpc>
                <a:spcPct val="100000"/>
              </a:lnSpc>
              <a:spcBef>
                <a:spcPts val="0"/>
              </a:spcBef>
              <a:spcAft>
                <a:spcPts val="0"/>
              </a:spcAft>
              <a:buClrTx/>
              <a:buSzTx/>
              <a:buFontTx/>
              <a:buNone/>
              <a:tabLst/>
              <a:defRPr/>
            </a:pPr>
            <a:endParaRPr lang="en-US" sz="1800" b="1" dirty="0" smtClean="0"/>
          </a:p>
          <a:p>
            <a:pPr indent="-246063">
              <a:spcBef>
                <a:spcPts val="0"/>
              </a:spcBef>
            </a:pPr>
            <a:r>
              <a:rPr lang="en-US" sz="1800" dirty="0" smtClean="0"/>
              <a:t>Here table with the true values</a:t>
            </a:r>
          </a:p>
          <a:p>
            <a:pPr indent="-246063">
              <a:spcBef>
                <a:spcPts val="0"/>
              </a:spcBef>
            </a:pPr>
            <a:endParaRPr lang="en-US" sz="1800" dirty="0"/>
          </a:p>
          <a:p>
            <a:pPr indent="-246063">
              <a:spcBef>
                <a:spcPts val="0"/>
              </a:spcBef>
            </a:pPr>
            <a:endParaRPr lang="en-US" sz="1800" dirty="0" smtClean="0"/>
          </a:p>
          <a:p>
            <a:pPr indent="-246063">
              <a:spcBef>
                <a:spcPts val="0"/>
              </a:spcBef>
            </a:pPr>
            <a:endParaRPr lang="en-US" sz="1800" dirty="0"/>
          </a:p>
          <a:p>
            <a:pPr indent="-246063">
              <a:spcBef>
                <a:spcPts val="0"/>
              </a:spcBef>
            </a:pPr>
            <a:endParaRPr lang="en-US" sz="1800" dirty="0" smtClean="0"/>
          </a:p>
          <a:p>
            <a:pPr indent="-246063">
              <a:spcBef>
                <a:spcPts val="0"/>
              </a:spcBef>
            </a:pPr>
            <a:endParaRPr lang="en-US" sz="1800" dirty="0"/>
          </a:p>
          <a:p>
            <a:pPr indent="-246063">
              <a:spcBef>
                <a:spcPts val="0"/>
              </a:spcBef>
            </a:pPr>
            <a:endParaRPr lang="en-US" sz="1800" dirty="0" smtClean="0"/>
          </a:p>
          <a:p>
            <a:pPr indent="-246063">
              <a:spcBef>
                <a:spcPts val="0"/>
              </a:spcBef>
            </a:pPr>
            <a:endParaRPr lang="en-US" sz="1800" dirty="0"/>
          </a:p>
          <a:p>
            <a:pPr indent="-246063">
              <a:spcBef>
                <a:spcPts val="0"/>
              </a:spcBef>
            </a:pPr>
            <a:endParaRPr lang="en-US" sz="1800" dirty="0" smtClean="0"/>
          </a:p>
          <a:p>
            <a:pPr indent="-246063">
              <a:spcBef>
                <a:spcPts val="0"/>
              </a:spcBef>
            </a:pPr>
            <a:endParaRPr lang="en-US" sz="1800" dirty="0" smtClean="0"/>
          </a:p>
          <a:p>
            <a:pPr indent="-246063">
              <a:spcBef>
                <a:spcPts val="0"/>
              </a:spcBef>
            </a:pPr>
            <a:r>
              <a:rPr lang="en-US" sz="1800" dirty="0" smtClean="0"/>
              <a:t>Calculation of respondents’ estimations:</a:t>
            </a:r>
          </a:p>
          <a:p>
            <a:pPr marL="357188" indent="0">
              <a:spcBef>
                <a:spcPts val="0"/>
              </a:spcBef>
              <a:buNone/>
            </a:pPr>
            <a:r>
              <a:rPr lang="en-US" sz="1800" dirty="0" smtClean="0"/>
              <a:t>The bars are to be anchored at ”0” for “no share” and “100” for ”large share”. A respondent’s percentage estimation for users relative to the other categories is calculated: number for users divided by the sum of numbers for all four categories.</a:t>
            </a:r>
          </a:p>
          <a:p>
            <a:pPr marL="357188" indent="0">
              <a:spcBef>
                <a:spcPts val="0"/>
              </a:spcBef>
              <a:buNone/>
            </a:pPr>
            <a:endParaRPr lang="en-US" sz="1800" dirty="0" smtClean="0"/>
          </a:p>
          <a:p>
            <a:pPr indent="-246063">
              <a:spcBef>
                <a:spcPts val="0"/>
              </a:spcBef>
            </a:pPr>
            <a:r>
              <a:rPr lang="en-US" sz="1800" dirty="0"/>
              <a:t>U</a:t>
            </a:r>
            <a:r>
              <a:rPr lang="en-US" sz="1800" dirty="0" smtClean="0"/>
              <a:t>nder-/overestimation = True value </a:t>
            </a:r>
            <a:r>
              <a:rPr lang="mr-IN" sz="1800" dirty="0" smtClean="0"/>
              <a:t>–</a:t>
            </a:r>
            <a:r>
              <a:rPr lang="en-US" sz="1800" dirty="0" smtClean="0"/>
              <a:t> respondent’s estimation</a:t>
            </a:r>
          </a:p>
          <a:p>
            <a:pPr indent="-246063">
              <a:spcBef>
                <a:spcPts val="0"/>
              </a:spcBef>
            </a:pPr>
            <a:endParaRPr lang="en-US" sz="1800" dirty="0"/>
          </a:p>
          <a:p>
            <a:pPr indent="-246063">
              <a:spcBef>
                <a:spcPts val="0"/>
              </a:spcBef>
            </a:pPr>
            <a:r>
              <a:rPr lang="en-US" sz="1800" dirty="0" smtClean="0"/>
              <a:t>Error message: In case no bar was moved for either of the four categories and the respondents clicked next to go to the following question, this error message appears:</a:t>
            </a:r>
          </a:p>
          <a:p>
            <a:pPr marL="357188" indent="0">
              <a:spcBef>
                <a:spcPts val="0"/>
              </a:spcBef>
              <a:buNone/>
            </a:pPr>
            <a:r>
              <a:rPr lang="en-US" sz="1800" dirty="0" smtClean="0"/>
              <a:t>“Ups</a:t>
            </a:r>
            <a:r>
              <a:rPr lang="en-US" sz="1800" dirty="0"/>
              <a:t>! No estimation was given for any of the four categories. Please estimate the share of the different groups. If in doubt, just follow your intuition</a:t>
            </a:r>
            <a:r>
              <a:rPr lang="en-US" sz="1800" dirty="0" smtClean="0"/>
              <a:t>.”</a:t>
            </a:r>
            <a:endParaRPr lang="en-US" sz="1800" dirty="0"/>
          </a:p>
        </p:txBody>
      </p:sp>
      <p:graphicFrame>
        <p:nvGraphicFramePr>
          <p:cNvPr id="6" name="Objekt 5"/>
          <p:cNvGraphicFramePr>
            <a:graphicFrameLocks noChangeAspect="1"/>
          </p:cNvGraphicFramePr>
          <p:nvPr>
            <p:extLst>
              <p:ext uri="{D42A27DB-BD31-4B8C-83A1-F6EECF244321}">
                <p14:modId xmlns:p14="http://schemas.microsoft.com/office/powerpoint/2010/main" val="683595799"/>
              </p:ext>
            </p:extLst>
          </p:nvPr>
        </p:nvGraphicFramePr>
        <p:xfrm>
          <a:off x="899592" y="908720"/>
          <a:ext cx="5956300" cy="2247900"/>
        </p:xfrm>
        <a:graphic>
          <a:graphicData uri="http://schemas.openxmlformats.org/presentationml/2006/ole">
            <mc:AlternateContent xmlns:mc="http://schemas.openxmlformats.org/markup-compatibility/2006">
              <mc:Choice xmlns:v="urn:schemas-microsoft-com:vml" Requires="v">
                <p:oleObj spid="_x0000_s10245" name="Arbeitsblatt" r:id="rId4" imgW="5956300" imgH="2247900" progId="Excel.Sheet.12">
                  <p:embed/>
                </p:oleObj>
              </mc:Choice>
              <mc:Fallback>
                <p:oleObj name="Arbeitsblatt" r:id="rId4" imgW="5956300" imgH="2247900" progId="Excel.Sheet.12">
                  <p:embed/>
                  <p:pic>
                    <p:nvPicPr>
                      <p:cNvPr id="0" name=""/>
                      <p:cNvPicPr/>
                      <p:nvPr/>
                    </p:nvPicPr>
                    <p:blipFill>
                      <a:blip r:embed="rId5"/>
                      <a:stretch>
                        <a:fillRect/>
                      </a:stretch>
                    </p:blipFill>
                    <p:spPr>
                      <a:xfrm>
                        <a:off x="899592" y="908720"/>
                        <a:ext cx="5956300" cy="2247900"/>
                      </a:xfrm>
                      <a:prstGeom prst="rect">
                        <a:avLst/>
                      </a:prstGeom>
                    </p:spPr>
                  </p:pic>
                </p:oleObj>
              </mc:Fallback>
            </mc:AlternateContent>
          </a:graphicData>
        </a:graphic>
      </p:graphicFrame>
    </p:spTree>
    <p:extLst>
      <p:ext uri="{BB962C8B-B14F-4D97-AF65-F5344CB8AC3E}">
        <p14:creationId xmlns:p14="http://schemas.microsoft.com/office/powerpoint/2010/main" val="393662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p:cNvGrpSpPr/>
          <p:nvPr/>
        </p:nvGrpSpPr>
        <p:grpSpPr>
          <a:xfrm>
            <a:off x="1475656" y="260648"/>
            <a:ext cx="6220437" cy="2772280"/>
            <a:chOff x="1483403" y="728728"/>
            <a:chExt cx="6220437" cy="2772280"/>
          </a:xfrm>
        </p:grpSpPr>
        <p:grpSp>
          <p:nvGrpSpPr>
            <p:cNvPr id="3" name="Gruppieren 2"/>
            <p:cNvGrpSpPr/>
            <p:nvPr/>
          </p:nvGrpSpPr>
          <p:grpSpPr>
            <a:xfrm>
              <a:off x="1483403" y="728728"/>
              <a:ext cx="6220437" cy="2772280"/>
              <a:chOff x="1483403" y="728728"/>
              <a:chExt cx="6220437" cy="2772280"/>
            </a:xfrm>
          </p:grpSpPr>
          <p:sp>
            <p:nvSpPr>
              <p:cNvPr id="8" name="Rechteck 7"/>
              <p:cNvSpPr/>
              <p:nvPr/>
            </p:nvSpPr>
            <p:spPr>
              <a:xfrm>
                <a:off x="1483404" y="1051724"/>
                <a:ext cx="6220436" cy="2449284"/>
              </a:xfrm>
              <a:prstGeom prst="rect">
                <a:avLst/>
              </a:prstGeom>
              <a:solidFill>
                <a:srgbClr val="F2F2F2">
                  <a:alpha val="50196"/>
                </a:srgbClr>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7" name="Textfeld 6"/>
              <p:cNvSpPr txBox="1"/>
              <p:nvPr/>
            </p:nvSpPr>
            <p:spPr>
              <a:xfrm>
                <a:off x="1555413" y="2239124"/>
                <a:ext cx="6148426" cy="1200329"/>
              </a:xfrm>
              <a:prstGeom prst="rect">
                <a:avLst/>
              </a:prstGeom>
              <a:noFill/>
            </p:spPr>
            <p:txBody>
              <a:bodyPr wrap="square" rtlCol="0">
                <a:spAutoFit/>
              </a:bodyPr>
              <a:lstStyle/>
              <a:p>
                <a:r>
                  <a:rPr lang="de-DE" sz="1200" b="1" dirty="0">
                    <a:latin typeface="Arial" panose="020B0604020202020204" pitchFamily="34" charset="0"/>
                    <a:cs typeface="Arial" panose="020B0604020202020204" pitchFamily="34" charset="0"/>
                  </a:rPr>
                  <a:t>Who </a:t>
                </a:r>
                <a:r>
                  <a:rPr lang="de-DE" sz="1200" b="1" dirty="0" err="1">
                    <a:latin typeface="Arial" panose="020B0604020202020204" pitchFamily="34" charset="0"/>
                    <a:cs typeface="Arial" panose="020B0604020202020204" pitchFamily="34" charset="0"/>
                  </a:rPr>
                  <a:t>developed</a:t>
                </a:r>
                <a:r>
                  <a:rPr lang="de-DE" sz="1200" b="1" dirty="0">
                    <a:latin typeface="Arial" panose="020B0604020202020204" pitchFamily="34" charset="0"/>
                    <a:cs typeface="Arial" panose="020B0604020202020204" pitchFamily="34" charset="0"/>
                  </a:rPr>
                  <a:t> </a:t>
                </a:r>
                <a:r>
                  <a:rPr lang="de-DE" sz="1200" b="1" dirty="0" err="1">
                    <a:latin typeface="Arial" panose="020B0604020202020204" pitchFamily="34" charset="0"/>
                    <a:cs typeface="Arial" panose="020B0604020202020204" pitchFamily="34" charset="0"/>
                  </a:rPr>
                  <a:t>the</a:t>
                </a:r>
                <a:r>
                  <a:rPr lang="de-DE" sz="1200" b="1" dirty="0">
                    <a:latin typeface="Arial" panose="020B0604020202020204" pitchFamily="34" charset="0"/>
                    <a:cs typeface="Arial" panose="020B0604020202020204" pitchFamily="34" charset="0"/>
                  </a:rPr>
                  <a:t> </a:t>
                </a:r>
                <a:r>
                  <a:rPr lang="de-DE" sz="1200" b="1" dirty="0" err="1">
                    <a:latin typeface="Arial" panose="020B0604020202020204" pitchFamily="34" charset="0"/>
                    <a:cs typeface="Arial" panose="020B0604020202020204" pitchFamily="34" charset="0"/>
                  </a:rPr>
                  <a:t>most</a:t>
                </a:r>
                <a:r>
                  <a:rPr lang="de-DE" sz="1200" b="1" dirty="0">
                    <a:latin typeface="Arial" panose="020B0604020202020204" pitchFamily="34" charset="0"/>
                    <a:cs typeface="Arial" panose="020B0604020202020204" pitchFamily="34" charset="0"/>
                  </a:rPr>
                  <a:t> </a:t>
                </a:r>
                <a:r>
                  <a:rPr lang="de-DE" sz="1200" b="1" dirty="0" err="1">
                    <a:latin typeface="Arial" panose="020B0604020202020204" pitchFamily="34" charset="0"/>
                    <a:cs typeface="Arial" panose="020B0604020202020204" pitchFamily="34" charset="0"/>
                  </a:rPr>
                  <a:t>important</a:t>
                </a:r>
                <a:r>
                  <a:rPr lang="de-DE" sz="1200" b="1" dirty="0">
                    <a:latin typeface="Arial" panose="020B0604020202020204" pitchFamily="34" charset="0"/>
                    <a:cs typeface="Arial" panose="020B0604020202020204" pitchFamily="34" charset="0"/>
                  </a:rPr>
                  <a:t> </a:t>
                </a:r>
                <a:r>
                  <a:rPr lang="de-DE" sz="1200" b="1" dirty="0" err="1" smtClean="0">
                    <a:latin typeface="Arial" panose="020B0604020202020204" pitchFamily="34" charset="0"/>
                    <a:cs typeface="Arial" panose="020B0604020202020204" pitchFamily="34" charset="0"/>
                  </a:rPr>
                  <a:t>services</a:t>
                </a:r>
                <a:r>
                  <a:rPr lang="de-DE" sz="1200" b="1" dirty="0" smtClean="0">
                    <a:latin typeface="Arial" panose="020B0604020202020204" pitchFamily="34" charset="0"/>
                    <a:cs typeface="Arial" panose="020B0604020202020204" pitchFamily="34" charset="0"/>
                  </a:rPr>
                  <a:t>? </a:t>
                </a:r>
                <a:endParaRPr lang="de-DE" sz="1200" b="1" dirty="0">
                  <a:latin typeface="Arial" panose="020B0604020202020204" pitchFamily="34" charset="0"/>
                  <a:cs typeface="Arial" panose="020B0604020202020204" pitchFamily="34" charset="0"/>
                </a:endParaRPr>
              </a:p>
              <a:p>
                <a:r>
                  <a:rPr lang="de-DE" sz="1200" b="1" dirty="0" err="1">
                    <a:latin typeface="Arial" panose="020B0604020202020204" pitchFamily="34" charset="0"/>
                    <a:cs typeface="Arial" panose="020B0604020202020204" pitchFamily="34" charset="0"/>
                  </a:rPr>
                  <a:t>Please</a:t>
                </a:r>
                <a:r>
                  <a:rPr lang="de-DE" sz="1200" b="1" dirty="0">
                    <a:latin typeface="Arial" panose="020B0604020202020204" pitchFamily="34" charset="0"/>
                    <a:cs typeface="Arial" panose="020B0604020202020204" pitchFamily="34" charset="0"/>
                  </a:rPr>
                  <a:t> </a:t>
                </a:r>
                <a:r>
                  <a:rPr lang="de-DE" sz="1200" b="1" dirty="0" err="1">
                    <a:latin typeface="Arial" panose="020B0604020202020204" pitchFamily="34" charset="0"/>
                    <a:cs typeface="Arial" panose="020B0604020202020204" pitchFamily="34" charset="0"/>
                  </a:rPr>
                  <a:t>estimate</a:t>
                </a:r>
                <a:r>
                  <a:rPr lang="de-DE" sz="1200" b="1" dirty="0">
                    <a:latin typeface="Arial" panose="020B0604020202020204" pitchFamily="34" charset="0"/>
                    <a:cs typeface="Arial" panose="020B0604020202020204" pitchFamily="34" charset="0"/>
                  </a:rPr>
                  <a:t> </a:t>
                </a:r>
                <a:r>
                  <a:rPr lang="de-DE" sz="1200" b="1" dirty="0" err="1">
                    <a:latin typeface="Arial" panose="020B0604020202020204" pitchFamily="34" charset="0"/>
                    <a:cs typeface="Arial" panose="020B0604020202020204" pitchFamily="34" charset="0"/>
                  </a:rPr>
                  <a:t>the</a:t>
                </a:r>
                <a:r>
                  <a:rPr lang="de-DE" sz="1200" b="1" dirty="0">
                    <a:latin typeface="Arial" panose="020B0604020202020204" pitchFamily="34" charset="0"/>
                    <a:cs typeface="Arial" panose="020B0604020202020204" pitchFamily="34" charset="0"/>
                  </a:rPr>
                  <a:t> </a:t>
                </a:r>
                <a:r>
                  <a:rPr lang="de-DE" sz="1200" b="1" dirty="0" err="1">
                    <a:latin typeface="Arial" panose="020B0604020202020204" pitchFamily="34" charset="0"/>
                    <a:cs typeface="Arial" panose="020B0604020202020204" pitchFamily="34" charset="0"/>
                  </a:rPr>
                  <a:t>share</a:t>
                </a:r>
                <a:r>
                  <a:rPr lang="de-DE" sz="1200" b="1" dirty="0">
                    <a:latin typeface="Arial" panose="020B0604020202020204" pitchFamily="34" charset="0"/>
                    <a:cs typeface="Arial" panose="020B0604020202020204" pitchFamily="34" charset="0"/>
                  </a:rPr>
                  <a:t> </a:t>
                </a:r>
                <a:r>
                  <a:rPr lang="de-DE" sz="1200" b="1" dirty="0" err="1">
                    <a:latin typeface="Arial" panose="020B0604020202020204" pitchFamily="34" charset="0"/>
                    <a:cs typeface="Arial" panose="020B0604020202020204" pitchFamily="34" charset="0"/>
                  </a:rPr>
                  <a:t>of</a:t>
                </a:r>
                <a:r>
                  <a:rPr lang="de-DE" sz="1200" b="1" dirty="0">
                    <a:latin typeface="Arial" panose="020B0604020202020204" pitchFamily="34" charset="0"/>
                    <a:cs typeface="Arial" panose="020B0604020202020204" pitchFamily="34" charset="0"/>
                  </a:rPr>
                  <a:t> all </a:t>
                </a:r>
                <a:r>
                  <a:rPr lang="de-DE" sz="1200" b="1" dirty="0" err="1">
                    <a:latin typeface="Arial" panose="020B0604020202020204" pitchFamily="34" charset="0"/>
                    <a:cs typeface="Arial" panose="020B0604020202020204" pitchFamily="34" charset="0"/>
                  </a:rPr>
                  <a:t>innovations</a:t>
                </a:r>
                <a:r>
                  <a:rPr lang="de-DE" sz="1200" b="1" dirty="0">
                    <a:latin typeface="Arial" panose="020B0604020202020204" pitchFamily="34" charset="0"/>
                    <a:cs typeface="Arial" panose="020B0604020202020204" pitchFamily="34" charset="0"/>
                  </a:rPr>
                  <a:t> </a:t>
                </a:r>
                <a:r>
                  <a:rPr lang="de-DE" sz="1200" b="1" dirty="0" err="1">
                    <a:latin typeface="Arial" panose="020B0604020202020204" pitchFamily="34" charset="0"/>
                    <a:cs typeface="Arial" panose="020B0604020202020204" pitchFamily="34" charset="0"/>
                  </a:rPr>
                  <a:t>developed</a:t>
                </a:r>
                <a:r>
                  <a:rPr lang="de-DE" sz="1200" b="1" dirty="0">
                    <a:latin typeface="Arial" panose="020B0604020202020204" pitchFamily="34" charset="0"/>
                    <a:cs typeface="Arial" panose="020B0604020202020204" pitchFamily="34" charset="0"/>
                  </a:rPr>
                  <a:t> </a:t>
                </a:r>
                <a:r>
                  <a:rPr lang="de-DE" sz="1200" b="1" dirty="0" err="1">
                    <a:latin typeface="Arial" panose="020B0604020202020204" pitchFamily="34" charset="0"/>
                    <a:cs typeface="Arial" panose="020B0604020202020204" pitchFamily="34" charset="0"/>
                  </a:rPr>
                  <a:t>by</a:t>
                </a:r>
                <a:r>
                  <a:rPr lang="de-DE" sz="1200" b="1" dirty="0">
                    <a:latin typeface="Arial" panose="020B0604020202020204" pitchFamily="34" charset="0"/>
                    <a:cs typeface="Arial" panose="020B0604020202020204" pitchFamily="34" charset="0"/>
                  </a:rPr>
                  <a:t> </a:t>
                </a:r>
                <a:r>
                  <a:rPr lang="de-DE" sz="1200" b="1" dirty="0" err="1">
                    <a:latin typeface="Arial" panose="020B0604020202020204" pitchFamily="34" charset="0"/>
                    <a:cs typeface="Arial" panose="020B0604020202020204" pitchFamily="34" charset="0"/>
                  </a:rPr>
                  <a:t>each</a:t>
                </a:r>
                <a:r>
                  <a:rPr lang="de-DE" sz="1200" b="1" dirty="0">
                    <a:latin typeface="Arial" panose="020B0604020202020204" pitchFamily="34" charset="0"/>
                    <a:cs typeface="Arial" panose="020B0604020202020204" pitchFamily="34" charset="0"/>
                  </a:rPr>
                  <a:t> </a:t>
                </a:r>
                <a:r>
                  <a:rPr lang="de-DE" sz="1200" b="1" dirty="0" err="1">
                    <a:latin typeface="Arial" panose="020B0604020202020204" pitchFamily="34" charset="0"/>
                    <a:cs typeface="Arial" panose="020B0604020202020204" pitchFamily="34" charset="0"/>
                  </a:rPr>
                  <a:t>of</a:t>
                </a:r>
                <a:r>
                  <a:rPr lang="de-DE" sz="1200" b="1" dirty="0">
                    <a:latin typeface="Arial" panose="020B0604020202020204" pitchFamily="34" charset="0"/>
                    <a:cs typeface="Arial" panose="020B0604020202020204" pitchFamily="34" charset="0"/>
                  </a:rPr>
                  <a:t> </a:t>
                </a:r>
                <a:r>
                  <a:rPr lang="de-DE" sz="1200" b="1" dirty="0" err="1">
                    <a:latin typeface="Arial" panose="020B0604020202020204" pitchFamily="34" charset="0"/>
                    <a:cs typeface="Arial" panose="020B0604020202020204" pitchFamily="34" charset="0"/>
                  </a:rPr>
                  <a:t>the</a:t>
                </a:r>
                <a:r>
                  <a:rPr lang="de-DE" sz="1200" b="1" dirty="0">
                    <a:latin typeface="Arial" panose="020B0604020202020204" pitchFamily="34" charset="0"/>
                    <a:cs typeface="Arial" panose="020B0604020202020204" pitchFamily="34" charset="0"/>
                  </a:rPr>
                  <a:t> </a:t>
                </a:r>
                <a:r>
                  <a:rPr lang="de-DE" sz="1200" b="1" dirty="0" err="1">
                    <a:latin typeface="Arial" panose="020B0604020202020204" pitchFamily="34" charset="0"/>
                    <a:cs typeface="Arial" panose="020B0604020202020204" pitchFamily="34" charset="0"/>
                  </a:rPr>
                  <a:t>following</a:t>
                </a:r>
                <a:r>
                  <a:rPr lang="de-DE" sz="1200" b="1" dirty="0">
                    <a:latin typeface="Arial" panose="020B0604020202020204" pitchFamily="34" charset="0"/>
                    <a:cs typeface="Arial" panose="020B0604020202020204" pitchFamily="34" charset="0"/>
                  </a:rPr>
                  <a:t> </a:t>
                </a:r>
                <a:r>
                  <a:rPr lang="de-DE" sz="1200" b="1" dirty="0" err="1">
                    <a:latin typeface="Arial" panose="020B0604020202020204" pitchFamily="34" charset="0"/>
                    <a:cs typeface="Arial" panose="020B0604020202020204" pitchFamily="34" charset="0"/>
                  </a:rPr>
                  <a:t>groups</a:t>
                </a:r>
                <a:r>
                  <a:rPr lang="de-DE" sz="1200" b="1" dirty="0">
                    <a:latin typeface="Arial" panose="020B0604020202020204" pitchFamily="34" charset="0"/>
                    <a:cs typeface="Arial" panose="020B0604020202020204" pitchFamily="34" charset="0"/>
                  </a:rPr>
                  <a:t>. </a:t>
                </a:r>
              </a:p>
              <a:p>
                <a:endParaRPr lang="de-DE" sz="1200" dirty="0">
                  <a:solidFill>
                    <a:schemeClr val="tx1">
                      <a:lumMod val="65000"/>
                      <a:lumOff val="35000"/>
                    </a:schemeClr>
                  </a:solidFill>
                  <a:latin typeface="Arial" panose="020B0604020202020204" pitchFamily="34" charset="0"/>
                  <a:cs typeface="Arial" panose="020B0604020202020204" pitchFamily="34" charset="0"/>
                </a:endParaRPr>
              </a:p>
              <a:p>
                <a:r>
                  <a:rPr lang="en-US" sz="800" i="1" noProof="1" smtClean="0">
                    <a:latin typeface="Arial" panose="020B0604020202020204" pitchFamily="34" charset="0"/>
                    <a:cs typeface="Arial" panose="020B0604020202020204" pitchFamily="34" charset="0"/>
                  </a:rPr>
                  <a:t>To do so, please pull the blue dot to the the spot that represents your intuition of each actual share.</a:t>
                </a:r>
              </a:p>
              <a:p>
                <a:endParaRPr lang="de-DE" sz="800" i="1" dirty="0">
                  <a:latin typeface="Arial" panose="020B0604020202020204" pitchFamily="34" charset="0"/>
                  <a:cs typeface="Arial" panose="020B0604020202020204" pitchFamily="34" charset="0"/>
                </a:endParaRPr>
              </a:p>
              <a:p>
                <a:r>
                  <a:rPr lang="en-US" sz="800" i="1" dirty="0">
                    <a:latin typeface="Arial" panose="020B0604020202020204" pitchFamily="34" charset="0"/>
                    <a:cs typeface="Arial" panose="020B0604020202020204" pitchFamily="34" charset="0"/>
                  </a:rPr>
                  <a:t>Please answer spontaneously and if in </a:t>
                </a:r>
                <a:r>
                  <a:rPr lang="en-US" sz="800" i="1" dirty="0" smtClean="0">
                    <a:latin typeface="Arial" panose="020B0604020202020204" pitchFamily="34" charset="0"/>
                    <a:cs typeface="Arial" panose="020B0604020202020204" pitchFamily="34" charset="0"/>
                  </a:rPr>
                  <a:t>doubt, </a:t>
                </a:r>
                <a:r>
                  <a:rPr lang="en-US" sz="800" i="1" dirty="0">
                    <a:latin typeface="Arial" panose="020B0604020202020204" pitchFamily="34" charset="0"/>
                    <a:cs typeface="Arial" panose="020B0604020202020204" pitchFamily="34" charset="0"/>
                  </a:rPr>
                  <a:t>just follow your intuition.</a:t>
                </a:r>
              </a:p>
            </p:txBody>
          </p:sp>
          <p:sp>
            <p:nvSpPr>
              <p:cNvPr id="13" name="Rechteck 12"/>
              <p:cNvSpPr/>
              <p:nvPr/>
            </p:nvSpPr>
            <p:spPr>
              <a:xfrm>
                <a:off x="3131840" y="1295331"/>
                <a:ext cx="4572000" cy="584775"/>
              </a:xfrm>
              <a:prstGeom prst="rect">
                <a:avLst/>
              </a:prstGeom>
            </p:spPr>
            <p:txBody>
              <a:bodyPr>
                <a:spAutoFit/>
              </a:bodyPr>
              <a:lstStyle/>
              <a:p>
                <a:r>
                  <a:rPr lang="en-US" sz="800" dirty="0" smtClean="0">
                    <a:latin typeface="Arial" panose="020B0604020202020204" pitchFamily="34" charset="0"/>
                    <a:cs typeface="Arial" panose="020B0604020202020204" pitchFamily="34" charset="0"/>
                  </a:rPr>
                  <a:t>Banks offer corporate clients computerized services such as corporate </a:t>
                </a:r>
                <a:r>
                  <a:rPr lang="en-US" sz="800" dirty="0">
                    <a:latin typeface="Arial" panose="020B0604020202020204" pitchFamily="34" charset="0"/>
                    <a:cs typeface="Arial" panose="020B0604020202020204" pitchFamily="34" charset="0"/>
                  </a:rPr>
                  <a:t>t</a:t>
                </a:r>
                <a:r>
                  <a:rPr lang="en-US" sz="800" dirty="0" smtClean="0">
                    <a:latin typeface="Arial" panose="020B0604020202020204" pitchFamily="34" charset="0"/>
                    <a:cs typeface="Arial" panose="020B0604020202020204" pitchFamily="34" charset="0"/>
                  </a:rPr>
                  <a:t>axes preparation and computation, overdraft protection, and online banking. </a:t>
                </a:r>
              </a:p>
              <a:p>
                <a:r>
                  <a:rPr lang="en-US" sz="800" dirty="0" smtClean="0">
                    <a:latin typeface="Arial" panose="020B0604020202020204" pitchFamily="34" charset="0"/>
                    <a:cs typeface="Arial" panose="020B0604020202020204" pitchFamily="34" charset="0"/>
                  </a:rPr>
                  <a:t>A study analyzed the origins of the most important computerized corporate banking services that were introduced in the USA between 1975 and 2012. </a:t>
                </a:r>
                <a:endParaRPr lang="en-US" sz="800" dirty="0">
                  <a:latin typeface="Arial" panose="020B0604020202020204" pitchFamily="34" charset="0"/>
                  <a:cs typeface="Arial" panose="020B0604020202020204" pitchFamily="34" charset="0"/>
                </a:endParaRPr>
              </a:p>
            </p:txBody>
          </p:sp>
          <p:sp>
            <p:nvSpPr>
              <p:cNvPr id="9" name="Rechteck 8"/>
              <p:cNvSpPr/>
              <p:nvPr/>
            </p:nvSpPr>
            <p:spPr>
              <a:xfrm>
                <a:off x="1483403" y="728728"/>
                <a:ext cx="6213600" cy="25200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smtClean="0">
                    <a:solidFill>
                      <a:schemeClr val="tx1"/>
                    </a:solidFill>
                    <a:latin typeface="Arial" panose="020B0604020202020204" pitchFamily="34" charset="0"/>
                    <a:cs typeface="Arial" panose="020B0604020202020204" pitchFamily="34" charset="0"/>
                  </a:rPr>
                  <a:t>The most important corporate banking services</a:t>
                </a:r>
                <a:endParaRPr lang="en-US" sz="1400" b="1" dirty="0">
                  <a:solidFill>
                    <a:schemeClr val="tx1"/>
                  </a:solidFill>
                  <a:latin typeface="Arial" panose="020B0604020202020204" pitchFamily="34" charset="0"/>
                  <a:cs typeface="Arial" panose="020B0604020202020204" pitchFamily="34" charset="0"/>
                </a:endParaRPr>
              </a:p>
            </p:txBody>
          </p:sp>
        </p:grpSp>
        <p:pic>
          <p:nvPicPr>
            <p:cNvPr id="9218" name="Picture 2" descr="C:\Users\pbradon\Dropbox\WU_Promotion\Dissertation\Unterschätzung\4_Empirie\Fragebogen\Bilder\Schätzfragen\S5_Corporate Bank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6383" y="1124744"/>
              <a:ext cx="1525457" cy="1016972"/>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14" name="Objekt 13"/>
          <p:cNvGraphicFramePr>
            <a:graphicFrameLocks noChangeAspect="1"/>
          </p:cNvGraphicFramePr>
          <p:nvPr>
            <p:extLst>
              <p:ext uri="{D42A27DB-BD31-4B8C-83A1-F6EECF244321}">
                <p14:modId xmlns:p14="http://schemas.microsoft.com/office/powerpoint/2010/main" val="1538777776"/>
              </p:ext>
            </p:extLst>
          </p:nvPr>
        </p:nvGraphicFramePr>
        <p:xfrm>
          <a:off x="1547666" y="3269579"/>
          <a:ext cx="5969000" cy="3340100"/>
        </p:xfrm>
        <a:graphic>
          <a:graphicData uri="http://schemas.openxmlformats.org/presentationml/2006/ole">
            <mc:AlternateContent xmlns:mc="http://schemas.openxmlformats.org/markup-compatibility/2006">
              <mc:Choice xmlns:v="urn:schemas-microsoft-com:vml" Requires="v">
                <p:oleObj spid="_x0000_s2057" name="Dokument" r:id="rId5" imgW="5969000" imgH="3340100" progId="Word.Document.12">
                  <p:embed/>
                </p:oleObj>
              </mc:Choice>
              <mc:Fallback>
                <p:oleObj name="Dokument" r:id="rId5" imgW="5969000" imgH="3340100" progId="Word.Document.12">
                  <p:embed/>
                  <p:pic>
                    <p:nvPicPr>
                      <p:cNvPr id="0" name=""/>
                      <p:cNvPicPr/>
                      <p:nvPr/>
                    </p:nvPicPr>
                    <p:blipFill>
                      <a:blip r:embed="rId6"/>
                      <a:stretch>
                        <a:fillRect/>
                      </a:stretch>
                    </p:blipFill>
                    <p:spPr>
                      <a:xfrm>
                        <a:off x="1547666" y="3269579"/>
                        <a:ext cx="5969000" cy="3340100"/>
                      </a:xfrm>
                      <a:prstGeom prst="rect">
                        <a:avLst/>
                      </a:prstGeom>
                    </p:spPr>
                  </p:pic>
                </p:oleObj>
              </mc:Fallback>
            </mc:AlternateContent>
          </a:graphicData>
        </a:graphic>
      </p:graphicFrame>
    </p:spTree>
    <p:extLst>
      <p:ext uri="{BB962C8B-B14F-4D97-AF65-F5344CB8AC3E}">
        <p14:creationId xmlns:p14="http://schemas.microsoft.com/office/powerpoint/2010/main" val="1586702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p:cNvGrpSpPr/>
          <p:nvPr/>
        </p:nvGrpSpPr>
        <p:grpSpPr>
          <a:xfrm>
            <a:off x="1475656" y="260648"/>
            <a:ext cx="6220437" cy="2772280"/>
            <a:chOff x="1483403" y="728728"/>
            <a:chExt cx="6220437" cy="2772280"/>
          </a:xfrm>
        </p:grpSpPr>
        <p:grpSp>
          <p:nvGrpSpPr>
            <p:cNvPr id="3" name="Gruppieren 2"/>
            <p:cNvGrpSpPr/>
            <p:nvPr/>
          </p:nvGrpSpPr>
          <p:grpSpPr>
            <a:xfrm>
              <a:off x="1483403" y="728728"/>
              <a:ext cx="6220437" cy="2772280"/>
              <a:chOff x="1483403" y="728728"/>
              <a:chExt cx="6220437" cy="2772280"/>
            </a:xfrm>
          </p:grpSpPr>
          <p:sp>
            <p:nvSpPr>
              <p:cNvPr id="8" name="Rechteck 7"/>
              <p:cNvSpPr/>
              <p:nvPr/>
            </p:nvSpPr>
            <p:spPr>
              <a:xfrm>
                <a:off x="1483404" y="1051724"/>
                <a:ext cx="6220436" cy="2449284"/>
              </a:xfrm>
              <a:prstGeom prst="rect">
                <a:avLst/>
              </a:prstGeom>
              <a:solidFill>
                <a:srgbClr val="F2F2F2">
                  <a:alpha val="50196"/>
                </a:srgbClr>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7" name="Textfeld 6"/>
              <p:cNvSpPr txBox="1"/>
              <p:nvPr/>
            </p:nvSpPr>
            <p:spPr>
              <a:xfrm>
                <a:off x="1555413" y="2239124"/>
                <a:ext cx="6148426" cy="1200329"/>
              </a:xfrm>
              <a:prstGeom prst="rect">
                <a:avLst/>
              </a:prstGeom>
              <a:noFill/>
            </p:spPr>
            <p:txBody>
              <a:bodyPr wrap="square" rtlCol="0">
                <a:spAutoFit/>
              </a:bodyPr>
              <a:lstStyle/>
              <a:p>
                <a:r>
                  <a:rPr lang="de-DE" sz="1200" b="1" dirty="0">
                    <a:latin typeface="Arial" panose="020B0604020202020204" pitchFamily="34" charset="0"/>
                    <a:cs typeface="Arial" panose="020B0604020202020204" pitchFamily="34" charset="0"/>
                  </a:rPr>
                  <a:t>Who </a:t>
                </a:r>
                <a:r>
                  <a:rPr lang="de-DE" sz="1200" b="1" dirty="0" err="1">
                    <a:latin typeface="Arial" panose="020B0604020202020204" pitchFamily="34" charset="0"/>
                    <a:cs typeface="Arial" panose="020B0604020202020204" pitchFamily="34" charset="0"/>
                  </a:rPr>
                  <a:t>developed</a:t>
                </a:r>
                <a:r>
                  <a:rPr lang="de-DE" sz="1200" b="1" dirty="0">
                    <a:latin typeface="Arial" panose="020B0604020202020204" pitchFamily="34" charset="0"/>
                    <a:cs typeface="Arial" panose="020B0604020202020204" pitchFamily="34" charset="0"/>
                  </a:rPr>
                  <a:t> </a:t>
                </a:r>
                <a:r>
                  <a:rPr lang="de-DE" sz="1200" b="1" dirty="0" err="1">
                    <a:latin typeface="Arial" panose="020B0604020202020204" pitchFamily="34" charset="0"/>
                    <a:cs typeface="Arial" panose="020B0604020202020204" pitchFamily="34" charset="0"/>
                  </a:rPr>
                  <a:t>the</a:t>
                </a:r>
                <a:r>
                  <a:rPr lang="de-DE" sz="1200" b="1" dirty="0">
                    <a:latin typeface="Arial" panose="020B0604020202020204" pitchFamily="34" charset="0"/>
                    <a:cs typeface="Arial" panose="020B0604020202020204" pitchFamily="34" charset="0"/>
                  </a:rPr>
                  <a:t> </a:t>
                </a:r>
                <a:r>
                  <a:rPr lang="de-DE" sz="1200" b="1" dirty="0" err="1">
                    <a:latin typeface="Arial" panose="020B0604020202020204" pitchFamily="34" charset="0"/>
                    <a:cs typeface="Arial" panose="020B0604020202020204" pitchFamily="34" charset="0"/>
                  </a:rPr>
                  <a:t>most</a:t>
                </a:r>
                <a:r>
                  <a:rPr lang="de-DE" sz="1200" b="1" dirty="0">
                    <a:latin typeface="Arial" panose="020B0604020202020204" pitchFamily="34" charset="0"/>
                    <a:cs typeface="Arial" panose="020B0604020202020204" pitchFamily="34" charset="0"/>
                  </a:rPr>
                  <a:t> </a:t>
                </a:r>
                <a:r>
                  <a:rPr lang="de-DE" sz="1200" b="1" dirty="0" err="1">
                    <a:latin typeface="Arial" panose="020B0604020202020204" pitchFamily="34" charset="0"/>
                    <a:cs typeface="Arial" panose="020B0604020202020204" pitchFamily="34" charset="0"/>
                  </a:rPr>
                  <a:t>important</a:t>
                </a:r>
                <a:r>
                  <a:rPr lang="de-DE" sz="1200" b="1" dirty="0">
                    <a:latin typeface="Arial" panose="020B0604020202020204" pitchFamily="34" charset="0"/>
                    <a:cs typeface="Arial" panose="020B0604020202020204" pitchFamily="34" charset="0"/>
                  </a:rPr>
                  <a:t> </a:t>
                </a:r>
                <a:r>
                  <a:rPr lang="de-DE" sz="1200" b="1" dirty="0" err="1" smtClean="0">
                    <a:latin typeface="Arial" panose="020B0604020202020204" pitchFamily="34" charset="0"/>
                    <a:cs typeface="Arial" panose="020B0604020202020204" pitchFamily="34" charset="0"/>
                  </a:rPr>
                  <a:t>services</a:t>
                </a:r>
                <a:r>
                  <a:rPr lang="de-DE" sz="1200" b="1" dirty="0" smtClean="0">
                    <a:latin typeface="Arial" panose="020B0604020202020204" pitchFamily="34" charset="0"/>
                    <a:cs typeface="Arial" panose="020B0604020202020204" pitchFamily="34" charset="0"/>
                  </a:rPr>
                  <a:t>? </a:t>
                </a:r>
                <a:endParaRPr lang="de-DE" sz="1200" b="1" dirty="0">
                  <a:latin typeface="Arial" panose="020B0604020202020204" pitchFamily="34" charset="0"/>
                  <a:cs typeface="Arial" panose="020B0604020202020204" pitchFamily="34" charset="0"/>
                </a:endParaRPr>
              </a:p>
              <a:p>
                <a:r>
                  <a:rPr lang="de-DE" sz="1200" b="1" dirty="0" err="1">
                    <a:latin typeface="Arial" panose="020B0604020202020204" pitchFamily="34" charset="0"/>
                    <a:cs typeface="Arial" panose="020B0604020202020204" pitchFamily="34" charset="0"/>
                  </a:rPr>
                  <a:t>Please</a:t>
                </a:r>
                <a:r>
                  <a:rPr lang="de-DE" sz="1200" b="1" dirty="0">
                    <a:latin typeface="Arial" panose="020B0604020202020204" pitchFamily="34" charset="0"/>
                    <a:cs typeface="Arial" panose="020B0604020202020204" pitchFamily="34" charset="0"/>
                  </a:rPr>
                  <a:t> </a:t>
                </a:r>
                <a:r>
                  <a:rPr lang="de-DE" sz="1200" b="1" dirty="0" err="1">
                    <a:latin typeface="Arial" panose="020B0604020202020204" pitchFamily="34" charset="0"/>
                    <a:cs typeface="Arial" panose="020B0604020202020204" pitchFamily="34" charset="0"/>
                  </a:rPr>
                  <a:t>estimate</a:t>
                </a:r>
                <a:r>
                  <a:rPr lang="de-DE" sz="1200" b="1" dirty="0">
                    <a:latin typeface="Arial" panose="020B0604020202020204" pitchFamily="34" charset="0"/>
                    <a:cs typeface="Arial" panose="020B0604020202020204" pitchFamily="34" charset="0"/>
                  </a:rPr>
                  <a:t> </a:t>
                </a:r>
                <a:r>
                  <a:rPr lang="de-DE" sz="1200" b="1" dirty="0" err="1">
                    <a:latin typeface="Arial" panose="020B0604020202020204" pitchFamily="34" charset="0"/>
                    <a:cs typeface="Arial" panose="020B0604020202020204" pitchFamily="34" charset="0"/>
                  </a:rPr>
                  <a:t>the</a:t>
                </a:r>
                <a:r>
                  <a:rPr lang="de-DE" sz="1200" b="1" dirty="0">
                    <a:latin typeface="Arial" panose="020B0604020202020204" pitchFamily="34" charset="0"/>
                    <a:cs typeface="Arial" panose="020B0604020202020204" pitchFamily="34" charset="0"/>
                  </a:rPr>
                  <a:t> </a:t>
                </a:r>
                <a:r>
                  <a:rPr lang="de-DE" sz="1200" b="1" dirty="0" err="1">
                    <a:latin typeface="Arial" panose="020B0604020202020204" pitchFamily="34" charset="0"/>
                    <a:cs typeface="Arial" panose="020B0604020202020204" pitchFamily="34" charset="0"/>
                  </a:rPr>
                  <a:t>share</a:t>
                </a:r>
                <a:r>
                  <a:rPr lang="de-DE" sz="1200" b="1" dirty="0">
                    <a:latin typeface="Arial" panose="020B0604020202020204" pitchFamily="34" charset="0"/>
                    <a:cs typeface="Arial" panose="020B0604020202020204" pitchFamily="34" charset="0"/>
                  </a:rPr>
                  <a:t> </a:t>
                </a:r>
                <a:r>
                  <a:rPr lang="de-DE" sz="1200" b="1" dirty="0" err="1">
                    <a:latin typeface="Arial" panose="020B0604020202020204" pitchFamily="34" charset="0"/>
                    <a:cs typeface="Arial" panose="020B0604020202020204" pitchFamily="34" charset="0"/>
                  </a:rPr>
                  <a:t>of</a:t>
                </a:r>
                <a:r>
                  <a:rPr lang="de-DE" sz="1200" b="1" dirty="0">
                    <a:latin typeface="Arial" panose="020B0604020202020204" pitchFamily="34" charset="0"/>
                    <a:cs typeface="Arial" panose="020B0604020202020204" pitchFamily="34" charset="0"/>
                  </a:rPr>
                  <a:t> all </a:t>
                </a:r>
                <a:r>
                  <a:rPr lang="de-DE" sz="1200" b="1" dirty="0" err="1">
                    <a:latin typeface="Arial" panose="020B0604020202020204" pitchFamily="34" charset="0"/>
                    <a:cs typeface="Arial" panose="020B0604020202020204" pitchFamily="34" charset="0"/>
                  </a:rPr>
                  <a:t>innovations</a:t>
                </a:r>
                <a:r>
                  <a:rPr lang="de-DE" sz="1200" b="1" dirty="0">
                    <a:latin typeface="Arial" panose="020B0604020202020204" pitchFamily="34" charset="0"/>
                    <a:cs typeface="Arial" panose="020B0604020202020204" pitchFamily="34" charset="0"/>
                  </a:rPr>
                  <a:t> </a:t>
                </a:r>
                <a:r>
                  <a:rPr lang="de-DE" sz="1200" b="1" dirty="0" err="1">
                    <a:latin typeface="Arial" panose="020B0604020202020204" pitchFamily="34" charset="0"/>
                    <a:cs typeface="Arial" panose="020B0604020202020204" pitchFamily="34" charset="0"/>
                  </a:rPr>
                  <a:t>developed</a:t>
                </a:r>
                <a:r>
                  <a:rPr lang="de-DE" sz="1200" b="1" dirty="0">
                    <a:latin typeface="Arial" panose="020B0604020202020204" pitchFamily="34" charset="0"/>
                    <a:cs typeface="Arial" panose="020B0604020202020204" pitchFamily="34" charset="0"/>
                  </a:rPr>
                  <a:t> </a:t>
                </a:r>
                <a:r>
                  <a:rPr lang="de-DE" sz="1200" b="1" dirty="0" err="1">
                    <a:latin typeface="Arial" panose="020B0604020202020204" pitchFamily="34" charset="0"/>
                    <a:cs typeface="Arial" panose="020B0604020202020204" pitchFamily="34" charset="0"/>
                  </a:rPr>
                  <a:t>by</a:t>
                </a:r>
                <a:r>
                  <a:rPr lang="de-DE" sz="1200" b="1" dirty="0">
                    <a:latin typeface="Arial" panose="020B0604020202020204" pitchFamily="34" charset="0"/>
                    <a:cs typeface="Arial" panose="020B0604020202020204" pitchFamily="34" charset="0"/>
                  </a:rPr>
                  <a:t> </a:t>
                </a:r>
                <a:r>
                  <a:rPr lang="de-DE" sz="1200" b="1" dirty="0" err="1">
                    <a:latin typeface="Arial" panose="020B0604020202020204" pitchFamily="34" charset="0"/>
                    <a:cs typeface="Arial" panose="020B0604020202020204" pitchFamily="34" charset="0"/>
                  </a:rPr>
                  <a:t>each</a:t>
                </a:r>
                <a:r>
                  <a:rPr lang="de-DE" sz="1200" b="1" dirty="0">
                    <a:latin typeface="Arial" panose="020B0604020202020204" pitchFamily="34" charset="0"/>
                    <a:cs typeface="Arial" panose="020B0604020202020204" pitchFamily="34" charset="0"/>
                  </a:rPr>
                  <a:t> </a:t>
                </a:r>
                <a:r>
                  <a:rPr lang="de-DE" sz="1200" b="1" dirty="0" err="1">
                    <a:latin typeface="Arial" panose="020B0604020202020204" pitchFamily="34" charset="0"/>
                    <a:cs typeface="Arial" panose="020B0604020202020204" pitchFamily="34" charset="0"/>
                  </a:rPr>
                  <a:t>of</a:t>
                </a:r>
                <a:r>
                  <a:rPr lang="de-DE" sz="1200" b="1" dirty="0">
                    <a:latin typeface="Arial" panose="020B0604020202020204" pitchFamily="34" charset="0"/>
                    <a:cs typeface="Arial" panose="020B0604020202020204" pitchFamily="34" charset="0"/>
                  </a:rPr>
                  <a:t> </a:t>
                </a:r>
                <a:r>
                  <a:rPr lang="de-DE" sz="1200" b="1" dirty="0" err="1">
                    <a:latin typeface="Arial" panose="020B0604020202020204" pitchFamily="34" charset="0"/>
                    <a:cs typeface="Arial" panose="020B0604020202020204" pitchFamily="34" charset="0"/>
                  </a:rPr>
                  <a:t>the</a:t>
                </a:r>
                <a:r>
                  <a:rPr lang="de-DE" sz="1200" b="1" dirty="0">
                    <a:latin typeface="Arial" panose="020B0604020202020204" pitchFamily="34" charset="0"/>
                    <a:cs typeface="Arial" panose="020B0604020202020204" pitchFamily="34" charset="0"/>
                  </a:rPr>
                  <a:t> </a:t>
                </a:r>
                <a:r>
                  <a:rPr lang="de-DE" sz="1200" b="1" dirty="0" err="1">
                    <a:latin typeface="Arial" panose="020B0604020202020204" pitchFamily="34" charset="0"/>
                    <a:cs typeface="Arial" panose="020B0604020202020204" pitchFamily="34" charset="0"/>
                  </a:rPr>
                  <a:t>following</a:t>
                </a:r>
                <a:r>
                  <a:rPr lang="de-DE" sz="1200" b="1" dirty="0">
                    <a:latin typeface="Arial" panose="020B0604020202020204" pitchFamily="34" charset="0"/>
                    <a:cs typeface="Arial" panose="020B0604020202020204" pitchFamily="34" charset="0"/>
                  </a:rPr>
                  <a:t> </a:t>
                </a:r>
                <a:r>
                  <a:rPr lang="de-DE" sz="1200" b="1" dirty="0" err="1">
                    <a:latin typeface="Arial" panose="020B0604020202020204" pitchFamily="34" charset="0"/>
                    <a:cs typeface="Arial" panose="020B0604020202020204" pitchFamily="34" charset="0"/>
                  </a:rPr>
                  <a:t>groups</a:t>
                </a:r>
                <a:r>
                  <a:rPr lang="de-DE" sz="1200" b="1" dirty="0">
                    <a:latin typeface="Arial" panose="020B0604020202020204" pitchFamily="34" charset="0"/>
                    <a:cs typeface="Arial" panose="020B0604020202020204" pitchFamily="34" charset="0"/>
                  </a:rPr>
                  <a:t>. </a:t>
                </a:r>
              </a:p>
              <a:p>
                <a:endParaRPr lang="de-DE" sz="1200" dirty="0">
                  <a:solidFill>
                    <a:schemeClr val="tx1">
                      <a:lumMod val="65000"/>
                      <a:lumOff val="35000"/>
                    </a:schemeClr>
                  </a:solidFill>
                  <a:latin typeface="Arial" panose="020B0604020202020204" pitchFamily="34" charset="0"/>
                  <a:cs typeface="Arial" panose="020B0604020202020204" pitchFamily="34" charset="0"/>
                </a:endParaRPr>
              </a:p>
              <a:p>
                <a:r>
                  <a:rPr lang="de-DE" sz="800" i="1" dirty="0" err="1">
                    <a:latin typeface="Arial" panose="020B0604020202020204" pitchFamily="34" charset="0"/>
                    <a:cs typeface="Arial" panose="020B0604020202020204" pitchFamily="34" charset="0"/>
                  </a:rPr>
                  <a:t>To</a:t>
                </a:r>
                <a:r>
                  <a:rPr lang="de-DE" sz="800" i="1" dirty="0">
                    <a:latin typeface="Arial" panose="020B0604020202020204" pitchFamily="34" charset="0"/>
                    <a:cs typeface="Arial" panose="020B0604020202020204" pitchFamily="34" charset="0"/>
                  </a:rPr>
                  <a:t> do so, </a:t>
                </a:r>
                <a:r>
                  <a:rPr lang="de-DE" sz="800" i="1" dirty="0" err="1">
                    <a:latin typeface="Arial" panose="020B0604020202020204" pitchFamily="34" charset="0"/>
                    <a:cs typeface="Arial" panose="020B0604020202020204" pitchFamily="34" charset="0"/>
                  </a:rPr>
                  <a:t>please</a:t>
                </a:r>
                <a:r>
                  <a:rPr lang="de-DE" sz="800" i="1" dirty="0">
                    <a:latin typeface="Arial" panose="020B0604020202020204" pitchFamily="34" charset="0"/>
                    <a:cs typeface="Arial" panose="020B0604020202020204" pitchFamily="34" charset="0"/>
                  </a:rPr>
                  <a:t> pull </a:t>
                </a:r>
                <a:r>
                  <a:rPr lang="de-DE" sz="800" i="1" dirty="0" err="1">
                    <a:latin typeface="Arial" panose="020B0604020202020204" pitchFamily="34" charset="0"/>
                    <a:cs typeface="Arial" panose="020B0604020202020204" pitchFamily="34" charset="0"/>
                  </a:rPr>
                  <a:t>the</a:t>
                </a:r>
                <a:r>
                  <a:rPr lang="de-DE" sz="800" i="1" dirty="0">
                    <a:latin typeface="Arial" panose="020B0604020202020204" pitchFamily="34" charset="0"/>
                    <a:cs typeface="Arial" panose="020B0604020202020204" pitchFamily="34" charset="0"/>
                  </a:rPr>
                  <a:t> </a:t>
                </a:r>
                <a:r>
                  <a:rPr lang="de-DE" sz="800" i="1" dirty="0" err="1">
                    <a:latin typeface="Arial" panose="020B0604020202020204" pitchFamily="34" charset="0"/>
                    <a:cs typeface="Arial" panose="020B0604020202020204" pitchFamily="34" charset="0"/>
                  </a:rPr>
                  <a:t>blue</a:t>
                </a:r>
                <a:r>
                  <a:rPr lang="de-DE" sz="800" i="1" dirty="0">
                    <a:latin typeface="Arial" panose="020B0604020202020204" pitchFamily="34" charset="0"/>
                    <a:cs typeface="Arial" panose="020B0604020202020204" pitchFamily="34" charset="0"/>
                  </a:rPr>
                  <a:t> </a:t>
                </a:r>
                <a:r>
                  <a:rPr lang="de-DE" sz="800" i="1" dirty="0" err="1">
                    <a:latin typeface="Arial" panose="020B0604020202020204" pitchFamily="34" charset="0"/>
                    <a:cs typeface="Arial" panose="020B0604020202020204" pitchFamily="34" charset="0"/>
                  </a:rPr>
                  <a:t>dot</a:t>
                </a:r>
                <a:r>
                  <a:rPr lang="de-DE" sz="800" i="1" dirty="0">
                    <a:latin typeface="Arial" panose="020B0604020202020204" pitchFamily="34" charset="0"/>
                    <a:cs typeface="Arial" panose="020B0604020202020204" pitchFamily="34" charset="0"/>
                  </a:rPr>
                  <a:t> </a:t>
                </a:r>
                <a:r>
                  <a:rPr lang="de-DE" sz="800" i="1" dirty="0" err="1">
                    <a:latin typeface="Arial" panose="020B0604020202020204" pitchFamily="34" charset="0"/>
                    <a:cs typeface="Arial" panose="020B0604020202020204" pitchFamily="34" charset="0"/>
                  </a:rPr>
                  <a:t>to</a:t>
                </a:r>
                <a:r>
                  <a:rPr lang="de-DE" sz="800" i="1" dirty="0">
                    <a:latin typeface="Arial" panose="020B0604020202020204" pitchFamily="34" charset="0"/>
                    <a:cs typeface="Arial" panose="020B0604020202020204" pitchFamily="34" charset="0"/>
                  </a:rPr>
                  <a:t> </a:t>
                </a:r>
                <a:r>
                  <a:rPr lang="de-DE" sz="800" i="1" dirty="0" err="1">
                    <a:latin typeface="Arial" panose="020B0604020202020204" pitchFamily="34" charset="0"/>
                    <a:cs typeface="Arial" panose="020B0604020202020204" pitchFamily="34" charset="0"/>
                  </a:rPr>
                  <a:t>the</a:t>
                </a:r>
                <a:r>
                  <a:rPr lang="de-DE" sz="800" i="1" dirty="0">
                    <a:latin typeface="Arial" panose="020B0604020202020204" pitchFamily="34" charset="0"/>
                    <a:cs typeface="Arial" panose="020B0604020202020204" pitchFamily="34" charset="0"/>
                  </a:rPr>
                  <a:t> </a:t>
                </a:r>
                <a:r>
                  <a:rPr lang="de-DE" sz="800" i="1" dirty="0" err="1">
                    <a:latin typeface="Arial" panose="020B0604020202020204" pitchFamily="34" charset="0"/>
                    <a:cs typeface="Arial" panose="020B0604020202020204" pitchFamily="34" charset="0"/>
                  </a:rPr>
                  <a:t>the</a:t>
                </a:r>
                <a:r>
                  <a:rPr lang="de-DE" sz="800" i="1" dirty="0">
                    <a:latin typeface="Arial" panose="020B0604020202020204" pitchFamily="34" charset="0"/>
                    <a:cs typeface="Arial" panose="020B0604020202020204" pitchFamily="34" charset="0"/>
                  </a:rPr>
                  <a:t> </a:t>
                </a:r>
                <a:r>
                  <a:rPr lang="de-DE" sz="800" i="1" dirty="0" err="1">
                    <a:latin typeface="Arial" panose="020B0604020202020204" pitchFamily="34" charset="0"/>
                    <a:cs typeface="Arial" panose="020B0604020202020204" pitchFamily="34" charset="0"/>
                  </a:rPr>
                  <a:t>spot</a:t>
                </a:r>
                <a:r>
                  <a:rPr lang="de-DE" sz="800" i="1" dirty="0">
                    <a:latin typeface="Arial" panose="020B0604020202020204" pitchFamily="34" charset="0"/>
                    <a:cs typeface="Arial" panose="020B0604020202020204" pitchFamily="34" charset="0"/>
                  </a:rPr>
                  <a:t> </a:t>
                </a:r>
                <a:r>
                  <a:rPr lang="de-DE" sz="800" i="1" dirty="0" err="1">
                    <a:latin typeface="Arial" panose="020B0604020202020204" pitchFamily="34" charset="0"/>
                    <a:cs typeface="Arial" panose="020B0604020202020204" pitchFamily="34" charset="0"/>
                  </a:rPr>
                  <a:t>that</a:t>
                </a:r>
                <a:r>
                  <a:rPr lang="de-DE" sz="800" i="1" dirty="0">
                    <a:latin typeface="Arial" panose="020B0604020202020204" pitchFamily="34" charset="0"/>
                    <a:cs typeface="Arial" panose="020B0604020202020204" pitchFamily="34" charset="0"/>
                  </a:rPr>
                  <a:t> </a:t>
                </a:r>
                <a:r>
                  <a:rPr lang="de-DE" sz="800" i="1" dirty="0" err="1">
                    <a:latin typeface="Arial" panose="020B0604020202020204" pitchFamily="34" charset="0"/>
                    <a:cs typeface="Arial" panose="020B0604020202020204" pitchFamily="34" charset="0"/>
                  </a:rPr>
                  <a:t>represents</a:t>
                </a:r>
                <a:r>
                  <a:rPr lang="de-DE" sz="800" i="1" dirty="0">
                    <a:latin typeface="Arial" panose="020B0604020202020204" pitchFamily="34" charset="0"/>
                    <a:cs typeface="Arial" panose="020B0604020202020204" pitchFamily="34" charset="0"/>
                  </a:rPr>
                  <a:t> </a:t>
                </a:r>
                <a:r>
                  <a:rPr lang="de-DE" sz="800" i="1" dirty="0" err="1">
                    <a:latin typeface="Arial" panose="020B0604020202020204" pitchFamily="34" charset="0"/>
                    <a:cs typeface="Arial" panose="020B0604020202020204" pitchFamily="34" charset="0"/>
                  </a:rPr>
                  <a:t>your</a:t>
                </a:r>
                <a:r>
                  <a:rPr lang="de-DE" sz="800" i="1" dirty="0">
                    <a:latin typeface="Arial" panose="020B0604020202020204" pitchFamily="34" charset="0"/>
                    <a:cs typeface="Arial" panose="020B0604020202020204" pitchFamily="34" charset="0"/>
                  </a:rPr>
                  <a:t> </a:t>
                </a:r>
                <a:r>
                  <a:rPr lang="de-DE" sz="800" i="1" dirty="0" err="1">
                    <a:latin typeface="Arial" panose="020B0604020202020204" pitchFamily="34" charset="0"/>
                    <a:cs typeface="Arial" panose="020B0604020202020204" pitchFamily="34" charset="0"/>
                  </a:rPr>
                  <a:t>intuition</a:t>
                </a:r>
                <a:r>
                  <a:rPr lang="de-DE" sz="800" i="1" dirty="0">
                    <a:latin typeface="Arial" panose="020B0604020202020204" pitchFamily="34" charset="0"/>
                    <a:cs typeface="Arial" panose="020B0604020202020204" pitchFamily="34" charset="0"/>
                  </a:rPr>
                  <a:t> </a:t>
                </a:r>
                <a:r>
                  <a:rPr lang="de-DE" sz="800" i="1" dirty="0" err="1">
                    <a:latin typeface="Arial" panose="020B0604020202020204" pitchFamily="34" charset="0"/>
                    <a:cs typeface="Arial" panose="020B0604020202020204" pitchFamily="34" charset="0"/>
                  </a:rPr>
                  <a:t>of</a:t>
                </a:r>
                <a:r>
                  <a:rPr lang="de-DE" sz="800" i="1" dirty="0">
                    <a:latin typeface="Arial" panose="020B0604020202020204" pitchFamily="34" charset="0"/>
                    <a:cs typeface="Arial" panose="020B0604020202020204" pitchFamily="34" charset="0"/>
                  </a:rPr>
                  <a:t> </a:t>
                </a:r>
                <a:r>
                  <a:rPr lang="de-DE" sz="800" i="1" dirty="0" err="1">
                    <a:latin typeface="Arial" panose="020B0604020202020204" pitchFamily="34" charset="0"/>
                    <a:cs typeface="Arial" panose="020B0604020202020204" pitchFamily="34" charset="0"/>
                  </a:rPr>
                  <a:t>each</a:t>
                </a:r>
                <a:r>
                  <a:rPr lang="de-DE" sz="800" i="1" dirty="0">
                    <a:latin typeface="Arial" panose="020B0604020202020204" pitchFamily="34" charset="0"/>
                    <a:cs typeface="Arial" panose="020B0604020202020204" pitchFamily="34" charset="0"/>
                  </a:rPr>
                  <a:t> </a:t>
                </a:r>
                <a:r>
                  <a:rPr lang="de-DE" sz="800" i="1" dirty="0" err="1">
                    <a:latin typeface="Arial" panose="020B0604020202020204" pitchFamily="34" charset="0"/>
                    <a:cs typeface="Arial" panose="020B0604020202020204" pitchFamily="34" charset="0"/>
                  </a:rPr>
                  <a:t>actual</a:t>
                </a:r>
                <a:r>
                  <a:rPr lang="de-DE" sz="800" i="1" dirty="0">
                    <a:latin typeface="Arial" panose="020B0604020202020204" pitchFamily="34" charset="0"/>
                    <a:cs typeface="Arial" panose="020B0604020202020204" pitchFamily="34" charset="0"/>
                  </a:rPr>
                  <a:t> </a:t>
                </a:r>
                <a:r>
                  <a:rPr lang="de-DE" sz="800" i="1" dirty="0" err="1">
                    <a:latin typeface="Arial" panose="020B0604020202020204" pitchFamily="34" charset="0"/>
                    <a:cs typeface="Arial" panose="020B0604020202020204" pitchFamily="34" charset="0"/>
                  </a:rPr>
                  <a:t>share</a:t>
                </a:r>
                <a:r>
                  <a:rPr lang="de-DE" sz="800" i="1" dirty="0">
                    <a:latin typeface="Arial" panose="020B0604020202020204" pitchFamily="34" charset="0"/>
                    <a:cs typeface="Arial" panose="020B0604020202020204" pitchFamily="34" charset="0"/>
                  </a:rPr>
                  <a:t>.</a:t>
                </a:r>
              </a:p>
              <a:p>
                <a:endParaRPr lang="de-DE" sz="800" i="1" dirty="0">
                  <a:latin typeface="Arial" panose="020B0604020202020204" pitchFamily="34" charset="0"/>
                  <a:cs typeface="Arial" panose="020B0604020202020204" pitchFamily="34" charset="0"/>
                </a:endParaRPr>
              </a:p>
              <a:p>
                <a:r>
                  <a:rPr lang="en-US" sz="800" i="1" dirty="0">
                    <a:latin typeface="Arial" panose="020B0604020202020204" pitchFamily="34" charset="0"/>
                    <a:cs typeface="Arial" panose="020B0604020202020204" pitchFamily="34" charset="0"/>
                  </a:rPr>
                  <a:t>Please answer spontaneously and if in </a:t>
                </a:r>
                <a:r>
                  <a:rPr lang="en-US" sz="800" i="1" dirty="0" smtClean="0">
                    <a:latin typeface="Arial" panose="020B0604020202020204" pitchFamily="34" charset="0"/>
                    <a:cs typeface="Arial" panose="020B0604020202020204" pitchFamily="34" charset="0"/>
                  </a:rPr>
                  <a:t>doubt, </a:t>
                </a:r>
                <a:r>
                  <a:rPr lang="en-US" sz="800" i="1" dirty="0">
                    <a:latin typeface="Arial" panose="020B0604020202020204" pitchFamily="34" charset="0"/>
                    <a:cs typeface="Arial" panose="020B0604020202020204" pitchFamily="34" charset="0"/>
                  </a:rPr>
                  <a:t>just follow your intuition.</a:t>
                </a:r>
              </a:p>
            </p:txBody>
          </p:sp>
          <p:sp>
            <p:nvSpPr>
              <p:cNvPr id="13" name="Rechteck 12"/>
              <p:cNvSpPr/>
              <p:nvPr/>
            </p:nvSpPr>
            <p:spPr>
              <a:xfrm>
                <a:off x="3131840" y="1291481"/>
                <a:ext cx="4572000" cy="707886"/>
              </a:xfrm>
              <a:prstGeom prst="rect">
                <a:avLst/>
              </a:prstGeom>
            </p:spPr>
            <p:txBody>
              <a:bodyPr>
                <a:spAutoFit/>
              </a:bodyPr>
              <a:lstStyle/>
              <a:p>
                <a:r>
                  <a:rPr lang="en-US" sz="800" dirty="0" smtClean="0">
                    <a:latin typeface="Arial" panose="020B0604020202020204" pitchFamily="34" charset="0"/>
                    <a:cs typeface="Arial" panose="020B0604020202020204" pitchFamily="34" charset="0"/>
                  </a:rPr>
                  <a:t>Banks offer retail clients computerized services such as online banking, personal budget planer, and multiple institutions information aggregation.  </a:t>
                </a:r>
              </a:p>
              <a:p>
                <a:r>
                  <a:rPr lang="en-US" sz="800" dirty="0" smtClean="0">
                    <a:latin typeface="Arial" panose="020B0604020202020204" pitchFamily="34" charset="0"/>
                    <a:cs typeface="Arial" panose="020B0604020202020204" pitchFamily="34" charset="0"/>
                  </a:rPr>
                  <a:t>A study analyzed the origins of the most important computerized retail banking services that were introduced in the USA between 1975 and 2012. </a:t>
                </a:r>
              </a:p>
              <a:p>
                <a:endParaRPr lang="de-DE" sz="800" dirty="0">
                  <a:latin typeface="Arial" panose="020B0604020202020204" pitchFamily="34" charset="0"/>
                  <a:cs typeface="Arial" panose="020B0604020202020204" pitchFamily="34" charset="0"/>
                </a:endParaRPr>
              </a:p>
            </p:txBody>
          </p:sp>
          <p:sp>
            <p:nvSpPr>
              <p:cNvPr id="9" name="Rechteck 8"/>
              <p:cNvSpPr/>
              <p:nvPr/>
            </p:nvSpPr>
            <p:spPr>
              <a:xfrm>
                <a:off x="1483403" y="728728"/>
                <a:ext cx="6213600" cy="25200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200" b="1" dirty="0">
                    <a:solidFill>
                      <a:schemeClr val="tx1"/>
                    </a:solidFill>
                    <a:latin typeface="Arial" panose="020B0604020202020204" pitchFamily="34" charset="0"/>
                    <a:cs typeface="Arial" panose="020B0604020202020204" pitchFamily="34" charset="0"/>
                  </a:rPr>
                  <a:t>The </a:t>
                </a:r>
                <a:r>
                  <a:rPr lang="de-DE" sz="1200" b="1" dirty="0" err="1">
                    <a:solidFill>
                      <a:schemeClr val="tx1"/>
                    </a:solidFill>
                    <a:latin typeface="Arial" panose="020B0604020202020204" pitchFamily="34" charset="0"/>
                    <a:cs typeface="Arial" panose="020B0604020202020204" pitchFamily="34" charset="0"/>
                  </a:rPr>
                  <a:t>most</a:t>
                </a:r>
                <a:r>
                  <a:rPr lang="de-DE" sz="1200" b="1" dirty="0">
                    <a:solidFill>
                      <a:schemeClr val="tx1"/>
                    </a:solidFill>
                    <a:latin typeface="Arial" panose="020B0604020202020204" pitchFamily="34" charset="0"/>
                    <a:cs typeface="Arial" panose="020B0604020202020204" pitchFamily="34" charset="0"/>
                  </a:rPr>
                  <a:t> </a:t>
                </a:r>
                <a:r>
                  <a:rPr lang="de-DE" sz="1200" b="1" dirty="0" err="1">
                    <a:solidFill>
                      <a:schemeClr val="tx1"/>
                    </a:solidFill>
                    <a:latin typeface="Arial" panose="020B0604020202020204" pitchFamily="34" charset="0"/>
                    <a:cs typeface="Arial" panose="020B0604020202020204" pitchFamily="34" charset="0"/>
                  </a:rPr>
                  <a:t>important</a:t>
                </a:r>
                <a:r>
                  <a:rPr lang="de-DE" sz="1200" b="1" dirty="0">
                    <a:solidFill>
                      <a:schemeClr val="tx1"/>
                    </a:solidFill>
                    <a:latin typeface="Arial" panose="020B0604020202020204" pitchFamily="34" charset="0"/>
                    <a:cs typeface="Arial" panose="020B0604020202020204" pitchFamily="34" charset="0"/>
                  </a:rPr>
                  <a:t> </a:t>
                </a:r>
                <a:r>
                  <a:rPr lang="de-DE" sz="1200" b="1" dirty="0" err="1" smtClean="0">
                    <a:solidFill>
                      <a:schemeClr val="tx1"/>
                    </a:solidFill>
                    <a:latin typeface="Arial" panose="020B0604020202020204" pitchFamily="34" charset="0"/>
                    <a:cs typeface="Arial" panose="020B0604020202020204" pitchFamily="34" charset="0"/>
                  </a:rPr>
                  <a:t>retail</a:t>
                </a:r>
                <a:r>
                  <a:rPr lang="de-DE" sz="1200" b="1" dirty="0" smtClean="0">
                    <a:solidFill>
                      <a:schemeClr val="tx1"/>
                    </a:solidFill>
                    <a:latin typeface="Arial" panose="020B0604020202020204" pitchFamily="34" charset="0"/>
                    <a:cs typeface="Arial" panose="020B0604020202020204" pitchFamily="34" charset="0"/>
                  </a:rPr>
                  <a:t> </a:t>
                </a:r>
                <a:r>
                  <a:rPr lang="de-DE" sz="1200" b="1" dirty="0" err="1" smtClean="0">
                    <a:solidFill>
                      <a:schemeClr val="tx1"/>
                    </a:solidFill>
                    <a:latin typeface="Arial" panose="020B0604020202020204" pitchFamily="34" charset="0"/>
                    <a:cs typeface="Arial" panose="020B0604020202020204" pitchFamily="34" charset="0"/>
                  </a:rPr>
                  <a:t>banking</a:t>
                </a:r>
                <a:r>
                  <a:rPr lang="de-DE" sz="1200" b="1" dirty="0" smtClean="0">
                    <a:solidFill>
                      <a:schemeClr val="tx1"/>
                    </a:solidFill>
                    <a:latin typeface="Arial" panose="020B0604020202020204" pitchFamily="34" charset="0"/>
                    <a:cs typeface="Arial" panose="020B0604020202020204" pitchFamily="34" charset="0"/>
                  </a:rPr>
                  <a:t> </a:t>
                </a:r>
                <a:r>
                  <a:rPr lang="de-DE" sz="1200" b="1" dirty="0" err="1">
                    <a:solidFill>
                      <a:schemeClr val="tx1"/>
                    </a:solidFill>
                    <a:latin typeface="Arial" panose="020B0604020202020204" pitchFamily="34" charset="0"/>
                    <a:cs typeface="Arial" panose="020B0604020202020204" pitchFamily="34" charset="0"/>
                  </a:rPr>
                  <a:t>services</a:t>
                </a:r>
                <a:endParaRPr lang="de-AT" sz="1400" b="1" dirty="0">
                  <a:solidFill>
                    <a:schemeClr val="tx1"/>
                  </a:solidFill>
                  <a:latin typeface="Arial" panose="020B0604020202020204" pitchFamily="34" charset="0"/>
                  <a:cs typeface="Arial" panose="020B0604020202020204" pitchFamily="34" charset="0"/>
                </a:endParaRPr>
              </a:p>
            </p:txBody>
          </p:sp>
        </p:grpSp>
        <p:pic>
          <p:nvPicPr>
            <p:cNvPr id="10242" name="Picture 2" descr="C:\Users\pbradon\Dropbox\WU_Promotion\Dissertation\Unterschätzung\4_Empirie\Fragebogen\Bilder\Schätzfragen\S6_Private Bank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52281" y="1124390"/>
              <a:ext cx="1479559" cy="986855"/>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4" name="Objekt 3"/>
          <p:cNvGraphicFramePr>
            <a:graphicFrameLocks noChangeAspect="1"/>
          </p:cNvGraphicFramePr>
          <p:nvPr>
            <p:extLst>
              <p:ext uri="{D42A27DB-BD31-4B8C-83A1-F6EECF244321}">
                <p14:modId xmlns:p14="http://schemas.microsoft.com/office/powerpoint/2010/main" val="2068610645"/>
              </p:ext>
            </p:extLst>
          </p:nvPr>
        </p:nvGraphicFramePr>
        <p:xfrm>
          <a:off x="1597956" y="3221584"/>
          <a:ext cx="5969000" cy="3340100"/>
        </p:xfrm>
        <a:graphic>
          <a:graphicData uri="http://schemas.openxmlformats.org/presentationml/2006/ole">
            <mc:AlternateContent xmlns:mc="http://schemas.openxmlformats.org/markup-compatibility/2006">
              <mc:Choice xmlns:v="urn:schemas-microsoft-com:vml" Requires="v">
                <p:oleObj spid="_x0000_s3076" name="Dokument" r:id="rId5" imgW="5969000" imgH="3340100" progId="Word.Document.12">
                  <p:embed/>
                </p:oleObj>
              </mc:Choice>
              <mc:Fallback>
                <p:oleObj name="Dokument" r:id="rId5" imgW="5969000" imgH="3340100" progId="Word.Document.12">
                  <p:embed/>
                  <p:pic>
                    <p:nvPicPr>
                      <p:cNvPr id="0" name=""/>
                      <p:cNvPicPr/>
                      <p:nvPr/>
                    </p:nvPicPr>
                    <p:blipFill>
                      <a:blip r:embed="rId6"/>
                      <a:stretch>
                        <a:fillRect/>
                      </a:stretch>
                    </p:blipFill>
                    <p:spPr>
                      <a:xfrm>
                        <a:off x="1597956" y="3221584"/>
                        <a:ext cx="5969000" cy="3340100"/>
                      </a:xfrm>
                      <a:prstGeom prst="rect">
                        <a:avLst/>
                      </a:prstGeom>
                    </p:spPr>
                  </p:pic>
                </p:oleObj>
              </mc:Fallback>
            </mc:AlternateContent>
          </a:graphicData>
        </a:graphic>
      </p:graphicFrame>
    </p:spTree>
    <p:extLst>
      <p:ext uri="{BB962C8B-B14F-4D97-AF65-F5344CB8AC3E}">
        <p14:creationId xmlns:p14="http://schemas.microsoft.com/office/powerpoint/2010/main" val="1586702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p:cNvGrpSpPr/>
          <p:nvPr/>
        </p:nvGrpSpPr>
        <p:grpSpPr>
          <a:xfrm>
            <a:off x="1475656" y="332656"/>
            <a:ext cx="6220437" cy="2772280"/>
            <a:chOff x="1483403" y="728728"/>
            <a:chExt cx="6220437" cy="2772280"/>
          </a:xfrm>
        </p:grpSpPr>
        <p:grpSp>
          <p:nvGrpSpPr>
            <p:cNvPr id="3" name="Gruppieren 2"/>
            <p:cNvGrpSpPr/>
            <p:nvPr/>
          </p:nvGrpSpPr>
          <p:grpSpPr>
            <a:xfrm>
              <a:off x="1483403" y="728728"/>
              <a:ext cx="6220437" cy="2772280"/>
              <a:chOff x="1483403" y="728728"/>
              <a:chExt cx="6220437" cy="2772280"/>
            </a:xfrm>
          </p:grpSpPr>
          <p:sp>
            <p:nvSpPr>
              <p:cNvPr id="8" name="Rechteck 7"/>
              <p:cNvSpPr/>
              <p:nvPr/>
            </p:nvSpPr>
            <p:spPr>
              <a:xfrm>
                <a:off x="1483404" y="1051724"/>
                <a:ext cx="6220436" cy="2449284"/>
              </a:xfrm>
              <a:prstGeom prst="rect">
                <a:avLst/>
              </a:prstGeom>
              <a:solidFill>
                <a:srgbClr val="F2F2F2">
                  <a:alpha val="50196"/>
                </a:srgbClr>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7" name="Textfeld 6"/>
              <p:cNvSpPr txBox="1"/>
              <p:nvPr/>
            </p:nvSpPr>
            <p:spPr>
              <a:xfrm>
                <a:off x="1555413" y="2239124"/>
                <a:ext cx="6148426" cy="1200329"/>
              </a:xfrm>
              <a:prstGeom prst="rect">
                <a:avLst/>
              </a:prstGeom>
              <a:noFill/>
            </p:spPr>
            <p:txBody>
              <a:bodyPr wrap="square" rtlCol="0">
                <a:spAutoFit/>
              </a:bodyPr>
              <a:lstStyle/>
              <a:p>
                <a:r>
                  <a:rPr lang="de-DE" sz="1200" b="1" dirty="0">
                    <a:latin typeface="Arial" panose="020B0604020202020204" pitchFamily="34" charset="0"/>
                    <a:cs typeface="Arial" panose="020B0604020202020204" pitchFamily="34" charset="0"/>
                  </a:rPr>
                  <a:t>Who </a:t>
                </a:r>
                <a:r>
                  <a:rPr lang="de-DE" sz="1200" b="1" dirty="0" err="1">
                    <a:latin typeface="Arial" panose="020B0604020202020204" pitchFamily="34" charset="0"/>
                    <a:cs typeface="Arial" panose="020B0604020202020204" pitchFamily="34" charset="0"/>
                  </a:rPr>
                  <a:t>developed</a:t>
                </a:r>
                <a:r>
                  <a:rPr lang="de-DE" sz="1200" b="1" dirty="0">
                    <a:latin typeface="Arial" panose="020B0604020202020204" pitchFamily="34" charset="0"/>
                    <a:cs typeface="Arial" panose="020B0604020202020204" pitchFamily="34" charset="0"/>
                  </a:rPr>
                  <a:t> </a:t>
                </a:r>
                <a:r>
                  <a:rPr lang="de-DE" sz="1200" b="1" dirty="0" err="1">
                    <a:latin typeface="Arial" panose="020B0604020202020204" pitchFamily="34" charset="0"/>
                    <a:cs typeface="Arial" panose="020B0604020202020204" pitchFamily="34" charset="0"/>
                  </a:rPr>
                  <a:t>the</a:t>
                </a:r>
                <a:r>
                  <a:rPr lang="de-DE" sz="1200" b="1" dirty="0">
                    <a:latin typeface="Arial" panose="020B0604020202020204" pitchFamily="34" charset="0"/>
                    <a:cs typeface="Arial" panose="020B0604020202020204" pitchFamily="34" charset="0"/>
                  </a:rPr>
                  <a:t> </a:t>
                </a:r>
                <a:r>
                  <a:rPr lang="de-DE" sz="1200" b="1" dirty="0" err="1">
                    <a:latin typeface="Arial" panose="020B0604020202020204" pitchFamily="34" charset="0"/>
                    <a:cs typeface="Arial" panose="020B0604020202020204" pitchFamily="34" charset="0"/>
                  </a:rPr>
                  <a:t>most</a:t>
                </a:r>
                <a:r>
                  <a:rPr lang="de-DE" sz="1200" b="1" dirty="0">
                    <a:latin typeface="Arial" panose="020B0604020202020204" pitchFamily="34" charset="0"/>
                    <a:cs typeface="Arial" panose="020B0604020202020204" pitchFamily="34" charset="0"/>
                  </a:rPr>
                  <a:t> </a:t>
                </a:r>
                <a:r>
                  <a:rPr lang="de-DE" sz="1200" b="1" dirty="0" err="1">
                    <a:latin typeface="Arial" panose="020B0604020202020204" pitchFamily="34" charset="0"/>
                    <a:cs typeface="Arial" panose="020B0604020202020204" pitchFamily="34" charset="0"/>
                  </a:rPr>
                  <a:t>important</a:t>
                </a:r>
                <a:r>
                  <a:rPr lang="de-DE" sz="1200" b="1" dirty="0">
                    <a:latin typeface="Arial" panose="020B0604020202020204" pitchFamily="34" charset="0"/>
                    <a:cs typeface="Arial" panose="020B0604020202020204" pitchFamily="34" charset="0"/>
                  </a:rPr>
                  <a:t> </a:t>
                </a:r>
                <a:r>
                  <a:rPr lang="de-DE" sz="1200" b="1" dirty="0" smtClean="0">
                    <a:latin typeface="Arial" panose="020B0604020202020204" pitchFamily="34" charset="0"/>
                    <a:cs typeface="Arial" panose="020B0604020202020204" pitchFamily="34" charset="0"/>
                  </a:rPr>
                  <a:t>mobile </a:t>
                </a:r>
                <a:r>
                  <a:rPr lang="de-DE" sz="1200" b="1" dirty="0" err="1" smtClean="0">
                    <a:latin typeface="Arial" panose="020B0604020202020204" pitchFamily="34" charset="0"/>
                    <a:cs typeface="Arial" panose="020B0604020202020204" pitchFamily="34" charset="0"/>
                  </a:rPr>
                  <a:t>banking</a:t>
                </a:r>
                <a:r>
                  <a:rPr lang="de-DE" sz="1200" b="1" dirty="0" smtClean="0">
                    <a:latin typeface="Arial" panose="020B0604020202020204" pitchFamily="34" charset="0"/>
                    <a:cs typeface="Arial" panose="020B0604020202020204" pitchFamily="34" charset="0"/>
                  </a:rPr>
                  <a:t> </a:t>
                </a:r>
                <a:r>
                  <a:rPr lang="de-DE" sz="1200" b="1" dirty="0" err="1" smtClean="0">
                    <a:latin typeface="Arial" panose="020B0604020202020204" pitchFamily="34" charset="0"/>
                    <a:cs typeface="Arial" panose="020B0604020202020204" pitchFamily="34" charset="0"/>
                  </a:rPr>
                  <a:t>services</a:t>
                </a:r>
                <a:r>
                  <a:rPr lang="de-DE" sz="1200" b="1" dirty="0" smtClean="0">
                    <a:latin typeface="Arial" panose="020B0604020202020204" pitchFamily="34" charset="0"/>
                    <a:cs typeface="Arial" panose="020B0604020202020204" pitchFamily="34" charset="0"/>
                  </a:rPr>
                  <a:t>? </a:t>
                </a:r>
                <a:endParaRPr lang="de-DE" sz="1200" b="1" dirty="0">
                  <a:latin typeface="Arial" panose="020B0604020202020204" pitchFamily="34" charset="0"/>
                  <a:cs typeface="Arial" panose="020B0604020202020204" pitchFamily="34" charset="0"/>
                </a:endParaRPr>
              </a:p>
              <a:p>
                <a:r>
                  <a:rPr lang="de-DE" sz="1200" b="1" dirty="0" err="1">
                    <a:latin typeface="Arial" panose="020B0604020202020204" pitchFamily="34" charset="0"/>
                    <a:cs typeface="Arial" panose="020B0604020202020204" pitchFamily="34" charset="0"/>
                  </a:rPr>
                  <a:t>Please</a:t>
                </a:r>
                <a:r>
                  <a:rPr lang="de-DE" sz="1200" b="1" dirty="0">
                    <a:latin typeface="Arial" panose="020B0604020202020204" pitchFamily="34" charset="0"/>
                    <a:cs typeface="Arial" panose="020B0604020202020204" pitchFamily="34" charset="0"/>
                  </a:rPr>
                  <a:t> </a:t>
                </a:r>
                <a:r>
                  <a:rPr lang="de-DE" sz="1200" b="1" dirty="0" err="1">
                    <a:latin typeface="Arial" panose="020B0604020202020204" pitchFamily="34" charset="0"/>
                    <a:cs typeface="Arial" panose="020B0604020202020204" pitchFamily="34" charset="0"/>
                  </a:rPr>
                  <a:t>estimate</a:t>
                </a:r>
                <a:r>
                  <a:rPr lang="de-DE" sz="1200" b="1" dirty="0">
                    <a:latin typeface="Arial" panose="020B0604020202020204" pitchFamily="34" charset="0"/>
                    <a:cs typeface="Arial" panose="020B0604020202020204" pitchFamily="34" charset="0"/>
                  </a:rPr>
                  <a:t> </a:t>
                </a:r>
                <a:r>
                  <a:rPr lang="de-DE" sz="1200" b="1" dirty="0" err="1">
                    <a:latin typeface="Arial" panose="020B0604020202020204" pitchFamily="34" charset="0"/>
                    <a:cs typeface="Arial" panose="020B0604020202020204" pitchFamily="34" charset="0"/>
                  </a:rPr>
                  <a:t>the</a:t>
                </a:r>
                <a:r>
                  <a:rPr lang="de-DE" sz="1200" b="1" dirty="0">
                    <a:latin typeface="Arial" panose="020B0604020202020204" pitchFamily="34" charset="0"/>
                    <a:cs typeface="Arial" panose="020B0604020202020204" pitchFamily="34" charset="0"/>
                  </a:rPr>
                  <a:t> </a:t>
                </a:r>
                <a:r>
                  <a:rPr lang="de-DE" sz="1200" b="1" dirty="0" err="1">
                    <a:latin typeface="Arial" panose="020B0604020202020204" pitchFamily="34" charset="0"/>
                    <a:cs typeface="Arial" panose="020B0604020202020204" pitchFamily="34" charset="0"/>
                  </a:rPr>
                  <a:t>share</a:t>
                </a:r>
                <a:r>
                  <a:rPr lang="de-DE" sz="1200" b="1" dirty="0">
                    <a:latin typeface="Arial" panose="020B0604020202020204" pitchFamily="34" charset="0"/>
                    <a:cs typeface="Arial" panose="020B0604020202020204" pitchFamily="34" charset="0"/>
                  </a:rPr>
                  <a:t> </a:t>
                </a:r>
                <a:r>
                  <a:rPr lang="de-DE" sz="1200" b="1" dirty="0" err="1">
                    <a:latin typeface="Arial" panose="020B0604020202020204" pitchFamily="34" charset="0"/>
                    <a:cs typeface="Arial" panose="020B0604020202020204" pitchFamily="34" charset="0"/>
                  </a:rPr>
                  <a:t>of</a:t>
                </a:r>
                <a:r>
                  <a:rPr lang="de-DE" sz="1200" b="1" dirty="0">
                    <a:latin typeface="Arial" panose="020B0604020202020204" pitchFamily="34" charset="0"/>
                    <a:cs typeface="Arial" panose="020B0604020202020204" pitchFamily="34" charset="0"/>
                  </a:rPr>
                  <a:t> all </a:t>
                </a:r>
                <a:r>
                  <a:rPr lang="de-DE" sz="1200" b="1" dirty="0" err="1">
                    <a:latin typeface="Arial" panose="020B0604020202020204" pitchFamily="34" charset="0"/>
                    <a:cs typeface="Arial" panose="020B0604020202020204" pitchFamily="34" charset="0"/>
                  </a:rPr>
                  <a:t>innovations</a:t>
                </a:r>
                <a:r>
                  <a:rPr lang="de-DE" sz="1200" b="1" dirty="0">
                    <a:latin typeface="Arial" panose="020B0604020202020204" pitchFamily="34" charset="0"/>
                    <a:cs typeface="Arial" panose="020B0604020202020204" pitchFamily="34" charset="0"/>
                  </a:rPr>
                  <a:t> </a:t>
                </a:r>
                <a:r>
                  <a:rPr lang="de-DE" sz="1200" b="1" dirty="0" err="1">
                    <a:latin typeface="Arial" panose="020B0604020202020204" pitchFamily="34" charset="0"/>
                    <a:cs typeface="Arial" panose="020B0604020202020204" pitchFamily="34" charset="0"/>
                  </a:rPr>
                  <a:t>developed</a:t>
                </a:r>
                <a:r>
                  <a:rPr lang="de-DE" sz="1200" b="1" dirty="0">
                    <a:latin typeface="Arial" panose="020B0604020202020204" pitchFamily="34" charset="0"/>
                    <a:cs typeface="Arial" panose="020B0604020202020204" pitchFamily="34" charset="0"/>
                  </a:rPr>
                  <a:t> </a:t>
                </a:r>
                <a:r>
                  <a:rPr lang="de-DE" sz="1200" b="1" dirty="0" err="1">
                    <a:latin typeface="Arial" panose="020B0604020202020204" pitchFamily="34" charset="0"/>
                    <a:cs typeface="Arial" panose="020B0604020202020204" pitchFamily="34" charset="0"/>
                  </a:rPr>
                  <a:t>by</a:t>
                </a:r>
                <a:r>
                  <a:rPr lang="de-DE" sz="1200" b="1" dirty="0">
                    <a:latin typeface="Arial" panose="020B0604020202020204" pitchFamily="34" charset="0"/>
                    <a:cs typeface="Arial" panose="020B0604020202020204" pitchFamily="34" charset="0"/>
                  </a:rPr>
                  <a:t> </a:t>
                </a:r>
                <a:r>
                  <a:rPr lang="de-DE" sz="1200" b="1" dirty="0" err="1">
                    <a:latin typeface="Arial" panose="020B0604020202020204" pitchFamily="34" charset="0"/>
                    <a:cs typeface="Arial" panose="020B0604020202020204" pitchFamily="34" charset="0"/>
                  </a:rPr>
                  <a:t>each</a:t>
                </a:r>
                <a:r>
                  <a:rPr lang="de-DE" sz="1200" b="1" dirty="0">
                    <a:latin typeface="Arial" panose="020B0604020202020204" pitchFamily="34" charset="0"/>
                    <a:cs typeface="Arial" panose="020B0604020202020204" pitchFamily="34" charset="0"/>
                  </a:rPr>
                  <a:t> </a:t>
                </a:r>
                <a:r>
                  <a:rPr lang="de-DE" sz="1200" b="1" dirty="0" err="1">
                    <a:latin typeface="Arial" panose="020B0604020202020204" pitchFamily="34" charset="0"/>
                    <a:cs typeface="Arial" panose="020B0604020202020204" pitchFamily="34" charset="0"/>
                  </a:rPr>
                  <a:t>of</a:t>
                </a:r>
                <a:r>
                  <a:rPr lang="de-DE" sz="1200" b="1" dirty="0">
                    <a:latin typeface="Arial" panose="020B0604020202020204" pitchFamily="34" charset="0"/>
                    <a:cs typeface="Arial" panose="020B0604020202020204" pitchFamily="34" charset="0"/>
                  </a:rPr>
                  <a:t> </a:t>
                </a:r>
                <a:r>
                  <a:rPr lang="de-DE" sz="1200" b="1" dirty="0" err="1">
                    <a:latin typeface="Arial" panose="020B0604020202020204" pitchFamily="34" charset="0"/>
                    <a:cs typeface="Arial" panose="020B0604020202020204" pitchFamily="34" charset="0"/>
                  </a:rPr>
                  <a:t>the</a:t>
                </a:r>
                <a:r>
                  <a:rPr lang="de-DE" sz="1200" b="1" dirty="0">
                    <a:latin typeface="Arial" panose="020B0604020202020204" pitchFamily="34" charset="0"/>
                    <a:cs typeface="Arial" panose="020B0604020202020204" pitchFamily="34" charset="0"/>
                  </a:rPr>
                  <a:t> </a:t>
                </a:r>
                <a:r>
                  <a:rPr lang="de-DE" sz="1200" b="1" dirty="0" err="1">
                    <a:latin typeface="Arial" panose="020B0604020202020204" pitchFamily="34" charset="0"/>
                    <a:cs typeface="Arial" panose="020B0604020202020204" pitchFamily="34" charset="0"/>
                  </a:rPr>
                  <a:t>following</a:t>
                </a:r>
                <a:r>
                  <a:rPr lang="de-DE" sz="1200" b="1" dirty="0">
                    <a:latin typeface="Arial" panose="020B0604020202020204" pitchFamily="34" charset="0"/>
                    <a:cs typeface="Arial" panose="020B0604020202020204" pitchFamily="34" charset="0"/>
                  </a:rPr>
                  <a:t> </a:t>
                </a:r>
                <a:r>
                  <a:rPr lang="de-DE" sz="1200" b="1" dirty="0" err="1">
                    <a:latin typeface="Arial" panose="020B0604020202020204" pitchFamily="34" charset="0"/>
                    <a:cs typeface="Arial" panose="020B0604020202020204" pitchFamily="34" charset="0"/>
                  </a:rPr>
                  <a:t>groups</a:t>
                </a:r>
                <a:r>
                  <a:rPr lang="de-DE" sz="1200" b="1" dirty="0">
                    <a:latin typeface="Arial" panose="020B0604020202020204" pitchFamily="34" charset="0"/>
                    <a:cs typeface="Arial" panose="020B0604020202020204" pitchFamily="34" charset="0"/>
                  </a:rPr>
                  <a:t>. </a:t>
                </a:r>
              </a:p>
              <a:p>
                <a:endParaRPr lang="de-DE" sz="1200" dirty="0">
                  <a:solidFill>
                    <a:schemeClr val="tx1">
                      <a:lumMod val="65000"/>
                      <a:lumOff val="35000"/>
                    </a:schemeClr>
                  </a:solidFill>
                  <a:latin typeface="Arial" panose="020B0604020202020204" pitchFamily="34" charset="0"/>
                  <a:cs typeface="Arial" panose="020B0604020202020204" pitchFamily="34" charset="0"/>
                </a:endParaRPr>
              </a:p>
              <a:p>
                <a:r>
                  <a:rPr lang="de-DE" sz="800" i="1" dirty="0" err="1">
                    <a:latin typeface="Arial" panose="020B0604020202020204" pitchFamily="34" charset="0"/>
                    <a:cs typeface="Arial" panose="020B0604020202020204" pitchFamily="34" charset="0"/>
                  </a:rPr>
                  <a:t>To</a:t>
                </a:r>
                <a:r>
                  <a:rPr lang="de-DE" sz="800" i="1" dirty="0">
                    <a:latin typeface="Arial" panose="020B0604020202020204" pitchFamily="34" charset="0"/>
                    <a:cs typeface="Arial" panose="020B0604020202020204" pitchFamily="34" charset="0"/>
                  </a:rPr>
                  <a:t> do so, </a:t>
                </a:r>
                <a:r>
                  <a:rPr lang="de-DE" sz="800" i="1" dirty="0" err="1">
                    <a:latin typeface="Arial" panose="020B0604020202020204" pitchFamily="34" charset="0"/>
                    <a:cs typeface="Arial" panose="020B0604020202020204" pitchFamily="34" charset="0"/>
                  </a:rPr>
                  <a:t>please</a:t>
                </a:r>
                <a:r>
                  <a:rPr lang="de-DE" sz="800" i="1" dirty="0">
                    <a:latin typeface="Arial" panose="020B0604020202020204" pitchFamily="34" charset="0"/>
                    <a:cs typeface="Arial" panose="020B0604020202020204" pitchFamily="34" charset="0"/>
                  </a:rPr>
                  <a:t> pull </a:t>
                </a:r>
                <a:r>
                  <a:rPr lang="de-DE" sz="800" i="1" dirty="0" err="1">
                    <a:latin typeface="Arial" panose="020B0604020202020204" pitchFamily="34" charset="0"/>
                    <a:cs typeface="Arial" panose="020B0604020202020204" pitchFamily="34" charset="0"/>
                  </a:rPr>
                  <a:t>the</a:t>
                </a:r>
                <a:r>
                  <a:rPr lang="de-DE" sz="800" i="1" dirty="0">
                    <a:latin typeface="Arial" panose="020B0604020202020204" pitchFamily="34" charset="0"/>
                    <a:cs typeface="Arial" panose="020B0604020202020204" pitchFamily="34" charset="0"/>
                  </a:rPr>
                  <a:t> </a:t>
                </a:r>
                <a:r>
                  <a:rPr lang="de-DE" sz="800" i="1" dirty="0" err="1">
                    <a:latin typeface="Arial" panose="020B0604020202020204" pitchFamily="34" charset="0"/>
                    <a:cs typeface="Arial" panose="020B0604020202020204" pitchFamily="34" charset="0"/>
                  </a:rPr>
                  <a:t>blue</a:t>
                </a:r>
                <a:r>
                  <a:rPr lang="de-DE" sz="800" i="1" dirty="0">
                    <a:latin typeface="Arial" panose="020B0604020202020204" pitchFamily="34" charset="0"/>
                    <a:cs typeface="Arial" panose="020B0604020202020204" pitchFamily="34" charset="0"/>
                  </a:rPr>
                  <a:t> </a:t>
                </a:r>
                <a:r>
                  <a:rPr lang="de-DE" sz="800" i="1" dirty="0" err="1">
                    <a:latin typeface="Arial" panose="020B0604020202020204" pitchFamily="34" charset="0"/>
                    <a:cs typeface="Arial" panose="020B0604020202020204" pitchFamily="34" charset="0"/>
                  </a:rPr>
                  <a:t>dot</a:t>
                </a:r>
                <a:r>
                  <a:rPr lang="de-DE" sz="800" i="1" dirty="0">
                    <a:latin typeface="Arial" panose="020B0604020202020204" pitchFamily="34" charset="0"/>
                    <a:cs typeface="Arial" panose="020B0604020202020204" pitchFamily="34" charset="0"/>
                  </a:rPr>
                  <a:t> </a:t>
                </a:r>
                <a:r>
                  <a:rPr lang="de-DE" sz="800" i="1" dirty="0" err="1">
                    <a:latin typeface="Arial" panose="020B0604020202020204" pitchFamily="34" charset="0"/>
                    <a:cs typeface="Arial" panose="020B0604020202020204" pitchFamily="34" charset="0"/>
                  </a:rPr>
                  <a:t>to</a:t>
                </a:r>
                <a:r>
                  <a:rPr lang="de-DE" sz="800" i="1" dirty="0">
                    <a:latin typeface="Arial" panose="020B0604020202020204" pitchFamily="34" charset="0"/>
                    <a:cs typeface="Arial" panose="020B0604020202020204" pitchFamily="34" charset="0"/>
                  </a:rPr>
                  <a:t> </a:t>
                </a:r>
                <a:r>
                  <a:rPr lang="de-DE" sz="800" i="1" dirty="0" err="1">
                    <a:latin typeface="Arial" panose="020B0604020202020204" pitchFamily="34" charset="0"/>
                    <a:cs typeface="Arial" panose="020B0604020202020204" pitchFamily="34" charset="0"/>
                  </a:rPr>
                  <a:t>the</a:t>
                </a:r>
                <a:r>
                  <a:rPr lang="de-DE" sz="800" i="1" dirty="0">
                    <a:latin typeface="Arial" panose="020B0604020202020204" pitchFamily="34" charset="0"/>
                    <a:cs typeface="Arial" panose="020B0604020202020204" pitchFamily="34" charset="0"/>
                  </a:rPr>
                  <a:t> </a:t>
                </a:r>
                <a:r>
                  <a:rPr lang="de-DE" sz="800" i="1" dirty="0" err="1">
                    <a:latin typeface="Arial" panose="020B0604020202020204" pitchFamily="34" charset="0"/>
                    <a:cs typeface="Arial" panose="020B0604020202020204" pitchFamily="34" charset="0"/>
                  </a:rPr>
                  <a:t>the</a:t>
                </a:r>
                <a:r>
                  <a:rPr lang="de-DE" sz="800" i="1" dirty="0">
                    <a:latin typeface="Arial" panose="020B0604020202020204" pitchFamily="34" charset="0"/>
                    <a:cs typeface="Arial" panose="020B0604020202020204" pitchFamily="34" charset="0"/>
                  </a:rPr>
                  <a:t> </a:t>
                </a:r>
                <a:r>
                  <a:rPr lang="de-DE" sz="800" i="1" dirty="0" err="1">
                    <a:latin typeface="Arial" panose="020B0604020202020204" pitchFamily="34" charset="0"/>
                    <a:cs typeface="Arial" panose="020B0604020202020204" pitchFamily="34" charset="0"/>
                  </a:rPr>
                  <a:t>spot</a:t>
                </a:r>
                <a:r>
                  <a:rPr lang="de-DE" sz="800" i="1" dirty="0">
                    <a:latin typeface="Arial" panose="020B0604020202020204" pitchFamily="34" charset="0"/>
                    <a:cs typeface="Arial" panose="020B0604020202020204" pitchFamily="34" charset="0"/>
                  </a:rPr>
                  <a:t> </a:t>
                </a:r>
                <a:r>
                  <a:rPr lang="de-DE" sz="800" i="1" dirty="0" err="1">
                    <a:latin typeface="Arial" panose="020B0604020202020204" pitchFamily="34" charset="0"/>
                    <a:cs typeface="Arial" panose="020B0604020202020204" pitchFamily="34" charset="0"/>
                  </a:rPr>
                  <a:t>that</a:t>
                </a:r>
                <a:r>
                  <a:rPr lang="de-DE" sz="800" i="1" dirty="0">
                    <a:latin typeface="Arial" panose="020B0604020202020204" pitchFamily="34" charset="0"/>
                    <a:cs typeface="Arial" panose="020B0604020202020204" pitchFamily="34" charset="0"/>
                  </a:rPr>
                  <a:t> </a:t>
                </a:r>
                <a:r>
                  <a:rPr lang="de-DE" sz="800" i="1" dirty="0" err="1">
                    <a:latin typeface="Arial" panose="020B0604020202020204" pitchFamily="34" charset="0"/>
                    <a:cs typeface="Arial" panose="020B0604020202020204" pitchFamily="34" charset="0"/>
                  </a:rPr>
                  <a:t>represents</a:t>
                </a:r>
                <a:r>
                  <a:rPr lang="de-DE" sz="800" i="1" dirty="0">
                    <a:latin typeface="Arial" panose="020B0604020202020204" pitchFamily="34" charset="0"/>
                    <a:cs typeface="Arial" panose="020B0604020202020204" pitchFamily="34" charset="0"/>
                  </a:rPr>
                  <a:t> </a:t>
                </a:r>
                <a:r>
                  <a:rPr lang="de-DE" sz="800" i="1" dirty="0" err="1">
                    <a:latin typeface="Arial" panose="020B0604020202020204" pitchFamily="34" charset="0"/>
                    <a:cs typeface="Arial" panose="020B0604020202020204" pitchFamily="34" charset="0"/>
                  </a:rPr>
                  <a:t>your</a:t>
                </a:r>
                <a:r>
                  <a:rPr lang="de-DE" sz="800" i="1" dirty="0">
                    <a:latin typeface="Arial" panose="020B0604020202020204" pitchFamily="34" charset="0"/>
                    <a:cs typeface="Arial" panose="020B0604020202020204" pitchFamily="34" charset="0"/>
                  </a:rPr>
                  <a:t> </a:t>
                </a:r>
                <a:r>
                  <a:rPr lang="de-DE" sz="800" i="1" dirty="0" err="1">
                    <a:latin typeface="Arial" panose="020B0604020202020204" pitchFamily="34" charset="0"/>
                    <a:cs typeface="Arial" panose="020B0604020202020204" pitchFamily="34" charset="0"/>
                  </a:rPr>
                  <a:t>intuition</a:t>
                </a:r>
                <a:r>
                  <a:rPr lang="de-DE" sz="800" i="1" dirty="0">
                    <a:latin typeface="Arial" panose="020B0604020202020204" pitchFamily="34" charset="0"/>
                    <a:cs typeface="Arial" panose="020B0604020202020204" pitchFamily="34" charset="0"/>
                  </a:rPr>
                  <a:t> </a:t>
                </a:r>
                <a:r>
                  <a:rPr lang="de-DE" sz="800" i="1" dirty="0" err="1">
                    <a:latin typeface="Arial" panose="020B0604020202020204" pitchFamily="34" charset="0"/>
                    <a:cs typeface="Arial" panose="020B0604020202020204" pitchFamily="34" charset="0"/>
                  </a:rPr>
                  <a:t>of</a:t>
                </a:r>
                <a:r>
                  <a:rPr lang="de-DE" sz="800" i="1" dirty="0">
                    <a:latin typeface="Arial" panose="020B0604020202020204" pitchFamily="34" charset="0"/>
                    <a:cs typeface="Arial" panose="020B0604020202020204" pitchFamily="34" charset="0"/>
                  </a:rPr>
                  <a:t> </a:t>
                </a:r>
                <a:r>
                  <a:rPr lang="de-DE" sz="800" i="1" dirty="0" err="1">
                    <a:latin typeface="Arial" panose="020B0604020202020204" pitchFamily="34" charset="0"/>
                    <a:cs typeface="Arial" panose="020B0604020202020204" pitchFamily="34" charset="0"/>
                  </a:rPr>
                  <a:t>each</a:t>
                </a:r>
                <a:r>
                  <a:rPr lang="de-DE" sz="800" i="1" dirty="0">
                    <a:latin typeface="Arial" panose="020B0604020202020204" pitchFamily="34" charset="0"/>
                    <a:cs typeface="Arial" panose="020B0604020202020204" pitchFamily="34" charset="0"/>
                  </a:rPr>
                  <a:t> </a:t>
                </a:r>
                <a:r>
                  <a:rPr lang="de-DE" sz="800" i="1" dirty="0" err="1">
                    <a:latin typeface="Arial" panose="020B0604020202020204" pitchFamily="34" charset="0"/>
                    <a:cs typeface="Arial" panose="020B0604020202020204" pitchFamily="34" charset="0"/>
                  </a:rPr>
                  <a:t>actual</a:t>
                </a:r>
                <a:r>
                  <a:rPr lang="de-DE" sz="800" i="1" dirty="0">
                    <a:latin typeface="Arial" panose="020B0604020202020204" pitchFamily="34" charset="0"/>
                    <a:cs typeface="Arial" panose="020B0604020202020204" pitchFamily="34" charset="0"/>
                  </a:rPr>
                  <a:t> </a:t>
                </a:r>
                <a:r>
                  <a:rPr lang="de-DE" sz="800" i="1" dirty="0" err="1">
                    <a:latin typeface="Arial" panose="020B0604020202020204" pitchFamily="34" charset="0"/>
                    <a:cs typeface="Arial" panose="020B0604020202020204" pitchFamily="34" charset="0"/>
                  </a:rPr>
                  <a:t>share</a:t>
                </a:r>
                <a:r>
                  <a:rPr lang="de-DE" sz="800" i="1" dirty="0">
                    <a:latin typeface="Arial" panose="020B0604020202020204" pitchFamily="34" charset="0"/>
                    <a:cs typeface="Arial" panose="020B0604020202020204" pitchFamily="34" charset="0"/>
                  </a:rPr>
                  <a:t>.</a:t>
                </a:r>
              </a:p>
              <a:p>
                <a:endParaRPr lang="de-DE" sz="800" i="1" dirty="0">
                  <a:latin typeface="Arial" panose="020B0604020202020204" pitchFamily="34" charset="0"/>
                  <a:cs typeface="Arial" panose="020B0604020202020204" pitchFamily="34" charset="0"/>
                </a:endParaRPr>
              </a:p>
              <a:p>
                <a:r>
                  <a:rPr lang="en-US" sz="800" i="1" dirty="0">
                    <a:latin typeface="Arial" panose="020B0604020202020204" pitchFamily="34" charset="0"/>
                    <a:cs typeface="Arial" panose="020B0604020202020204" pitchFamily="34" charset="0"/>
                  </a:rPr>
                  <a:t>Please answer spontaneously and if in </a:t>
                </a:r>
                <a:r>
                  <a:rPr lang="en-US" sz="800" i="1" dirty="0" smtClean="0">
                    <a:latin typeface="Arial" panose="020B0604020202020204" pitchFamily="34" charset="0"/>
                    <a:cs typeface="Arial" panose="020B0604020202020204" pitchFamily="34" charset="0"/>
                  </a:rPr>
                  <a:t>doubt, </a:t>
                </a:r>
                <a:r>
                  <a:rPr lang="en-US" sz="800" i="1" dirty="0">
                    <a:latin typeface="Arial" panose="020B0604020202020204" pitchFamily="34" charset="0"/>
                    <a:cs typeface="Arial" panose="020B0604020202020204" pitchFamily="34" charset="0"/>
                  </a:rPr>
                  <a:t>just follow your intuition.</a:t>
                </a:r>
              </a:p>
            </p:txBody>
          </p:sp>
          <p:sp>
            <p:nvSpPr>
              <p:cNvPr id="13" name="Rechteck 12"/>
              <p:cNvSpPr/>
              <p:nvPr/>
            </p:nvSpPr>
            <p:spPr>
              <a:xfrm>
                <a:off x="3131840" y="1296520"/>
                <a:ext cx="4572000" cy="584775"/>
              </a:xfrm>
              <a:prstGeom prst="rect">
                <a:avLst/>
              </a:prstGeom>
            </p:spPr>
            <p:txBody>
              <a:bodyPr>
                <a:spAutoFit/>
              </a:bodyPr>
              <a:lstStyle/>
              <a:p>
                <a:r>
                  <a:rPr lang="en-US" sz="800" dirty="0" smtClean="0">
                    <a:latin typeface="Arial" panose="020B0604020202020204" pitchFamily="34" charset="0"/>
                    <a:cs typeface="Arial" panose="020B0604020202020204" pitchFamily="34" charset="0"/>
                  </a:rPr>
                  <a:t>Banking can be increasingly done via the mobile phone. This includes for example checking the balance, payments of bills, and requesting quick loans. </a:t>
                </a:r>
              </a:p>
              <a:p>
                <a:r>
                  <a:rPr lang="en-US" sz="800" dirty="0" smtClean="0">
                    <a:latin typeface="Arial" panose="020B0604020202020204" pitchFamily="34" charset="0"/>
                    <a:cs typeface="Arial" panose="020B0604020202020204" pitchFamily="34" charset="0"/>
                  </a:rPr>
                  <a:t>A study analyzed the origins of all mobile banking services that were commercially offered worldwide in 2011. </a:t>
                </a:r>
                <a:endParaRPr lang="en-US" sz="800" dirty="0">
                  <a:latin typeface="Arial" panose="020B0604020202020204" pitchFamily="34" charset="0"/>
                  <a:cs typeface="Arial" panose="020B0604020202020204" pitchFamily="34" charset="0"/>
                </a:endParaRPr>
              </a:p>
            </p:txBody>
          </p:sp>
          <p:sp>
            <p:nvSpPr>
              <p:cNvPr id="9" name="Rechteck 8"/>
              <p:cNvSpPr/>
              <p:nvPr/>
            </p:nvSpPr>
            <p:spPr>
              <a:xfrm>
                <a:off x="1483403" y="728728"/>
                <a:ext cx="6213600" cy="25200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200" b="1" dirty="0" smtClean="0">
                    <a:solidFill>
                      <a:schemeClr val="tx1"/>
                    </a:solidFill>
                    <a:latin typeface="Arial" panose="020B0604020202020204" pitchFamily="34" charset="0"/>
                    <a:cs typeface="Arial" panose="020B0604020202020204" pitchFamily="34" charset="0"/>
                  </a:rPr>
                  <a:t>Mobile </a:t>
                </a:r>
                <a:r>
                  <a:rPr lang="de-DE" sz="1200" b="1" dirty="0" err="1" smtClean="0">
                    <a:solidFill>
                      <a:schemeClr val="tx1"/>
                    </a:solidFill>
                    <a:latin typeface="Arial" panose="020B0604020202020204" pitchFamily="34" charset="0"/>
                    <a:cs typeface="Arial" panose="020B0604020202020204" pitchFamily="34" charset="0"/>
                  </a:rPr>
                  <a:t>banking</a:t>
                </a:r>
                <a:r>
                  <a:rPr lang="de-DE" sz="1200" b="1" dirty="0" smtClean="0">
                    <a:solidFill>
                      <a:schemeClr val="tx1"/>
                    </a:solidFill>
                    <a:latin typeface="Arial" panose="020B0604020202020204" pitchFamily="34" charset="0"/>
                    <a:cs typeface="Arial" panose="020B0604020202020204" pitchFamily="34" charset="0"/>
                  </a:rPr>
                  <a:t> </a:t>
                </a:r>
                <a:r>
                  <a:rPr lang="de-DE" sz="1200" b="1" dirty="0" err="1" smtClean="0">
                    <a:solidFill>
                      <a:schemeClr val="tx1"/>
                    </a:solidFill>
                    <a:latin typeface="Arial" panose="020B0604020202020204" pitchFamily="34" charset="0"/>
                    <a:cs typeface="Arial" panose="020B0604020202020204" pitchFamily="34" charset="0"/>
                  </a:rPr>
                  <a:t>services</a:t>
                </a:r>
                <a:endParaRPr lang="de-AT" sz="1400" b="1" dirty="0">
                  <a:solidFill>
                    <a:schemeClr val="tx1"/>
                  </a:solidFill>
                  <a:latin typeface="Arial" panose="020B0604020202020204" pitchFamily="34" charset="0"/>
                  <a:cs typeface="Arial" panose="020B0604020202020204" pitchFamily="34" charset="0"/>
                </a:endParaRPr>
              </a:p>
            </p:txBody>
          </p:sp>
        </p:grpSp>
        <p:pic>
          <p:nvPicPr>
            <p:cNvPr id="1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2474" y="1149101"/>
              <a:ext cx="1277358" cy="961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aphicFrame>
        <p:nvGraphicFramePr>
          <p:cNvPr id="4" name="Objekt 3"/>
          <p:cNvGraphicFramePr>
            <a:graphicFrameLocks noChangeAspect="1"/>
          </p:cNvGraphicFramePr>
          <p:nvPr>
            <p:extLst>
              <p:ext uri="{D42A27DB-BD31-4B8C-83A1-F6EECF244321}">
                <p14:modId xmlns:p14="http://schemas.microsoft.com/office/powerpoint/2010/main" val="677331309"/>
              </p:ext>
            </p:extLst>
          </p:nvPr>
        </p:nvGraphicFramePr>
        <p:xfrm>
          <a:off x="1502296" y="3233398"/>
          <a:ext cx="5969000" cy="3340100"/>
        </p:xfrm>
        <a:graphic>
          <a:graphicData uri="http://schemas.openxmlformats.org/presentationml/2006/ole">
            <mc:AlternateContent xmlns:mc="http://schemas.openxmlformats.org/markup-compatibility/2006">
              <mc:Choice xmlns:v="urn:schemas-microsoft-com:vml" Requires="v">
                <p:oleObj spid="_x0000_s4100" name="Dokument" r:id="rId5" imgW="5969000" imgH="3340100" progId="Word.Document.12">
                  <p:embed/>
                </p:oleObj>
              </mc:Choice>
              <mc:Fallback>
                <p:oleObj name="Dokument" r:id="rId5" imgW="5969000" imgH="3340100" progId="Word.Document.12">
                  <p:embed/>
                  <p:pic>
                    <p:nvPicPr>
                      <p:cNvPr id="0" name=""/>
                      <p:cNvPicPr/>
                      <p:nvPr/>
                    </p:nvPicPr>
                    <p:blipFill>
                      <a:blip r:embed="rId6"/>
                      <a:stretch>
                        <a:fillRect/>
                      </a:stretch>
                    </p:blipFill>
                    <p:spPr>
                      <a:xfrm>
                        <a:off x="1502296" y="3233398"/>
                        <a:ext cx="5969000" cy="3340100"/>
                      </a:xfrm>
                      <a:prstGeom prst="rect">
                        <a:avLst/>
                      </a:prstGeom>
                    </p:spPr>
                  </p:pic>
                </p:oleObj>
              </mc:Fallback>
            </mc:AlternateContent>
          </a:graphicData>
        </a:graphic>
      </p:graphicFrame>
    </p:spTree>
    <p:extLst>
      <p:ext uri="{BB962C8B-B14F-4D97-AF65-F5344CB8AC3E}">
        <p14:creationId xmlns:p14="http://schemas.microsoft.com/office/powerpoint/2010/main" val="1586702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ieren 2"/>
          <p:cNvGrpSpPr/>
          <p:nvPr/>
        </p:nvGrpSpPr>
        <p:grpSpPr>
          <a:xfrm>
            <a:off x="1475656" y="332656"/>
            <a:ext cx="6220437" cy="2772280"/>
            <a:chOff x="1483403" y="728728"/>
            <a:chExt cx="6220437" cy="2772280"/>
          </a:xfrm>
        </p:grpSpPr>
        <p:sp>
          <p:nvSpPr>
            <p:cNvPr id="8" name="Rechteck 7"/>
            <p:cNvSpPr/>
            <p:nvPr/>
          </p:nvSpPr>
          <p:spPr>
            <a:xfrm>
              <a:off x="1483404" y="1051724"/>
              <a:ext cx="6220436" cy="2449284"/>
            </a:xfrm>
            <a:prstGeom prst="rect">
              <a:avLst/>
            </a:prstGeom>
            <a:solidFill>
              <a:srgbClr val="F2F2F2">
                <a:alpha val="50196"/>
              </a:srgbClr>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7" name="Textfeld 6"/>
            <p:cNvSpPr txBox="1"/>
            <p:nvPr/>
          </p:nvSpPr>
          <p:spPr>
            <a:xfrm>
              <a:off x="1555413" y="2239124"/>
              <a:ext cx="6148426" cy="1200329"/>
            </a:xfrm>
            <a:prstGeom prst="rect">
              <a:avLst/>
            </a:prstGeom>
            <a:noFill/>
          </p:spPr>
          <p:txBody>
            <a:bodyPr wrap="square" rtlCol="0">
              <a:spAutoFit/>
            </a:bodyPr>
            <a:lstStyle/>
            <a:p>
              <a:r>
                <a:rPr lang="de-DE" sz="1200" b="1" dirty="0" smtClean="0">
                  <a:latin typeface="Arial" panose="020B0604020202020204" pitchFamily="34" charset="0"/>
                  <a:cs typeface="Arial" panose="020B0604020202020204" pitchFamily="34" charset="0"/>
                </a:rPr>
                <a:t>Who </a:t>
              </a:r>
              <a:r>
                <a:rPr lang="de-DE" sz="1200" b="1" dirty="0" err="1" smtClean="0">
                  <a:latin typeface="Arial" panose="020B0604020202020204" pitchFamily="34" charset="0"/>
                  <a:cs typeface="Arial" panose="020B0604020202020204" pitchFamily="34" charset="0"/>
                </a:rPr>
                <a:t>developed</a:t>
              </a:r>
              <a:r>
                <a:rPr lang="de-DE" sz="1200" b="1" dirty="0" smtClean="0">
                  <a:latin typeface="Arial" panose="020B0604020202020204" pitchFamily="34" charset="0"/>
                  <a:cs typeface="Arial" panose="020B0604020202020204" pitchFamily="34" charset="0"/>
                </a:rPr>
                <a:t> </a:t>
              </a:r>
              <a:r>
                <a:rPr lang="de-DE" sz="1200" b="1" dirty="0" err="1" smtClean="0">
                  <a:latin typeface="Arial" panose="020B0604020202020204" pitchFamily="34" charset="0"/>
                  <a:cs typeface="Arial" panose="020B0604020202020204" pitchFamily="34" charset="0"/>
                </a:rPr>
                <a:t>the</a:t>
              </a:r>
              <a:r>
                <a:rPr lang="de-DE" sz="1200" b="1" dirty="0" smtClean="0">
                  <a:latin typeface="Arial" panose="020B0604020202020204" pitchFamily="34" charset="0"/>
                  <a:cs typeface="Arial" panose="020B0604020202020204" pitchFamily="34" charset="0"/>
                </a:rPr>
                <a:t> </a:t>
              </a:r>
              <a:r>
                <a:rPr lang="de-DE" sz="1200" b="1" dirty="0" err="1" smtClean="0">
                  <a:latin typeface="Arial" panose="020B0604020202020204" pitchFamily="34" charset="0"/>
                  <a:cs typeface="Arial" panose="020B0604020202020204" pitchFamily="34" charset="0"/>
                </a:rPr>
                <a:t>most</a:t>
              </a:r>
              <a:r>
                <a:rPr lang="de-DE" sz="1200" b="1" dirty="0" smtClean="0">
                  <a:latin typeface="Arial" panose="020B0604020202020204" pitchFamily="34" charset="0"/>
                  <a:cs typeface="Arial" panose="020B0604020202020204" pitchFamily="34" charset="0"/>
                </a:rPr>
                <a:t> </a:t>
              </a:r>
              <a:r>
                <a:rPr lang="de-DE" sz="1200" b="1" dirty="0" err="1" smtClean="0">
                  <a:latin typeface="Arial" panose="020B0604020202020204" pitchFamily="34" charset="0"/>
                  <a:cs typeface="Arial" panose="020B0604020202020204" pitchFamily="34" charset="0"/>
                </a:rPr>
                <a:t>important</a:t>
              </a:r>
              <a:r>
                <a:rPr lang="de-DE" sz="1200" b="1" dirty="0" smtClean="0">
                  <a:latin typeface="Arial" panose="020B0604020202020204" pitchFamily="34" charset="0"/>
                  <a:cs typeface="Arial" panose="020B0604020202020204" pitchFamily="34" charset="0"/>
                </a:rPr>
                <a:t> </a:t>
              </a:r>
              <a:r>
                <a:rPr lang="de-DE" sz="1200" b="1" dirty="0" err="1" smtClean="0">
                  <a:latin typeface="Arial" panose="020B0604020202020204" pitchFamily="34" charset="0"/>
                  <a:cs typeface="Arial" panose="020B0604020202020204" pitchFamily="34" charset="0"/>
                </a:rPr>
                <a:t>apps</a:t>
              </a:r>
              <a:r>
                <a:rPr lang="de-DE" sz="1200" b="1" dirty="0" smtClean="0">
                  <a:latin typeface="Arial" panose="020B0604020202020204" pitchFamily="34" charset="0"/>
                  <a:cs typeface="Arial" panose="020B0604020202020204" pitchFamily="34" charset="0"/>
                </a:rPr>
                <a:t>? </a:t>
              </a:r>
              <a:endParaRPr lang="de-DE" sz="1200" b="1" dirty="0">
                <a:latin typeface="Arial" panose="020B0604020202020204" pitchFamily="34" charset="0"/>
                <a:cs typeface="Arial" panose="020B0604020202020204" pitchFamily="34" charset="0"/>
              </a:endParaRPr>
            </a:p>
            <a:p>
              <a:r>
                <a:rPr lang="de-DE" sz="1200" b="1" dirty="0" err="1" smtClean="0">
                  <a:latin typeface="Arial" panose="020B0604020202020204" pitchFamily="34" charset="0"/>
                  <a:cs typeface="Arial" panose="020B0604020202020204" pitchFamily="34" charset="0"/>
                </a:rPr>
                <a:t>Please</a:t>
              </a:r>
              <a:r>
                <a:rPr lang="de-DE" sz="1200" b="1" dirty="0" smtClean="0">
                  <a:latin typeface="Arial" panose="020B0604020202020204" pitchFamily="34" charset="0"/>
                  <a:cs typeface="Arial" panose="020B0604020202020204" pitchFamily="34" charset="0"/>
                </a:rPr>
                <a:t> </a:t>
              </a:r>
              <a:r>
                <a:rPr lang="de-DE" sz="1200" b="1" dirty="0" err="1" smtClean="0">
                  <a:latin typeface="Arial" panose="020B0604020202020204" pitchFamily="34" charset="0"/>
                  <a:cs typeface="Arial" panose="020B0604020202020204" pitchFamily="34" charset="0"/>
                </a:rPr>
                <a:t>estimate</a:t>
              </a:r>
              <a:r>
                <a:rPr lang="de-DE" sz="1200" b="1" dirty="0" smtClean="0">
                  <a:latin typeface="Arial" panose="020B0604020202020204" pitchFamily="34" charset="0"/>
                  <a:cs typeface="Arial" panose="020B0604020202020204" pitchFamily="34" charset="0"/>
                </a:rPr>
                <a:t> </a:t>
              </a:r>
              <a:r>
                <a:rPr lang="de-DE" sz="1200" b="1" dirty="0" err="1" smtClean="0">
                  <a:latin typeface="Arial" panose="020B0604020202020204" pitchFamily="34" charset="0"/>
                  <a:cs typeface="Arial" panose="020B0604020202020204" pitchFamily="34" charset="0"/>
                </a:rPr>
                <a:t>the</a:t>
              </a:r>
              <a:r>
                <a:rPr lang="de-DE" sz="1200" b="1" dirty="0" smtClean="0">
                  <a:latin typeface="Arial" panose="020B0604020202020204" pitchFamily="34" charset="0"/>
                  <a:cs typeface="Arial" panose="020B0604020202020204" pitchFamily="34" charset="0"/>
                </a:rPr>
                <a:t> </a:t>
              </a:r>
              <a:r>
                <a:rPr lang="de-DE" sz="1200" b="1" dirty="0" err="1" smtClean="0">
                  <a:latin typeface="Arial" panose="020B0604020202020204" pitchFamily="34" charset="0"/>
                  <a:cs typeface="Arial" panose="020B0604020202020204" pitchFamily="34" charset="0"/>
                </a:rPr>
                <a:t>share</a:t>
              </a:r>
              <a:r>
                <a:rPr lang="de-DE" sz="1200" b="1" dirty="0" smtClean="0">
                  <a:latin typeface="Arial" panose="020B0604020202020204" pitchFamily="34" charset="0"/>
                  <a:cs typeface="Arial" panose="020B0604020202020204" pitchFamily="34" charset="0"/>
                </a:rPr>
                <a:t> </a:t>
              </a:r>
              <a:r>
                <a:rPr lang="de-DE" sz="1200" b="1" dirty="0" err="1" smtClean="0">
                  <a:latin typeface="Arial" panose="020B0604020202020204" pitchFamily="34" charset="0"/>
                  <a:cs typeface="Arial" panose="020B0604020202020204" pitchFamily="34" charset="0"/>
                </a:rPr>
                <a:t>of</a:t>
              </a:r>
              <a:r>
                <a:rPr lang="de-DE" sz="1200" b="1" dirty="0" smtClean="0">
                  <a:latin typeface="Arial" panose="020B0604020202020204" pitchFamily="34" charset="0"/>
                  <a:cs typeface="Arial" panose="020B0604020202020204" pitchFamily="34" charset="0"/>
                </a:rPr>
                <a:t> all </a:t>
              </a:r>
              <a:r>
                <a:rPr lang="de-DE" sz="1200" b="1" dirty="0" err="1" smtClean="0">
                  <a:latin typeface="Arial" panose="020B0604020202020204" pitchFamily="34" charset="0"/>
                  <a:cs typeface="Arial" panose="020B0604020202020204" pitchFamily="34" charset="0"/>
                </a:rPr>
                <a:t>innovations</a:t>
              </a:r>
              <a:r>
                <a:rPr lang="de-DE" sz="1200" b="1" dirty="0" smtClean="0">
                  <a:latin typeface="Arial" panose="020B0604020202020204" pitchFamily="34" charset="0"/>
                  <a:cs typeface="Arial" panose="020B0604020202020204" pitchFamily="34" charset="0"/>
                </a:rPr>
                <a:t> </a:t>
              </a:r>
              <a:r>
                <a:rPr lang="de-DE" sz="1200" b="1" dirty="0" err="1" smtClean="0">
                  <a:latin typeface="Arial" panose="020B0604020202020204" pitchFamily="34" charset="0"/>
                  <a:cs typeface="Arial" panose="020B0604020202020204" pitchFamily="34" charset="0"/>
                </a:rPr>
                <a:t>developed</a:t>
              </a:r>
              <a:r>
                <a:rPr lang="de-DE" sz="1200" b="1" dirty="0" smtClean="0">
                  <a:latin typeface="Arial" panose="020B0604020202020204" pitchFamily="34" charset="0"/>
                  <a:cs typeface="Arial" panose="020B0604020202020204" pitchFamily="34" charset="0"/>
                </a:rPr>
                <a:t> </a:t>
              </a:r>
              <a:r>
                <a:rPr lang="de-DE" sz="1200" b="1" dirty="0" err="1" smtClean="0">
                  <a:latin typeface="Arial" panose="020B0604020202020204" pitchFamily="34" charset="0"/>
                  <a:cs typeface="Arial" panose="020B0604020202020204" pitchFamily="34" charset="0"/>
                </a:rPr>
                <a:t>by</a:t>
              </a:r>
              <a:r>
                <a:rPr lang="de-DE" sz="1200" b="1" dirty="0" smtClean="0">
                  <a:latin typeface="Arial" panose="020B0604020202020204" pitchFamily="34" charset="0"/>
                  <a:cs typeface="Arial" panose="020B0604020202020204" pitchFamily="34" charset="0"/>
                </a:rPr>
                <a:t> </a:t>
              </a:r>
              <a:r>
                <a:rPr lang="de-DE" sz="1200" b="1" dirty="0" err="1" smtClean="0">
                  <a:latin typeface="Arial" panose="020B0604020202020204" pitchFamily="34" charset="0"/>
                  <a:cs typeface="Arial" panose="020B0604020202020204" pitchFamily="34" charset="0"/>
                </a:rPr>
                <a:t>each</a:t>
              </a:r>
              <a:r>
                <a:rPr lang="de-DE" sz="1200" b="1" dirty="0" smtClean="0">
                  <a:latin typeface="Arial" panose="020B0604020202020204" pitchFamily="34" charset="0"/>
                  <a:cs typeface="Arial" panose="020B0604020202020204" pitchFamily="34" charset="0"/>
                </a:rPr>
                <a:t> </a:t>
              </a:r>
              <a:r>
                <a:rPr lang="de-DE" sz="1200" b="1" dirty="0" err="1" smtClean="0">
                  <a:latin typeface="Arial" panose="020B0604020202020204" pitchFamily="34" charset="0"/>
                  <a:cs typeface="Arial" panose="020B0604020202020204" pitchFamily="34" charset="0"/>
                </a:rPr>
                <a:t>of</a:t>
              </a:r>
              <a:r>
                <a:rPr lang="de-DE" sz="1200" b="1" dirty="0" smtClean="0">
                  <a:latin typeface="Arial" panose="020B0604020202020204" pitchFamily="34" charset="0"/>
                  <a:cs typeface="Arial" panose="020B0604020202020204" pitchFamily="34" charset="0"/>
                </a:rPr>
                <a:t> </a:t>
              </a:r>
              <a:r>
                <a:rPr lang="de-DE" sz="1200" b="1" dirty="0" err="1" smtClean="0">
                  <a:latin typeface="Arial" panose="020B0604020202020204" pitchFamily="34" charset="0"/>
                  <a:cs typeface="Arial" panose="020B0604020202020204" pitchFamily="34" charset="0"/>
                </a:rPr>
                <a:t>the</a:t>
              </a:r>
              <a:r>
                <a:rPr lang="de-DE" sz="1200" b="1" dirty="0" smtClean="0">
                  <a:latin typeface="Arial" panose="020B0604020202020204" pitchFamily="34" charset="0"/>
                  <a:cs typeface="Arial" panose="020B0604020202020204" pitchFamily="34" charset="0"/>
                </a:rPr>
                <a:t> </a:t>
              </a:r>
              <a:r>
                <a:rPr lang="de-DE" sz="1200" b="1" dirty="0" err="1" smtClean="0">
                  <a:latin typeface="Arial" panose="020B0604020202020204" pitchFamily="34" charset="0"/>
                  <a:cs typeface="Arial" panose="020B0604020202020204" pitchFamily="34" charset="0"/>
                </a:rPr>
                <a:t>following</a:t>
              </a:r>
              <a:r>
                <a:rPr lang="de-DE" sz="1200" b="1" dirty="0" smtClean="0">
                  <a:latin typeface="Arial" panose="020B0604020202020204" pitchFamily="34" charset="0"/>
                  <a:cs typeface="Arial" panose="020B0604020202020204" pitchFamily="34" charset="0"/>
                </a:rPr>
                <a:t> </a:t>
              </a:r>
              <a:r>
                <a:rPr lang="de-DE" sz="1200" b="1" dirty="0" err="1" smtClean="0">
                  <a:latin typeface="Arial" panose="020B0604020202020204" pitchFamily="34" charset="0"/>
                  <a:cs typeface="Arial" panose="020B0604020202020204" pitchFamily="34" charset="0"/>
                </a:rPr>
                <a:t>groups</a:t>
              </a:r>
              <a:r>
                <a:rPr lang="de-DE" sz="1200" b="1" dirty="0" smtClean="0">
                  <a:latin typeface="Arial" panose="020B0604020202020204" pitchFamily="34" charset="0"/>
                  <a:cs typeface="Arial" panose="020B0604020202020204" pitchFamily="34" charset="0"/>
                </a:rPr>
                <a:t>. </a:t>
              </a:r>
              <a:endParaRPr lang="de-DE" sz="1200" b="1" dirty="0">
                <a:latin typeface="Arial" panose="020B0604020202020204" pitchFamily="34" charset="0"/>
                <a:cs typeface="Arial" panose="020B0604020202020204" pitchFamily="34" charset="0"/>
              </a:endParaRPr>
            </a:p>
            <a:p>
              <a:endParaRPr lang="de-DE" sz="1200" dirty="0" smtClean="0">
                <a:solidFill>
                  <a:schemeClr val="tx1">
                    <a:lumMod val="65000"/>
                    <a:lumOff val="35000"/>
                  </a:schemeClr>
                </a:solidFill>
                <a:latin typeface="Arial" panose="020B0604020202020204" pitchFamily="34" charset="0"/>
                <a:cs typeface="Arial" panose="020B0604020202020204" pitchFamily="34" charset="0"/>
              </a:endParaRPr>
            </a:p>
            <a:p>
              <a:r>
                <a:rPr lang="de-DE" sz="800" i="1" dirty="0" err="1" smtClean="0">
                  <a:latin typeface="Arial" panose="020B0604020202020204" pitchFamily="34" charset="0"/>
                  <a:cs typeface="Arial" panose="020B0604020202020204" pitchFamily="34" charset="0"/>
                </a:rPr>
                <a:t>To</a:t>
              </a:r>
              <a:r>
                <a:rPr lang="de-DE" sz="800" i="1" dirty="0" smtClean="0">
                  <a:latin typeface="Arial" panose="020B0604020202020204" pitchFamily="34" charset="0"/>
                  <a:cs typeface="Arial" panose="020B0604020202020204" pitchFamily="34" charset="0"/>
                </a:rPr>
                <a:t> do so, </a:t>
              </a:r>
              <a:r>
                <a:rPr lang="de-DE" sz="800" i="1" dirty="0" err="1" smtClean="0">
                  <a:latin typeface="Arial" panose="020B0604020202020204" pitchFamily="34" charset="0"/>
                  <a:cs typeface="Arial" panose="020B0604020202020204" pitchFamily="34" charset="0"/>
                </a:rPr>
                <a:t>please</a:t>
              </a:r>
              <a:r>
                <a:rPr lang="de-DE" sz="800" i="1" dirty="0" smtClean="0">
                  <a:latin typeface="Arial" panose="020B0604020202020204" pitchFamily="34" charset="0"/>
                  <a:cs typeface="Arial" panose="020B0604020202020204" pitchFamily="34" charset="0"/>
                </a:rPr>
                <a:t> pull </a:t>
              </a:r>
              <a:r>
                <a:rPr lang="de-DE" sz="800" i="1" dirty="0" err="1" smtClean="0">
                  <a:latin typeface="Arial" panose="020B0604020202020204" pitchFamily="34" charset="0"/>
                  <a:cs typeface="Arial" panose="020B0604020202020204" pitchFamily="34" charset="0"/>
                </a:rPr>
                <a:t>the</a:t>
              </a:r>
              <a:r>
                <a:rPr lang="de-DE" sz="800" i="1" dirty="0" smtClean="0">
                  <a:latin typeface="Arial" panose="020B0604020202020204" pitchFamily="34" charset="0"/>
                  <a:cs typeface="Arial" panose="020B0604020202020204" pitchFamily="34" charset="0"/>
                </a:rPr>
                <a:t> </a:t>
              </a:r>
              <a:r>
                <a:rPr lang="de-DE" sz="800" i="1" dirty="0" err="1" smtClean="0">
                  <a:latin typeface="Arial" panose="020B0604020202020204" pitchFamily="34" charset="0"/>
                  <a:cs typeface="Arial" panose="020B0604020202020204" pitchFamily="34" charset="0"/>
                </a:rPr>
                <a:t>blue</a:t>
              </a:r>
              <a:r>
                <a:rPr lang="de-DE" sz="800" i="1" dirty="0" smtClean="0">
                  <a:latin typeface="Arial" panose="020B0604020202020204" pitchFamily="34" charset="0"/>
                  <a:cs typeface="Arial" panose="020B0604020202020204" pitchFamily="34" charset="0"/>
                </a:rPr>
                <a:t> </a:t>
              </a:r>
              <a:r>
                <a:rPr lang="de-DE" sz="800" i="1" dirty="0" err="1" smtClean="0">
                  <a:latin typeface="Arial" panose="020B0604020202020204" pitchFamily="34" charset="0"/>
                  <a:cs typeface="Arial" panose="020B0604020202020204" pitchFamily="34" charset="0"/>
                </a:rPr>
                <a:t>dot</a:t>
              </a:r>
              <a:r>
                <a:rPr lang="de-DE" sz="800" i="1" dirty="0" smtClean="0">
                  <a:latin typeface="Arial" panose="020B0604020202020204" pitchFamily="34" charset="0"/>
                  <a:cs typeface="Arial" panose="020B0604020202020204" pitchFamily="34" charset="0"/>
                </a:rPr>
                <a:t> </a:t>
              </a:r>
              <a:r>
                <a:rPr lang="de-DE" sz="800" i="1" dirty="0" err="1" smtClean="0">
                  <a:latin typeface="Arial" panose="020B0604020202020204" pitchFamily="34" charset="0"/>
                  <a:cs typeface="Arial" panose="020B0604020202020204" pitchFamily="34" charset="0"/>
                </a:rPr>
                <a:t>to</a:t>
              </a:r>
              <a:r>
                <a:rPr lang="de-DE" sz="800" i="1" dirty="0" smtClean="0">
                  <a:latin typeface="Arial" panose="020B0604020202020204" pitchFamily="34" charset="0"/>
                  <a:cs typeface="Arial" panose="020B0604020202020204" pitchFamily="34" charset="0"/>
                </a:rPr>
                <a:t> </a:t>
              </a:r>
              <a:r>
                <a:rPr lang="de-DE" sz="800" i="1" dirty="0" err="1" smtClean="0">
                  <a:latin typeface="Arial" panose="020B0604020202020204" pitchFamily="34" charset="0"/>
                  <a:cs typeface="Arial" panose="020B0604020202020204" pitchFamily="34" charset="0"/>
                </a:rPr>
                <a:t>the</a:t>
              </a:r>
              <a:r>
                <a:rPr lang="de-DE" sz="800" i="1" dirty="0" smtClean="0">
                  <a:latin typeface="Arial" panose="020B0604020202020204" pitchFamily="34" charset="0"/>
                  <a:cs typeface="Arial" panose="020B0604020202020204" pitchFamily="34" charset="0"/>
                </a:rPr>
                <a:t> </a:t>
              </a:r>
              <a:r>
                <a:rPr lang="de-DE" sz="800" i="1" dirty="0" err="1" smtClean="0">
                  <a:latin typeface="Arial" panose="020B0604020202020204" pitchFamily="34" charset="0"/>
                  <a:cs typeface="Arial" panose="020B0604020202020204" pitchFamily="34" charset="0"/>
                </a:rPr>
                <a:t>the</a:t>
              </a:r>
              <a:r>
                <a:rPr lang="de-DE" sz="800" i="1" dirty="0" smtClean="0">
                  <a:latin typeface="Arial" panose="020B0604020202020204" pitchFamily="34" charset="0"/>
                  <a:cs typeface="Arial" panose="020B0604020202020204" pitchFamily="34" charset="0"/>
                </a:rPr>
                <a:t> </a:t>
              </a:r>
              <a:r>
                <a:rPr lang="de-DE" sz="800" i="1" dirty="0" err="1" smtClean="0">
                  <a:latin typeface="Arial" panose="020B0604020202020204" pitchFamily="34" charset="0"/>
                  <a:cs typeface="Arial" panose="020B0604020202020204" pitchFamily="34" charset="0"/>
                </a:rPr>
                <a:t>spot</a:t>
              </a:r>
              <a:r>
                <a:rPr lang="de-DE" sz="800" i="1" dirty="0" smtClean="0">
                  <a:latin typeface="Arial" panose="020B0604020202020204" pitchFamily="34" charset="0"/>
                  <a:cs typeface="Arial" panose="020B0604020202020204" pitchFamily="34" charset="0"/>
                </a:rPr>
                <a:t> </a:t>
              </a:r>
              <a:r>
                <a:rPr lang="de-DE" sz="800" i="1" dirty="0" err="1" smtClean="0">
                  <a:latin typeface="Arial" panose="020B0604020202020204" pitchFamily="34" charset="0"/>
                  <a:cs typeface="Arial" panose="020B0604020202020204" pitchFamily="34" charset="0"/>
                </a:rPr>
                <a:t>that</a:t>
              </a:r>
              <a:r>
                <a:rPr lang="de-DE" sz="800" i="1" dirty="0" smtClean="0">
                  <a:latin typeface="Arial" panose="020B0604020202020204" pitchFamily="34" charset="0"/>
                  <a:cs typeface="Arial" panose="020B0604020202020204" pitchFamily="34" charset="0"/>
                </a:rPr>
                <a:t> </a:t>
              </a:r>
              <a:r>
                <a:rPr lang="de-DE" sz="800" i="1" dirty="0" err="1" smtClean="0">
                  <a:latin typeface="Arial" panose="020B0604020202020204" pitchFamily="34" charset="0"/>
                  <a:cs typeface="Arial" panose="020B0604020202020204" pitchFamily="34" charset="0"/>
                </a:rPr>
                <a:t>represents</a:t>
              </a:r>
              <a:r>
                <a:rPr lang="de-DE" sz="800" i="1" dirty="0" smtClean="0">
                  <a:latin typeface="Arial" panose="020B0604020202020204" pitchFamily="34" charset="0"/>
                  <a:cs typeface="Arial" panose="020B0604020202020204" pitchFamily="34" charset="0"/>
                </a:rPr>
                <a:t> </a:t>
              </a:r>
              <a:r>
                <a:rPr lang="de-DE" sz="800" i="1" dirty="0" err="1" smtClean="0">
                  <a:latin typeface="Arial" panose="020B0604020202020204" pitchFamily="34" charset="0"/>
                  <a:cs typeface="Arial" panose="020B0604020202020204" pitchFamily="34" charset="0"/>
                </a:rPr>
                <a:t>your</a:t>
              </a:r>
              <a:r>
                <a:rPr lang="de-DE" sz="800" i="1" dirty="0" smtClean="0">
                  <a:latin typeface="Arial" panose="020B0604020202020204" pitchFamily="34" charset="0"/>
                  <a:cs typeface="Arial" panose="020B0604020202020204" pitchFamily="34" charset="0"/>
                </a:rPr>
                <a:t> </a:t>
              </a:r>
              <a:r>
                <a:rPr lang="de-DE" sz="800" i="1" dirty="0" err="1" smtClean="0">
                  <a:latin typeface="Arial" panose="020B0604020202020204" pitchFamily="34" charset="0"/>
                  <a:cs typeface="Arial" panose="020B0604020202020204" pitchFamily="34" charset="0"/>
                </a:rPr>
                <a:t>intuition</a:t>
              </a:r>
              <a:r>
                <a:rPr lang="de-DE" sz="800" i="1" dirty="0" smtClean="0">
                  <a:latin typeface="Arial" panose="020B0604020202020204" pitchFamily="34" charset="0"/>
                  <a:cs typeface="Arial" panose="020B0604020202020204" pitchFamily="34" charset="0"/>
                </a:rPr>
                <a:t> </a:t>
              </a:r>
              <a:r>
                <a:rPr lang="de-DE" sz="800" i="1" dirty="0" err="1" smtClean="0">
                  <a:latin typeface="Arial" panose="020B0604020202020204" pitchFamily="34" charset="0"/>
                  <a:cs typeface="Arial" panose="020B0604020202020204" pitchFamily="34" charset="0"/>
                </a:rPr>
                <a:t>of</a:t>
              </a:r>
              <a:r>
                <a:rPr lang="de-DE" sz="800" i="1" dirty="0" smtClean="0">
                  <a:latin typeface="Arial" panose="020B0604020202020204" pitchFamily="34" charset="0"/>
                  <a:cs typeface="Arial" panose="020B0604020202020204" pitchFamily="34" charset="0"/>
                </a:rPr>
                <a:t> </a:t>
              </a:r>
              <a:r>
                <a:rPr lang="de-DE" sz="800" i="1" dirty="0" err="1" smtClean="0">
                  <a:latin typeface="Arial" panose="020B0604020202020204" pitchFamily="34" charset="0"/>
                  <a:cs typeface="Arial" panose="020B0604020202020204" pitchFamily="34" charset="0"/>
                </a:rPr>
                <a:t>each</a:t>
              </a:r>
              <a:r>
                <a:rPr lang="de-DE" sz="800" i="1" dirty="0" smtClean="0">
                  <a:latin typeface="Arial" panose="020B0604020202020204" pitchFamily="34" charset="0"/>
                  <a:cs typeface="Arial" panose="020B0604020202020204" pitchFamily="34" charset="0"/>
                </a:rPr>
                <a:t> </a:t>
              </a:r>
              <a:r>
                <a:rPr lang="de-DE" sz="800" i="1" dirty="0" err="1" smtClean="0">
                  <a:latin typeface="Arial" panose="020B0604020202020204" pitchFamily="34" charset="0"/>
                  <a:cs typeface="Arial" panose="020B0604020202020204" pitchFamily="34" charset="0"/>
                </a:rPr>
                <a:t>actual</a:t>
              </a:r>
              <a:r>
                <a:rPr lang="de-DE" sz="800" i="1" dirty="0" smtClean="0">
                  <a:latin typeface="Arial" panose="020B0604020202020204" pitchFamily="34" charset="0"/>
                  <a:cs typeface="Arial" panose="020B0604020202020204" pitchFamily="34" charset="0"/>
                </a:rPr>
                <a:t> </a:t>
              </a:r>
              <a:r>
                <a:rPr lang="de-DE" sz="800" i="1" dirty="0" err="1" smtClean="0">
                  <a:latin typeface="Arial" panose="020B0604020202020204" pitchFamily="34" charset="0"/>
                  <a:cs typeface="Arial" panose="020B0604020202020204" pitchFamily="34" charset="0"/>
                </a:rPr>
                <a:t>share</a:t>
              </a:r>
              <a:r>
                <a:rPr lang="de-DE" sz="800" i="1" dirty="0" smtClean="0">
                  <a:latin typeface="Arial" panose="020B0604020202020204" pitchFamily="34" charset="0"/>
                  <a:cs typeface="Arial" panose="020B0604020202020204" pitchFamily="34" charset="0"/>
                </a:rPr>
                <a:t>.</a:t>
              </a:r>
              <a:endParaRPr lang="de-DE" sz="800" i="1" dirty="0">
                <a:latin typeface="Arial" panose="020B0604020202020204" pitchFamily="34" charset="0"/>
                <a:cs typeface="Arial" panose="020B0604020202020204" pitchFamily="34" charset="0"/>
              </a:endParaRPr>
            </a:p>
            <a:p>
              <a:endParaRPr lang="de-DE" sz="800" i="1" dirty="0">
                <a:latin typeface="Arial" panose="020B0604020202020204" pitchFamily="34" charset="0"/>
                <a:cs typeface="Arial" panose="020B0604020202020204" pitchFamily="34" charset="0"/>
              </a:endParaRPr>
            </a:p>
            <a:p>
              <a:r>
                <a:rPr lang="en-US" sz="800" i="1" dirty="0">
                  <a:latin typeface="Arial" panose="020B0604020202020204" pitchFamily="34" charset="0"/>
                  <a:cs typeface="Arial" panose="020B0604020202020204" pitchFamily="34" charset="0"/>
                </a:rPr>
                <a:t>Please answer spontaneously and if in </a:t>
              </a:r>
              <a:r>
                <a:rPr lang="en-US" sz="800" i="1" dirty="0" smtClean="0">
                  <a:latin typeface="Arial" panose="020B0604020202020204" pitchFamily="34" charset="0"/>
                  <a:cs typeface="Arial" panose="020B0604020202020204" pitchFamily="34" charset="0"/>
                </a:rPr>
                <a:t>doubt, </a:t>
              </a:r>
              <a:r>
                <a:rPr lang="en-US" sz="800" i="1" dirty="0">
                  <a:latin typeface="Arial" panose="020B0604020202020204" pitchFamily="34" charset="0"/>
                  <a:cs typeface="Arial" panose="020B0604020202020204" pitchFamily="34" charset="0"/>
                </a:rPr>
                <a:t>just follow your intuition.</a:t>
              </a:r>
            </a:p>
          </p:txBody>
        </p:sp>
        <p:sp>
          <p:nvSpPr>
            <p:cNvPr id="13" name="Rechteck 12"/>
            <p:cNvSpPr/>
            <p:nvPr/>
          </p:nvSpPr>
          <p:spPr>
            <a:xfrm>
              <a:off x="3131840" y="1280954"/>
              <a:ext cx="4572000" cy="707886"/>
            </a:xfrm>
            <a:prstGeom prst="rect">
              <a:avLst/>
            </a:prstGeom>
          </p:spPr>
          <p:txBody>
            <a:bodyPr>
              <a:spAutoFit/>
            </a:bodyPr>
            <a:lstStyle/>
            <a:p>
              <a:r>
                <a:rPr lang="en-US" sz="800" dirty="0" smtClean="0">
                  <a:latin typeface="Arial" panose="020B0604020202020204" pitchFamily="34" charset="0"/>
                  <a:cs typeface="Arial" panose="020B0604020202020204" pitchFamily="34" charset="0"/>
                </a:rPr>
                <a:t>Numerous apps for medical purposes can be downloaded on the smartphone or tablet. They help to for example monitor the taking medicine, record blood sugar levels for diabetes patients, and help find medical articles. </a:t>
              </a:r>
            </a:p>
            <a:p>
              <a:r>
                <a:rPr lang="en-US" sz="800" dirty="0" smtClean="0">
                  <a:latin typeface="Arial" panose="020B0604020202020204" pitchFamily="34" charset="0"/>
                  <a:cs typeface="Arial" panose="020B0604020202020204" pitchFamily="34" charset="0"/>
                </a:rPr>
                <a:t>A study analyzed the origins of the most important apps that have been made available to download in Germany, UK and USA between 2008 and 2014. </a:t>
              </a:r>
              <a:endParaRPr lang="en-US" sz="800" dirty="0">
                <a:latin typeface="Arial" panose="020B0604020202020204" pitchFamily="34" charset="0"/>
                <a:cs typeface="Arial" panose="020B0604020202020204" pitchFamily="34" charset="0"/>
              </a:endParaRPr>
            </a:p>
          </p:txBody>
        </p:sp>
        <p:pic>
          <p:nvPicPr>
            <p:cNvPr id="14" name="Picture 6"/>
            <p:cNvPicPr/>
            <p:nvPr/>
          </p:nvPicPr>
          <p:blipFill rotWithShape="1">
            <a:blip r:embed="rId3" cstate="print">
              <a:extLst>
                <a:ext uri="{28A0092B-C50C-407E-A947-70E740481C1C}">
                  <a14:useLocalDpi xmlns:a14="http://schemas.microsoft.com/office/drawing/2010/main" val="0"/>
                </a:ext>
              </a:extLst>
            </a:blip>
            <a:srcRect l="7805" t="6884" r="48567" b="9710"/>
            <a:stretch/>
          </p:blipFill>
          <p:spPr bwMode="auto">
            <a:xfrm>
              <a:off x="1670344" y="1133604"/>
              <a:ext cx="1467801" cy="1008112"/>
            </a:xfrm>
            <a:prstGeom prst="rect">
              <a:avLst/>
            </a:prstGeom>
            <a:noFill/>
            <a:ln>
              <a:noFill/>
            </a:ln>
            <a:effectLst/>
            <a:extLst>
              <a:ext uri="{53640926-AAD7-44D8-BBD7-CCE9431645EC}">
                <a14:shadowObscured xmlns:a14="http://schemas.microsoft.com/office/drawing/2010/main"/>
              </a:ext>
            </a:extLst>
          </p:spPr>
        </p:pic>
        <p:sp>
          <p:nvSpPr>
            <p:cNvPr id="9" name="Rechteck 8"/>
            <p:cNvSpPr/>
            <p:nvPr/>
          </p:nvSpPr>
          <p:spPr>
            <a:xfrm>
              <a:off x="1483403" y="728728"/>
              <a:ext cx="6213600" cy="25200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200" b="1" dirty="0" smtClean="0">
                  <a:solidFill>
                    <a:schemeClr val="tx1"/>
                  </a:solidFill>
                  <a:latin typeface="Arial" panose="020B0604020202020204" pitchFamily="34" charset="0"/>
                  <a:cs typeface="Arial" panose="020B0604020202020204" pitchFamily="34" charset="0"/>
                </a:rPr>
                <a:t>The </a:t>
              </a:r>
              <a:r>
                <a:rPr lang="de-DE" sz="1200" b="1" dirty="0" err="1" smtClean="0">
                  <a:solidFill>
                    <a:schemeClr val="tx1"/>
                  </a:solidFill>
                  <a:latin typeface="Arial" panose="020B0604020202020204" pitchFamily="34" charset="0"/>
                  <a:cs typeface="Arial" panose="020B0604020202020204" pitchFamily="34" charset="0"/>
                </a:rPr>
                <a:t>most</a:t>
              </a:r>
              <a:r>
                <a:rPr lang="de-DE" sz="1200" b="1" dirty="0" smtClean="0">
                  <a:solidFill>
                    <a:schemeClr val="tx1"/>
                  </a:solidFill>
                  <a:latin typeface="Arial" panose="020B0604020202020204" pitchFamily="34" charset="0"/>
                  <a:cs typeface="Arial" panose="020B0604020202020204" pitchFamily="34" charset="0"/>
                </a:rPr>
                <a:t> </a:t>
              </a:r>
              <a:r>
                <a:rPr lang="de-DE" sz="1200" b="1" dirty="0" err="1" smtClean="0">
                  <a:solidFill>
                    <a:schemeClr val="tx1"/>
                  </a:solidFill>
                  <a:latin typeface="Arial" panose="020B0604020202020204" pitchFamily="34" charset="0"/>
                  <a:cs typeface="Arial" panose="020B0604020202020204" pitchFamily="34" charset="0"/>
                </a:rPr>
                <a:t>important</a:t>
              </a:r>
              <a:r>
                <a:rPr lang="de-DE" sz="1200" b="1" dirty="0" smtClean="0">
                  <a:solidFill>
                    <a:schemeClr val="tx1"/>
                  </a:solidFill>
                  <a:latin typeface="Arial" panose="020B0604020202020204" pitchFamily="34" charset="0"/>
                  <a:cs typeface="Arial" panose="020B0604020202020204" pitchFamily="34" charset="0"/>
                </a:rPr>
                <a:t> </a:t>
              </a:r>
              <a:r>
                <a:rPr lang="de-DE" sz="1200" b="1" dirty="0" err="1" smtClean="0">
                  <a:solidFill>
                    <a:schemeClr val="tx1"/>
                  </a:solidFill>
                  <a:latin typeface="Arial" panose="020B0604020202020204" pitchFamily="34" charset="0"/>
                  <a:cs typeface="Arial" panose="020B0604020202020204" pitchFamily="34" charset="0"/>
                </a:rPr>
                <a:t>medical</a:t>
              </a:r>
              <a:r>
                <a:rPr lang="de-DE" sz="1200" b="1" dirty="0" smtClean="0">
                  <a:solidFill>
                    <a:schemeClr val="tx1"/>
                  </a:solidFill>
                  <a:latin typeface="Arial" panose="020B0604020202020204" pitchFamily="34" charset="0"/>
                  <a:cs typeface="Arial" panose="020B0604020202020204" pitchFamily="34" charset="0"/>
                </a:rPr>
                <a:t> </a:t>
              </a:r>
              <a:r>
                <a:rPr lang="de-DE" sz="1200" b="1" dirty="0" err="1" smtClean="0">
                  <a:solidFill>
                    <a:schemeClr val="tx1"/>
                  </a:solidFill>
                  <a:latin typeface="Arial" panose="020B0604020202020204" pitchFamily="34" charset="0"/>
                  <a:cs typeface="Arial" panose="020B0604020202020204" pitchFamily="34" charset="0"/>
                </a:rPr>
                <a:t>apps</a:t>
              </a:r>
              <a:endParaRPr lang="de-AT" sz="1400" b="1" dirty="0">
                <a:solidFill>
                  <a:schemeClr val="tx1"/>
                </a:solidFill>
                <a:latin typeface="Arial" panose="020B0604020202020204" pitchFamily="34" charset="0"/>
                <a:cs typeface="Arial" panose="020B0604020202020204" pitchFamily="34" charset="0"/>
              </a:endParaRPr>
            </a:p>
          </p:txBody>
        </p:sp>
      </p:grpSp>
      <p:graphicFrame>
        <p:nvGraphicFramePr>
          <p:cNvPr id="2" name="Objekt 1"/>
          <p:cNvGraphicFramePr>
            <a:graphicFrameLocks noChangeAspect="1"/>
          </p:cNvGraphicFramePr>
          <p:nvPr>
            <p:extLst>
              <p:ext uri="{D42A27DB-BD31-4B8C-83A1-F6EECF244321}">
                <p14:modId xmlns:p14="http://schemas.microsoft.com/office/powerpoint/2010/main" val="1012728519"/>
              </p:ext>
            </p:extLst>
          </p:nvPr>
        </p:nvGraphicFramePr>
        <p:xfrm>
          <a:off x="1535669" y="3248747"/>
          <a:ext cx="5969000" cy="3009900"/>
        </p:xfrm>
        <a:graphic>
          <a:graphicData uri="http://schemas.openxmlformats.org/presentationml/2006/ole">
            <mc:AlternateContent xmlns:mc="http://schemas.openxmlformats.org/markup-compatibility/2006">
              <mc:Choice xmlns:v="urn:schemas-microsoft-com:vml" Requires="v">
                <p:oleObj spid="_x0000_s5124" name="Dokument" r:id="rId5" imgW="5969000" imgH="3009900" progId="Word.Document.12">
                  <p:embed/>
                </p:oleObj>
              </mc:Choice>
              <mc:Fallback>
                <p:oleObj name="Dokument" r:id="rId5" imgW="5969000" imgH="3009900" progId="Word.Document.12">
                  <p:embed/>
                  <p:pic>
                    <p:nvPicPr>
                      <p:cNvPr id="0" name=""/>
                      <p:cNvPicPr/>
                      <p:nvPr/>
                    </p:nvPicPr>
                    <p:blipFill>
                      <a:blip r:embed="rId6"/>
                      <a:stretch>
                        <a:fillRect/>
                      </a:stretch>
                    </p:blipFill>
                    <p:spPr>
                      <a:xfrm>
                        <a:off x="1535669" y="3248747"/>
                        <a:ext cx="5969000" cy="3009900"/>
                      </a:xfrm>
                      <a:prstGeom prst="rect">
                        <a:avLst/>
                      </a:prstGeom>
                    </p:spPr>
                  </p:pic>
                </p:oleObj>
              </mc:Fallback>
            </mc:AlternateContent>
          </a:graphicData>
        </a:graphic>
      </p:graphicFrame>
    </p:spTree>
    <p:extLst>
      <p:ext uri="{BB962C8B-B14F-4D97-AF65-F5344CB8AC3E}">
        <p14:creationId xmlns:p14="http://schemas.microsoft.com/office/powerpoint/2010/main" val="3803055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p:cNvGrpSpPr/>
          <p:nvPr/>
        </p:nvGrpSpPr>
        <p:grpSpPr>
          <a:xfrm>
            <a:off x="1547664" y="332656"/>
            <a:ext cx="6220437" cy="2772280"/>
            <a:chOff x="1483403" y="728728"/>
            <a:chExt cx="6220437" cy="2772280"/>
          </a:xfrm>
        </p:grpSpPr>
        <p:grpSp>
          <p:nvGrpSpPr>
            <p:cNvPr id="3" name="Gruppieren 2"/>
            <p:cNvGrpSpPr/>
            <p:nvPr/>
          </p:nvGrpSpPr>
          <p:grpSpPr>
            <a:xfrm>
              <a:off x="1483403" y="728728"/>
              <a:ext cx="6220437" cy="2772280"/>
              <a:chOff x="1483403" y="728728"/>
              <a:chExt cx="6220437" cy="2772280"/>
            </a:xfrm>
          </p:grpSpPr>
          <p:sp>
            <p:nvSpPr>
              <p:cNvPr id="8" name="Rechteck 7"/>
              <p:cNvSpPr/>
              <p:nvPr/>
            </p:nvSpPr>
            <p:spPr>
              <a:xfrm>
                <a:off x="1483404" y="1051724"/>
                <a:ext cx="6220436" cy="2449284"/>
              </a:xfrm>
              <a:prstGeom prst="rect">
                <a:avLst/>
              </a:prstGeom>
              <a:solidFill>
                <a:srgbClr val="F2F2F2">
                  <a:alpha val="50196"/>
                </a:srgbClr>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7" name="Textfeld 6"/>
              <p:cNvSpPr txBox="1"/>
              <p:nvPr/>
            </p:nvSpPr>
            <p:spPr>
              <a:xfrm>
                <a:off x="1555413" y="2239124"/>
                <a:ext cx="6148426" cy="1200329"/>
              </a:xfrm>
              <a:prstGeom prst="rect">
                <a:avLst/>
              </a:prstGeom>
              <a:noFill/>
            </p:spPr>
            <p:txBody>
              <a:bodyPr wrap="square" rtlCol="0">
                <a:spAutoFit/>
              </a:bodyPr>
              <a:lstStyle/>
              <a:p>
                <a:r>
                  <a:rPr lang="de-DE" sz="1200" b="1" dirty="0">
                    <a:latin typeface="Arial" panose="020B0604020202020204" pitchFamily="34" charset="0"/>
                    <a:cs typeface="Arial" panose="020B0604020202020204" pitchFamily="34" charset="0"/>
                  </a:rPr>
                  <a:t>Who </a:t>
                </a:r>
                <a:r>
                  <a:rPr lang="de-DE" sz="1200" b="1" dirty="0" err="1" smtClean="0">
                    <a:latin typeface="Arial" panose="020B0604020202020204" pitchFamily="34" charset="0"/>
                    <a:cs typeface="Arial" panose="020B0604020202020204" pitchFamily="34" charset="0"/>
                  </a:rPr>
                  <a:t>discovered</a:t>
                </a:r>
                <a:r>
                  <a:rPr lang="de-DE" sz="1200" b="1" dirty="0" smtClean="0">
                    <a:latin typeface="Arial" panose="020B0604020202020204" pitchFamily="34" charset="0"/>
                    <a:cs typeface="Arial" panose="020B0604020202020204" pitchFamily="34" charset="0"/>
                  </a:rPr>
                  <a:t> </a:t>
                </a:r>
                <a:r>
                  <a:rPr lang="de-DE" sz="1200" b="1" dirty="0" err="1" smtClean="0">
                    <a:latin typeface="Arial" panose="020B0604020202020204" pitchFamily="34" charset="0"/>
                    <a:cs typeface="Arial" panose="020B0604020202020204" pitchFamily="34" charset="0"/>
                  </a:rPr>
                  <a:t>the</a:t>
                </a:r>
                <a:r>
                  <a:rPr lang="de-DE" sz="1200" b="1" dirty="0" smtClean="0">
                    <a:latin typeface="Arial" panose="020B0604020202020204" pitchFamily="34" charset="0"/>
                    <a:cs typeface="Arial" panose="020B0604020202020204" pitchFamily="34" charset="0"/>
                  </a:rPr>
                  <a:t> off-label </a:t>
                </a:r>
                <a:r>
                  <a:rPr lang="de-DE" sz="1200" b="1" dirty="0" err="1" smtClean="0">
                    <a:latin typeface="Arial" panose="020B0604020202020204" pitchFamily="34" charset="0"/>
                    <a:cs typeface="Arial" panose="020B0604020202020204" pitchFamily="34" charset="0"/>
                  </a:rPr>
                  <a:t>drug</a:t>
                </a:r>
                <a:r>
                  <a:rPr lang="de-DE" sz="1200" b="1" dirty="0" smtClean="0">
                    <a:latin typeface="Arial" panose="020B0604020202020204" pitchFamily="34" charset="0"/>
                    <a:cs typeface="Arial" panose="020B0604020202020204" pitchFamily="34" charset="0"/>
                  </a:rPr>
                  <a:t> </a:t>
                </a:r>
                <a:r>
                  <a:rPr lang="de-DE" sz="1200" b="1" dirty="0" err="1" smtClean="0">
                    <a:latin typeface="Arial" panose="020B0604020202020204" pitchFamily="34" charset="0"/>
                    <a:cs typeface="Arial" panose="020B0604020202020204" pitchFamily="34" charset="0"/>
                  </a:rPr>
                  <a:t>therapies</a:t>
                </a:r>
                <a:r>
                  <a:rPr lang="de-DE" sz="1200" b="1" dirty="0" smtClean="0">
                    <a:latin typeface="Arial" panose="020B0604020202020204" pitchFamily="34" charset="0"/>
                    <a:cs typeface="Arial" panose="020B0604020202020204" pitchFamily="34" charset="0"/>
                  </a:rPr>
                  <a:t>? </a:t>
                </a:r>
                <a:endParaRPr lang="de-DE" sz="1200" b="1" dirty="0">
                  <a:latin typeface="Arial" panose="020B0604020202020204" pitchFamily="34" charset="0"/>
                  <a:cs typeface="Arial" panose="020B0604020202020204" pitchFamily="34" charset="0"/>
                </a:endParaRPr>
              </a:p>
              <a:p>
                <a:r>
                  <a:rPr lang="de-DE" sz="1200" b="1" dirty="0" err="1">
                    <a:latin typeface="Arial" panose="020B0604020202020204" pitchFamily="34" charset="0"/>
                    <a:cs typeface="Arial" panose="020B0604020202020204" pitchFamily="34" charset="0"/>
                  </a:rPr>
                  <a:t>Please</a:t>
                </a:r>
                <a:r>
                  <a:rPr lang="de-DE" sz="1200" b="1" dirty="0">
                    <a:latin typeface="Arial" panose="020B0604020202020204" pitchFamily="34" charset="0"/>
                    <a:cs typeface="Arial" panose="020B0604020202020204" pitchFamily="34" charset="0"/>
                  </a:rPr>
                  <a:t> </a:t>
                </a:r>
                <a:r>
                  <a:rPr lang="de-DE" sz="1200" b="1" dirty="0" err="1">
                    <a:latin typeface="Arial" panose="020B0604020202020204" pitchFamily="34" charset="0"/>
                    <a:cs typeface="Arial" panose="020B0604020202020204" pitchFamily="34" charset="0"/>
                  </a:rPr>
                  <a:t>estimate</a:t>
                </a:r>
                <a:r>
                  <a:rPr lang="de-DE" sz="1200" b="1" dirty="0">
                    <a:latin typeface="Arial" panose="020B0604020202020204" pitchFamily="34" charset="0"/>
                    <a:cs typeface="Arial" panose="020B0604020202020204" pitchFamily="34" charset="0"/>
                  </a:rPr>
                  <a:t> </a:t>
                </a:r>
                <a:r>
                  <a:rPr lang="de-DE" sz="1200" b="1" dirty="0" err="1">
                    <a:latin typeface="Arial" panose="020B0604020202020204" pitchFamily="34" charset="0"/>
                    <a:cs typeface="Arial" panose="020B0604020202020204" pitchFamily="34" charset="0"/>
                  </a:rPr>
                  <a:t>the</a:t>
                </a:r>
                <a:r>
                  <a:rPr lang="de-DE" sz="1200" b="1" dirty="0">
                    <a:latin typeface="Arial" panose="020B0604020202020204" pitchFamily="34" charset="0"/>
                    <a:cs typeface="Arial" panose="020B0604020202020204" pitchFamily="34" charset="0"/>
                  </a:rPr>
                  <a:t> </a:t>
                </a:r>
                <a:r>
                  <a:rPr lang="de-DE" sz="1200" b="1" dirty="0" err="1">
                    <a:latin typeface="Arial" panose="020B0604020202020204" pitchFamily="34" charset="0"/>
                    <a:cs typeface="Arial" panose="020B0604020202020204" pitchFamily="34" charset="0"/>
                  </a:rPr>
                  <a:t>share</a:t>
                </a:r>
                <a:r>
                  <a:rPr lang="de-DE" sz="1200" b="1" dirty="0">
                    <a:latin typeface="Arial" panose="020B0604020202020204" pitchFamily="34" charset="0"/>
                    <a:cs typeface="Arial" panose="020B0604020202020204" pitchFamily="34" charset="0"/>
                  </a:rPr>
                  <a:t> </a:t>
                </a:r>
                <a:r>
                  <a:rPr lang="de-DE" sz="1200" b="1" dirty="0" err="1">
                    <a:latin typeface="Arial" panose="020B0604020202020204" pitchFamily="34" charset="0"/>
                    <a:cs typeface="Arial" panose="020B0604020202020204" pitchFamily="34" charset="0"/>
                  </a:rPr>
                  <a:t>of</a:t>
                </a:r>
                <a:r>
                  <a:rPr lang="de-DE" sz="1200" b="1" dirty="0">
                    <a:latin typeface="Arial" panose="020B0604020202020204" pitchFamily="34" charset="0"/>
                    <a:cs typeface="Arial" panose="020B0604020202020204" pitchFamily="34" charset="0"/>
                  </a:rPr>
                  <a:t> all </a:t>
                </a:r>
                <a:r>
                  <a:rPr lang="de-DE" sz="1200" b="1" dirty="0" err="1">
                    <a:latin typeface="Arial" panose="020B0604020202020204" pitchFamily="34" charset="0"/>
                    <a:cs typeface="Arial" panose="020B0604020202020204" pitchFamily="34" charset="0"/>
                  </a:rPr>
                  <a:t>innovations</a:t>
                </a:r>
                <a:r>
                  <a:rPr lang="de-DE" sz="1200" b="1" dirty="0">
                    <a:latin typeface="Arial" panose="020B0604020202020204" pitchFamily="34" charset="0"/>
                    <a:cs typeface="Arial" panose="020B0604020202020204" pitchFamily="34" charset="0"/>
                  </a:rPr>
                  <a:t> </a:t>
                </a:r>
                <a:r>
                  <a:rPr lang="de-DE" sz="1200" b="1" dirty="0" err="1">
                    <a:latin typeface="Arial" panose="020B0604020202020204" pitchFamily="34" charset="0"/>
                    <a:cs typeface="Arial" panose="020B0604020202020204" pitchFamily="34" charset="0"/>
                  </a:rPr>
                  <a:t>developed</a:t>
                </a:r>
                <a:r>
                  <a:rPr lang="de-DE" sz="1200" b="1" dirty="0">
                    <a:latin typeface="Arial" panose="020B0604020202020204" pitchFamily="34" charset="0"/>
                    <a:cs typeface="Arial" panose="020B0604020202020204" pitchFamily="34" charset="0"/>
                  </a:rPr>
                  <a:t> </a:t>
                </a:r>
                <a:r>
                  <a:rPr lang="de-DE" sz="1200" b="1" dirty="0" err="1">
                    <a:latin typeface="Arial" panose="020B0604020202020204" pitchFamily="34" charset="0"/>
                    <a:cs typeface="Arial" panose="020B0604020202020204" pitchFamily="34" charset="0"/>
                  </a:rPr>
                  <a:t>by</a:t>
                </a:r>
                <a:r>
                  <a:rPr lang="de-DE" sz="1200" b="1" dirty="0">
                    <a:latin typeface="Arial" panose="020B0604020202020204" pitchFamily="34" charset="0"/>
                    <a:cs typeface="Arial" panose="020B0604020202020204" pitchFamily="34" charset="0"/>
                  </a:rPr>
                  <a:t> </a:t>
                </a:r>
                <a:r>
                  <a:rPr lang="de-DE" sz="1200" b="1" dirty="0" err="1">
                    <a:latin typeface="Arial" panose="020B0604020202020204" pitchFamily="34" charset="0"/>
                    <a:cs typeface="Arial" panose="020B0604020202020204" pitchFamily="34" charset="0"/>
                  </a:rPr>
                  <a:t>each</a:t>
                </a:r>
                <a:r>
                  <a:rPr lang="de-DE" sz="1200" b="1" dirty="0">
                    <a:latin typeface="Arial" panose="020B0604020202020204" pitchFamily="34" charset="0"/>
                    <a:cs typeface="Arial" panose="020B0604020202020204" pitchFamily="34" charset="0"/>
                  </a:rPr>
                  <a:t> </a:t>
                </a:r>
                <a:r>
                  <a:rPr lang="de-DE" sz="1200" b="1" dirty="0" err="1">
                    <a:latin typeface="Arial" panose="020B0604020202020204" pitchFamily="34" charset="0"/>
                    <a:cs typeface="Arial" panose="020B0604020202020204" pitchFamily="34" charset="0"/>
                  </a:rPr>
                  <a:t>of</a:t>
                </a:r>
                <a:r>
                  <a:rPr lang="de-DE" sz="1200" b="1" dirty="0">
                    <a:latin typeface="Arial" panose="020B0604020202020204" pitchFamily="34" charset="0"/>
                    <a:cs typeface="Arial" panose="020B0604020202020204" pitchFamily="34" charset="0"/>
                  </a:rPr>
                  <a:t> </a:t>
                </a:r>
                <a:r>
                  <a:rPr lang="de-DE" sz="1200" b="1" dirty="0" err="1">
                    <a:latin typeface="Arial" panose="020B0604020202020204" pitchFamily="34" charset="0"/>
                    <a:cs typeface="Arial" panose="020B0604020202020204" pitchFamily="34" charset="0"/>
                  </a:rPr>
                  <a:t>the</a:t>
                </a:r>
                <a:r>
                  <a:rPr lang="de-DE" sz="1200" b="1" dirty="0">
                    <a:latin typeface="Arial" panose="020B0604020202020204" pitchFamily="34" charset="0"/>
                    <a:cs typeface="Arial" panose="020B0604020202020204" pitchFamily="34" charset="0"/>
                  </a:rPr>
                  <a:t> </a:t>
                </a:r>
                <a:r>
                  <a:rPr lang="de-DE" sz="1200" b="1" dirty="0" err="1">
                    <a:latin typeface="Arial" panose="020B0604020202020204" pitchFamily="34" charset="0"/>
                    <a:cs typeface="Arial" panose="020B0604020202020204" pitchFamily="34" charset="0"/>
                  </a:rPr>
                  <a:t>following</a:t>
                </a:r>
                <a:r>
                  <a:rPr lang="de-DE" sz="1200" b="1" dirty="0">
                    <a:latin typeface="Arial" panose="020B0604020202020204" pitchFamily="34" charset="0"/>
                    <a:cs typeface="Arial" panose="020B0604020202020204" pitchFamily="34" charset="0"/>
                  </a:rPr>
                  <a:t> </a:t>
                </a:r>
                <a:r>
                  <a:rPr lang="de-DE" sz="1200" b="1" dirty="0" err="1">
                    <a:latin typeface="Arial" panose="020B0604020202020204" pitchFamily="34" charset="0"/>
                    <a:cs typeface="Arial" panose="020B0604020202020204" pitchFamily="34" charset="0"/>
                  </a:rPr>
                  <a:t>groups</a:t>
                </a:r>
                <a:r>
                  <a:rPr lang="de-DE" sz="1200" b="1" dirty="0">
                    <a:latin typeface="Arial" panose="020B0604020202020204" pitchFamily="34" charset="0"/>
                    <a:cs typeface="Arial" panose="020B0604020202020204" pitchFamily="34" charset="0"/>
                  </a:rPr>
                  <a:t>. </a:t>
                </a:r>
              </a:p>
              <a:p>
                <a:endParaRPr lang="de-DE" sz="1200" dirty="0">
                  <a:solidFill>
                    <a:schemeClr val="tx1">
                      <a:lumMod val="65000"/>
                      <a:lumOff val="35000"/>
                    </a:schemeClr>
                  </a:solidFill>
                  <a:latin typeface="Arial" panose="020B0604020202020204" pitchFamily="34" charset="0"/>
                  <a:cs typeface="Arial" panose="020B0604020202020204" pitchFamily="34" charset="0"/>
                </a:endParaRPr>
              </a:p>
              <a:p>
                <a:r>
                  <a:rPr lang="de-DE" sz="800" i="1" dirty="0" err="1">
                    <a:latin typeface="Arial" panose="020B0604020202020204" pitchFamily="34" charset="0"/>
                    <a:cs typeface="Arial" panose="020B0604020202020204" pitchFamily="34" charset="0"/>
                  </a:rPr>
                  <a:t>To</a:t>
                </a:r>
                <a:r>
                  <a:rPr lang="de-DE" sz="800" i="1" dirty="0">
                    <a:latin typeface="Arial" panose="020B0604020202020204" pitchFamily="34" charset="0"/>
                    <a:cs typeface="Arial" panose="020B0604020202020204" pitchFamily="34" charset="0"/>
                  </a:rPr>
                  <a:t> do so, </a:t>
                </a:r>
                <a:r>
                  <a:rPr lang="de-DE" sz="800" i="1" dirty="0" err="1">
                    <a:latin typeface="Arial" panose="020B0604020202020204" pitchFamily="34" charset="0"/>
                    <a:cs typeface="Arial" panose="020B0604020202020204" pitchFamily="34" charset="0"/>
                  </a:rPr>
                  <a:t>please</a:t>
                </a:r>
                <a:r>
                  <a:rPr lang="de-DE" sz="800" i="1" dirty="0">
                    <a:latin typeface="Arial" panose="020B0604020202020204" pitchFamily="34" charset="0"/>
                    <a:cs typeface="Arial" panose="020B0604020202020204" pitchFamily="34" charset="0"/>
                  </a:rPr>
                  <a:t> pull </a:t>
                </a:r>
                <a:r>
                  <a:rPr lang="de-DE" sz="800" i="1" dirty="0" err="1">
                    <a:latin typeface="Arial" panose="020B0604020202020204" pitchFamily="34" charset="0"/>
                    <a:cs typeface="Arial" panose="020B0604020202020204" pitchFamily="34" charset="0"/>
                  </a:rPr>
                  <a:t>the</a:t>
                </a:r>
                <a:r>
                  <a:rPr lang="de-DE" sz="800" i="1" dirty="0">
                    <a:latin typeface="Arial" panose="020B0604020202020204" pitchFamily="34" charset="0"/>
                    <a:cs typeface="Arial" panose="020B0604020202020204" pitchFamily="34" charset="0"/>
                  </a:rPr>
                  <a:t> </a:t>
                </a:r>
                <a:r>
                  <a:rPr lang="de-DE" sz="800" i="1" dirty="0" err="1">
                    <a:latin typeface="Arial" panose="020B0604020202020204" pitchFamily="34" charset="0"/>
                    <a:cs typeface="Arial" panose="020B0604020202020204" pitchFamily="34" charset="0"/>
                  </a:rPr>
                  <a:t>blue</a:t>
                </a:r>
                <a:r>
                  <a:rPr lang="de-DE" sz="800" i="1" dirty="0">
                    <a:latin typeface="Arial" panose="020B0604020202020204" pitchFamily="34" charset="0"/>
                    <a:cs typeface="Arial" panose="020B0604020202020204" pitchFamily="34" charset="0"/>
                  </a:rPr>
                  <a:t> </a:t>
                </a:r>
                <a:r>
                  <a:rPr lang="de-DE" sz="800" i="1" dirty="0" err="1">
                    <a:latin typeface="Arial" panose="020B0604020202020204" pitchFamily="34" charset="0"/>
                    <a:cs typeface="Arial" panose="020B0604020202020204" pitchFamily="34" charset="0"/>
                  </a:rPr>
                  <a:t>dot</a:t>
                </a:r>
                <a:r>
                  <a:rPr lang="de-DE" sz="800" i="1" dirty="0">
                    <a:latin typeface="Arial" panose="020B0604020202020204" pitchFamily="34" charset="0"/>
                    <a:cs typeface="Arial" panose="020B0604020202020204" pitchFamily="34" charset="0"/>
                  </a:rPr>
                  <a:t> </a:t>
                </a:r>
                <a:r>
                  <a:rPr lang="de-DE" sz="800" i="1" dirty="0" err="1">
                    <a:latin typeface="Arial" panose="020B0604020202020204" pitchFamily="34" charset="0"/>
                    <a:cs typeface="Arial" panose="020B0604020202020204" pitchFamily="34" charset="0"/>
                  </a:rPr>
                  <a:t>to</a:t>
                </a:r>
                <a:r>
                  <a:rPr lang="de-DE" sz="800" i="1" dirty="0">
                    <a:latin typeface="Arial" panose="020B0604020202020204" pitchFamily="34" charset="0"/>
                    <a:cs typeface="Arial" panose="020B0604020202020204" pitchFamily="34" charset="0"/>
                  </a:rPr>
                  <a:t> </a:t>
                </a:r>
                <a:r>
                  <a:rPr lang="de-DE" sz="800" i="1" dirty="0" err="1">
                    <a:latin typeface="Arial" panose="020B0604020202020204" pitchFamily="34" charset="0"/>
                    <a:cs typeface="Arial" panose="020B0604020202020204" pitchFamily="34" charset="0"/>
                  </a:rPr>
                  <a:t>the</a:t>
                </a:r>
                <a:r>
                  <a:rPr lang="de-DE" sz="800" i="1" dirty="0">
                    <a:latin typeface="Arial" panose="020B0604020202020204" pitchFamily="34" charset="0"/>
                    <a:cs typeface="Arial" panose="020B0604020202020204" pitchFamily="34" charset="0"/>
                  </a:rPr>
                  <a:t> </a:t>
                </a:r>
                <a:r>
                  <a:rPr lang="de-DE" sz="800" i="1" dirty="0" err="1">
                    <a:latin typeface="Arial" panose="020B0604020202020204" pitchFamily="34" charset="0"/>
                    <a:cs typeface="Arial" panose="020B0604020202020204" pitchFamily="34" charset="0"/>
                  </a:rPr>
                  <a:t>the</a:t>
                </a:r>
                <a:r>
                  <a:rPr lang="de-DE" sz="800" i="1" dirty="0">
                    <a:latin typeface="Arial" panose="020B0604020202020204" pitchFamily="34" charset="0"/>
                    <a:cs typeface="Arial" panose="020B0604020202020204" pitchFamily="34" charset="0"/>
                  </a:rPr>
                  <a:t> </a:t>
                </a:r>
                <a:r>
                  <a:rPr lang="de-DE" sz="800" i="1" dirty="0" err="1">
                    <a:latin typeface="Arial" panose="020B0604020202020204" pitchFamily="34" charset="0"/>
                    <a:cs typeface="Arial" panose="020B0604020202020204" pitchFamily="34" charset="0"/>
                  </a:rPr>
                  <a:t>spot</a:t>
                </a:r>
                <a:r>
                  <a:rPr lang="de-DE" sz="800" i="1" dirty="0">
                    <a:latin typeface="Arial" panose="020B0604020202020204" pitchFamily="34" charset="0"/>
                    <a:cs typeface="Arial" panose="020B0604020202020204" pitchFamily="34" charset="0"/>
                  </a:rPr>
                  <a:t> </a:t>
                </a:r>
                <a:r>
                  <a:rPr lang="de-DE" sz="800" i="1" dirty="0" err="1">
                    <a:latin typeface="Arial" panose="020B0604020202020204" pitchFamily="34" charset="0"/>
                    <a:cs typeface="Arial" panose="020B0604020202020204" pitchFamily="34" charset="0"/>
                  </a:rPr>
                  <a:t>that</a:t>
                </a:r>
                <a:r>
                  <a:rPr lang="de-DE" sz="800" i="1" dirty="0">
                    <a:latin typeface="Arial" panose="020B0604020202020204" pitchFamily="34" charset="0"/>
                    <a:cs typeface="Arial" panose="020B0604020202020204" pitchFamily="34" charset="0"/>
                  </a:rPr>
                  <a:t> </a:t>
                </a:r>
                <a:r>
                  <a:rPr lang="de-DE" sz="800" i="1" dirty="0" err="1">
                    <a:latin typeface="Arial" panose="020B0604020202020204" pitchFamily="34" charset="0"/>
                    <a:cs typeface="Arial" panose="020B0604020202020204" pitchFamily="34" charset="0"/>
                  </a:rPr>
                  <a:t>represents</a:t>
                </a:r>
                <a:r>
                  <a:rPr lang="de-DE" sz="800" i="1" dirty="0">
                    <a:latin typeface="Arial" panose="020B0604020202020204" pitchFamily="34" charset="0"/>
                    <a:cs typeface="Arial" panose="020B0604020202020204" pitchFamily="34" charset="0"/>
                  </a:rPr>
                  <a:t> </a:t>
                </a:r>
                <a:r>
                  <a:rPr lang="de-DE" sz="800" i="1" dirty="0" err="1">
                    <a:latin typeface="Arial" panose="020B0604020202020204" pitchFamily="34" charset="0"/>
                    <a:cs typeface="Arial" panose="020B0604020202020204" pitchFamily="34" charset="0"/>
                  </a:rPr>
                  <a:t>your</a:t>
                </a:r>
                <a:r>
                  <a:rPr lang="de-DE" sz="800" i="1" dirty="0">
                    <a:latin typeface="Arial" panose="020B0604020202020204" pitchFamily="34" charset="0"/>
                    <a:cs typeface="Arial" panose="020B0604020202020204" pitchFamily="34" charset="0"/>
                  </a:rPr>
                  <a:t> </a:t>
                </a:r>
                <a:r>
                  <a:rPr lang="de-DE" sz="800" i="1" dirty="0" err="1">
                    <a:latin typeface="Arial" panose="020B0604020202020204" pitchFamily="34" charset="0"/>
                    <a:cs typeface="Arial" panose="020B0604020202020204" pitchFamily="34" charset="0"/>
                  </a:rPr>
                  <a:t>intuition</a:t>
                </a:r>
                <a:r>
                  <a:rPr lang="de-DE" sz="800" i="1" dirty="0">
                    <a:latin typeface="Arial" panose="020B0604020202020204" pitchFamily="34" charset="0"/>
                    <a:cs typeface="Arial" panose="020B0604020202020204" pitchFamily="34" charset="0"/>
                  </a:rPr>
                  <a:t> </a:t>
                </a:r>
                <a:r>
                  <a:rPr lang="de-DE" sz="800" i="1" dirty="0" err="1">
                    <a:latin typeface="Arial" panose="020B0604020202020204" pitchFamily="34" charset="0"/>
                    <a:cs typeface="Arial" panose="020B0604020202020204" pitchFamily="34" charset="0"/>
                  </a:rPr>
                  <a:t>of</a:t>
                </a:r>
                <a:r>
                  <a:rPr lang="de-DE" sz="800" i="1" dirty="0">
                    <a:latin typeface="Arial" panose="020B0604020202020204" pitchFamily="34" charset="0"/>
                    <a:cs typeface="Arial" panose="020B0604020202020204" pitchFamily="34" charset="0"/>
                  </a:rPr>
                  <a:t> </a:t>
                </a:r>
                <a:r>
                  <a:rPr lang="de-DE" sz="800" i="1" dirty="0" err="1">
                    <a:latin typeface="Arial" panose="020B0604020202020204" pitchFamily="34" charset="0"/>
                    <a:cs typeface="Arial" panose="020B0604020202020204" pitchFamily="34" charset="0"/>
                  </a:rPr>
                  <a:t>each</a:t>
                </a:r>
                <a:r>
                  <a:rPr lang="de-DE" sz="800" i="1" dirty="0">
                    <a:latin typeface="Arial" panose="020B0604020202020204" pitchFamily="34" charset="0"/>
                    <a:cs typeface="Arial" panose="020B0604020202020204" pitchFamily="34" charset="0"/>
                  </a:rPr>
                  <a:t> </a:t>
                </a:r>
                <a:r>
                  <a:rPr lang="de-DE" sz="800" i="1" dirty="0" err="1">
                    <a:latin typeface="Arial" panose="020B0604020202020204" pitchFamily="34" charset="0"/>
                    <a:cs typeface="Arial" panose="020B0604020202020204" pitchFamily="34" charset="0"/>
                  </a:rPr>
                  <a:t>actual</a:t>
                </a:r>
                <a:r>
                  <a:rPr lang="de-DE" sz="800" i="1" dirty="0">
                    <a:latin typeface="Arial" panose="020B0604020202020204" pitchFamily="34" charset="0"/>
                    <a:cs typeface="Arial" panose="020B0604020202020204" pitchFamily="34" charset="0"/>
                  </a:rPr>
                  <a:t> </a:t>
                </a:r>
                <a:r>
                  <a:rPr lang="de-DE" sz="800" i="1" dirty="0" err="1">
                    <a:latin typeface="Arial" panose="020B0604020202020204" pitchFamily="34" charset="0"/>
                    <a:cs typeface="Arial" panose="020B0604020202020204" pitchFamily="34" charset="0"/>
                  </a:rPr>
                  <a:t>share</a:t>
                </a:r>
                <a:r>
                  <a:rPr lang="de-DE" sz="800" i="1" dirty="0">
                    <a:latin typeface="Arial" panose="020B0604020202020204" pitchFamily="34" charset="0"/>
                    <a:cs typeface="Arial" panose="020B0604020202020204" pitchFamily="34" charset="0"/>
                  </a:rPr>
                  <a:t>.</a:t>
                </a:r>
              </a:p>
              <a:p>
                <a:endParaRPr lang="de-DE" sz="800" i="1" dirty="0">
                  <a:latin typeface="Arial" panose="020B0604020202020204" pitchFamily="34" charset="0"/>
                  <a:cs typeface="Arial" panose="020B0604020202020204" pitchFamily="34" charset="0"/>
                </a:endParaRPr>
              </a:p>
              <a:p>
                <a:r>
                  <a:rPr lang="en-US" sz="800" i="1" dirty="0">
                    <a:latin typeface="Arial" panose="020B0604020202020204" pitchFamily="34" charset="0"/>
                    <a:cs typeface="Arial" panose="020B0604020202020204" pitchFamily="34" charset="0"/>
                  </a:rPr>
                  <a:t>Please answer spontaneously and if in </a:t>
                </a:r>
                <a:r>
                  <a:rPr lang="en-US" sz="800" i="1" dirty="0" smtClean="0">
                    <a:latin typeface="Arial" panose="020B0604020202020204" pitchFamily="34" charset="0"/>
                    <a:cs typeface="Arial" panose="020B0604020202020204" pitchFamily="34" charset="0"/>
                  </a:rPr>
                  <a:t>doubt, </a:t>
                </a:r>
                <a:r>
                  <a:rPr lang="en-US" sz="800" i="1" dirty="0">
                    <a:latin typeface="Arial" panose="020B0604020202020204" pitchFamily="34" charset="0"/>
                    <a:cs typeface="Arial" panose="020B0604020202020204" pitchFamily="34" charset="0"/>
                  </a:rPr>
                  <a:t>just follow your intuition.</a:t>
                </a:r>
              </a:p>
            </p:txBody>
          </p:sp>
          <p:sp>
            <p:nvSpPr>
              <p:cNvPr id="13" name="Rechteck 12"/>
              <p:cNvSpPr/>
              <p:nvPr/>
            </p:nvSpPr>
            <p:spPr>
              <a:xfrm>
                <a:off x="3131840" y="1340768"/>
                <a:ext cx="4572000" cy="707886"/>
              </a:xfrm>
              <a:prstGeom prst="rect">
                <a:avLst/>
              </a:prstGeom>
            </p:spPr>
            <p:txBody>
              <a:bodyPr>
                <a:spAutoFit/>
              </a:bodyPr>
              <a:lstStyle/>
              <a:p>
                <a:r>
                  <a:rPr lang="en-US" sz="800" dirty="0" smtClean="0">
                    <a:latin typeface="Arial" panose="020B0604020202020204" pitchFamily="34" charset="0"/>
                    <a:cs typeface="Arial" panose="020B0604020202020204" pitchFamily="34" charset="0"/>
                  </a:rPr>
                  <a:t>Often off-label drug therapies for existing drugs are discovered. Botox for example was originally not developed as drug used to reduce wrinkles but as drug against spastic paralysis. Similarly other drugs originally were developed to fight insomnia and are now used as sedative. </a:t>
                </a:r>
              </a:p>
              <a:p>
                <a:r>
                  <a:rPr lang="en-US" sz="800" dirty="0" smtClean="0">
                    <a:latin typeface="Arial" panose="020B0604020202020204" pitchFamily="34" charset="0"/>
                    <a:cs typeface="Arial" panose="020B0604020202020204" pitchFamily="34" charset="0"/>
                  </a:rPr>
                  <a:t>A study analyzed the origins of off-label drug therapies that have been discovered in the USA in 1998. </a:t>
                </a:r>
                <a:endParaRPr lang="en-US" sz="800" dirty="0">
                  <a:latin typeface="Arial" panose="020B0604020202020204" pitchFamily="34" charset="0"/>
                  <a:cs typeface="Arial" panose="020B0604020202020204" pitchFamily="34" charset="0"/>
                </a:endParaRPr>
              </a:p>
            </p:txBody>
          </p:sp>
          <p:sp>
            <p:nvSpPr>
              <p:cNvPr id="9" name="Rechteck 8"/>
              <p:cNvSpPr/>
              <p:nvPr/>
            </p:nvSpPr>
            <p:spPr>
              <a:xfrm>
                <a:off x="1483403" y="728728"/>
                <a:ext cx="6213600" cy="25200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200" b="1" dirty="0" smtClean="0">
                    <a:solidFill>
                      <a:schemeClr val="tx1"/>
                    </a:solidFill>
                    <a:latin typeface="Arial" panose="020B0604020202020204" pitchFamily="34" charset="0"/>
                    <a:cs typeface="Arial" panose="020B0604020202020204" pitchFamily="34" charset="0"/>
                  </a:rPr>
                  <a:t>Off-label </a:t>
                </a:r>
                <a:r>
                  <a:rPr lang="de-DE" sz="1200" b="1" dirty="0" err="1" smtClean="0">
                    <a:solidFill>
                      <a:schemeClr val="tx1"/>
                    </a:solidFill>
                    <a:latin typeface="Arial" panose="020B0604020202020204" pitchFamily="34" charset="0"/>
                    <a:cs typeface="Arial" panose="020B0604020202020204" pitchFamily="34" charset="0"/>
                  </a:rPr>
                  <a:t>drug</a:t>
                </a:r>
                <a:r>
                  <a:rPr lang="de-DE" sz="1200" b="1" dirty="0" smtClean="0">
                    <a:solidFill>
                      <a:schemeClr val="tx1"/>
                    </a:solidFill>
                    <a:latin typeface="Arial" panose="020B0604020202020204" pitchFamily="34" charset="0"/>
                    <a:cs typeface="Arial" panose="020B0604020202020204" pitchFamily="34" charset="0"/>
                  </a:rPr>
                  <a:t> </a:t>
                </a:r>
                <a:r>
                  <a:rPr lang="de-DE" sz="1200" b="1" dirty="0" err="1" smtClean="0">
                    <a:solidFill>
                      <a:schemeClr val="tx1"/>
                    </a:solidFill>
                    <a:latin typeface="Arial" panose="020B0604020202020204" pitchFamily="34" charset="0"/>
                    <a:cs typeface="Arial" panose="020B0604020202020204" pitchFamily="34" charset="0"/>
                  </a:rPr>
                  <a:t>therapies</a:t>
                </a:r>
                <a:endParaRPr lang="de-AT" sz="1400" b="1" dirty="0">
                  <a:solidFill>
                    <a:schemeClr val="tx1"/>
                  </a:solidFill>
                  <a:latin typeface="Arial" panose="020B0604020202020204" pitchFamily="34" charset="0"/>
                  <a:cs typeface="Arial" panose="020B0604020202020204" pitchFamily="34" charset="0"/>
                </a:endParaRPr>
              </a:p>
            </p:txBody>
          </p:sp>
        </p:grpSp>
        <p:pic>
          <p:nvPicPr>
            <p:cNvPr id="10" name="Grafik 9"/>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53516" y="1133604"/>
              <a:ext cx="1101456" cy="1008112"/>
            </a:xfrm>
            <a:prstGeom prst="rect">
              <a:avLst/>
            </a:prstGeom>
            <a:noFill/>
          </p:spPr>
        </p:pic>
      </p:grpSp>
      <p:graphicFrame>
        <p:nvGraphicFramePr>
          <p:cNvPr id="4" name="Objekt 3"/>
          <p:cNvGraphicFramePr>
            <a:graphicFrameLocks noChangeAspect="1"/>
          </p:cNvGraphicFramePr>
          <p:nvPr>
            <p:extLst>
              <p:ext uri="{D42A27DB-BD31-4B8C-83A1-F6EECF244321}">
                <p14:modId xmlns:p14="http://schemas.microsoft.com/office/powerpoint/2010/main" val="1808158506"/>
              </p:ext>
            </p:extLst>
          </p:nvPr>
        </p:nvGraphicFramePr>
        <p:xfrm>
          <a:off x="1669964" y="3281970"/>
          <a:ext cx="5969000" cy="3378200"/>
        </p:xfrm>
        <a:graphic>
          <a:graphicData uri="http://schemas.openxmlformats.org/presentationml/2006/ole">
            <mc:AlternateContent xmlns:mc="http://schemas.openxmlformats.org/markup-compatibility/2006">
              <mc:Choice xmlns:v="urn:schemas-microsoft-com:vml" Requires="v">
                <p:oleObj spid="_x0000_s6148" name="Dokument" r:id="rId5" imgW="5969000" imgH="3378200" progId="Word.Document.12">
                  <p:embed/>
                </p:oleObj>
              </mc:Choice>
              <mc:Fallback>
                <p:oleObj name="Dokument" r:id="rId5" imgW="5969000" imgH="3378200" progId="Word.Document.12">
                  <p:embed/>
                  <p:pic>
                    <p:nvPicPr>
                      <p:cNvPr id="0" name=""/>
                      <p:cNvPicPr/>
                      <p:nvPr/>
                    </p:nvPicPr>
                    <p:blipFill>
                      <a:blip r:embed="rId6"/>
                      <a:stretch>
                        <a:fillRect/>
                      </a:stretch>
                    </p:blipFill>
                    <p:spPr>
                      <a:xfrm>
                        <a:off x="1669964" y="3281970"/>
                        <a:ext cx="5969000" cy="3378200"/>
                      </a:xfrm>
                      <a:prstGeom prst="rect">
                        <a:avLst/>
                      </a:prstGeom>
                    </p:spPr>
                  </p:pic>
                </p:oleObj>
              </mc:Fallback>
            </mc:AlternateContent>
          </a:graphicData>
        </a:graphic>
      </p:graphicFrame>
    </p:spTree>
    <p:extLst>
      <p:ext uri="{BB962C8B-B14F-4D97-AF65-F5344CB8AC3E}">
        <p14:creationId xmlns:p14="http://schemas.microsoft.com/office/powerpoint/2010/main" val="1586702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p:cNvGrpSpPr/>
          <p:nvPr/>
        </p:nvGrpSpPr>
        <p:grpSpPr>
          <a:xfrm>
            <a:off x="1471547" y="188640"/>
            <a:ext cx="6220437" cy="2880320"/>
            <a:chOff x="1483403" y="620688"/>
            <a:chExt cx="6220437" cy="2880320"/>
          </a:xfrm>
        </p:grpSpPr>
        <p:grpSp>
          <p:nvGrpSpPr>
            <p:cNvPr id="3" name="Gruppieren 2"/>
            <p:cNvGrpSpPr/>
            <p:nvPr/>
          </p:nvGrpSpPr>
          <p:grpSpPr>
            <a:xfrm>
              <a:off x="1483403" y="620688"/>
              <a:ext cx="6220437" cy="2880320"/>
              <a:chOff x="1483403" y="620688"/>
              <a:chExt cx="6220437" cy="2880320"/>
            </a:xfrm>
          </p:grpSpPr>
          <p:sp>
            <p:nvSpPr>
              <p:cNvPr id="8" name="Rechteck 7"/>
              <p:cNvSpPr/>
              <p:nvPr/>
            </p:nvSpPr>
            <p:spPr>
              <a:xfrm>
                <a:off x="1483404" y="1051724"/>
                <a:ext cx="6220436" cy="2449284"/>
              </a:xfrm>
              <a:prstGeom prst="rect">
                <a:avLst/>
              </a:prstGeom>
              <a:solidFill>
                <a:srgbClr val="F2F2F2">
                  <a:alpha val="50196"/>
                </a:srgbClr>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7" name="Textfeld 6"/>
              <p:cNvSpPr txBox="1"/>
              <p:nvPr/>
            </p:nvSpPr>
            <p:spPr>
              <a:xfrm>
                <a:off x="1555413" y="2239124"/>
                <a:ext cx="6148426" cy="1200329"/>
              </a:xfrm>
              <a:prstGeom prst="rect">
                <a:avLst/>
              </a:prstGeom>
              <a:noFill/>
            </p:spPr>
            <p:txBody>
              <a:bodyPr wrap="square" rtlCol="0">
                <a:spAutoFit/>
              </a:bodyPr>
              <a:lstStyle/>
              <a:p>
                <a:r>
                  <a:rPr lang="de-DE" sz="1200" b="1" dirty="0">
                    <a:latin typeface="Arial" panose="020B0604020202020204" pitchFamily="34" charset="0"/>
                    <a:cs typeface="Arial" panose="020B0604020202020204" pitchFamily="34" charset="0"/>
                  </a:rPr>
                  <a:t>Who </a:t>
                </a:r>
                <a:r>
                  <a:rPr lang="de-DE" sz="1200" b="1" dirty="0" err="1">
                    <a:latin typeface="Arial" panose="020B0604020202020204" pitchFamily="34" charset="0"/>
                    <a:cs typeface="Arial" panose="020B0604020202020204" pitchFamily="34" charset="0"/>
                  </a:rPr>
                  <a:t>developed</a:t>
                </a:r>
                <a:r>
                  <a:rPr lang="de-DE" sz="1200" b="1" dirty="0">
                    <a:latin typeface="Arial" panose="020B0604020202020204" pitchFamily="34" charset="0"/>
                    <a:cs typeface="Arial" panose="020B0604020202020204" pitchFamily="34" charset="0"/>
                  </a:rPr>
                  <a:t> </a:t>
                </a:r>
                <a:r>
                  <a:rPr lang="de-DE" sz="1200" b="1" dirty="0" err="1">
                    <a:latin typeface="Arial" panose="020B0604020202020204" pitchFamily="34" charset="0"/>
                    <a:cs typeface="Arial" panose="020B0604020202020204" pitchFamily="34" charset="0"/>
                  </a:rPr>
                  <a:t>the</a:t>
                </a:r>
                <a:r>
                  <a:rPr lang="de-DE" sz="1200" b="1" dirty="0">
                    <a:latin typeface="Arial" panose="020B0604020202020204" pitchFamily="34" charset="0"/>
                    <a:cs typeface="Arial" panose="020B0604020202020204" pitchFamily="34" charset="0"/>
                  </a:rPr>
                  <a:t> </a:t>
                </a:r>
                <a:r>
                  <a:rPr lang="de-DE" sz="1200" b="1" dirty="0" err="1">
                    <a:latin typeface="Arial" panose="020B0604020202020204" pitchFamily="34" charset="0"/>
                    <a:cs typeface="Arial" panose="020B0604020202020204" pitchFamily="34" charset="0"/>
                  </a:rPr>
                  <a:t>most</a:t>
                </a:r>
                <a:r>
                  <a:rPr lang="de-DE" sz="1200" b="1" dirty="0">
                    <a:latin typeface="Arial" panose="020B0604020202020204" pitchFamily="34" charset="0"/>
                    <a:cs typeface="Arial" panose="020B0604020202020204" pitchFamily="34" charset="0"/>
                  </a:rPr>
                  <a:t> </a:t>
                </a:r>
                <a:r>
                  <a:rPr lang="de-DE" sz="1200" b="1" dirty="0" err="1">
                    <a:latin typeface="Arial" panose="020B0604020202020204" pitchFamily="34" charset="0"/>
                    <a:cs typeface="Arial" panose="020B0604020202020204" pitchFamily="34" charset="0"/>
                  </a:rPr>
                  <a:t>important</a:t>
                </a:r>
                <a:r>
                  <a:rPr lang="de-DE" sz="1200" b="1" dirty="0">
                    <a:latin typeface="Arial" panose="020B0604020202020204" pitchFamily="34" charset="0"/>
                    <a:cs typeface="Arial" panose="020B0604020202020204" pitchFamily="34" charset="0"/>
                  </a:rPr>
                  <a:t> </a:t>
                </a:r>
                <a:r>
                  <a:rPr lang="de-DE" sz="1200" b="1" dirty="0" err="1">
                    <a:latin typeface="Arial" panose="020B0604020202020204" pitchFamily="34" charset="0"/>
                    <a:cs typeface="Arial" panose="020B0604020202020204" pitchFamily="34" charset="0"/>
                  </a:rPr>
                  <a:t>innovations</a:t>
                </a:r>
                <a:r>
                  <a:rPr lang="de-DE" sz="1200" b="1" dirty="0">
                    <a:latin typeface="Arial" panose="020B0604020202020204" pitchFamily="34" charset="0"/>
                    <a:cs typeface="Arial" panose="020B0604020202020204" pitchFamily="34" charset="0"/>
                  </a:rPr>
                  <a:t>? </a:t>
                </a:r>
              </a:p>
              <a:p>
                <a:r>
                  <a:rPr lang="de-DE" sz="1200" b="1" dirty="0" err="1">
                    <a:latin typeface="Arial" panose="020B0604020202020204" pitchFamily="34" charset="0"/>
                    <a:cs typeface="Arial" panose="020B0604020202020204" pitchFamily="34" charset="0"/>
                  </a:rPr>
                  <a:t>Please</a:t>
                </a:r>
                <a:r>
                  <a:rPr lang="de-DE" sz="1200" b="1" dirty="0">
                    <a:latin typeface="Arial" panose="020B0604020202020204" pitchFamily="34" charset="0"/>
                    <a:cs typeface="Arial" panose="020B0604020202020204" pitchFamily="34" charset="0"/>
                  </a:rPr>
                  <a:t> </a:t>
                </a:r>
                <a:r>
                  <a:rPr lang="de-DE" sz="1200" b="1" dirty="0" err="1">
                    <a:latin typeface="Arial" panose="020B0604020202020204" pitchFamily="34" charset="0"/>
                    <a:cs typeface="Arial" panose="020B0604020202020204" pitchFamily="34" charset="0"/>
                  </a:rPr>
                  <a:t>estimate</a:t>
                </a:r>
                <a:r>
                  <a:rPr lang="de-DE" sz="1200" b="1" dirty="0">
                    <a:latin typeface="Arial" panose="020B0604020202020204" pitchFamily="34" charset="0"/>
                    <a:cs typeface="Arial" panose="020B0604020202020204" pitchFamily="34" charset="0"/>
                  </a:rPr>
                  <a:t> </a:t>
                </a:r>
                <a:r>
                  <a:rPr lang="de-DE" sz="1200" b="1" dirty="0" err="1">
                    <a:latin typeface="Arial" panose="020B0604020202020204" pitchFamily="34" charset="0"/>
                    <a:cs typeface="Arial" panose="020B0604020202020204" pitchFamily="34" charset="0"/>
                  </a:rPr>
                  <a:t>the</a:t>
                </a:r>
                <a:r>
                  <a:rPr lang="de-DE" sz="1200" b="1" dirty="0">
                    <a:latin typeface="Arial" panose="020B0604020202020204" pitchFamily="34" charset="0"/>
                    <a:cs typeface="Arial" panose="020B0604020202020204" pitchFamily="34" charset="0"/>
                  </a:rPr>
                  <a:t> </a:t>
                </a:r>
                <a:r>
                  <a:rPr lang="de-DE" sz="1200" b="1" dirty="0" err="1">
                    <a:latin typeface="Arial" panose="020B0604020202020204" pitchFamily="34" charset="0"/>
                    <a:cs typeface="Arial" panose="020B0604020202020204" pitchFamily="34" charset="0"/>
                  </a:rPr>
                  <a:t>share</a:t>
                </a:r>
                <a:r>
                  <a:rPr lang="de-DE" sz="1200" b="1" dirty="0">
                    <a:latin typeface="Arial" panose="020B0604020202020204" pitchFamily="34" charset="0"/>
                    <a:cs typeface="Arial" panose="020B0604020202020204" pitchFamily="34" charset="0"/>
                  </a:rPr>
                  <a:t> </a:t>
                </a:r>
                <a:r>
                  <a:rPr lang="de-DE" sz="1200" b="1" dirty="0" err="1">
                    <a:latin typeface="Arial" panose="020B0604020202020204" pitchFamily="34" charset="0"/>
                    <a:cs typeface="Arial" panose="020B0604020202020204" pitchFamily="34" charset="0"/>
                  </a:rPr>
                  <a:t>of</a:t>
                </a:r>
                <a:r>
                  <a:rPr lang="de-DE" sz="1200" b="1" dirty="0">
                    <a:latin typeface="Arial" panose="020B0604020202020204" pitchFamily="34" charset="0"/>
                    <a:cs typeface="Arial" panose="020B0604020202020204" pitchFamily="34" charset="0"/>
                  </a:rPr>
                  <a:t> all </a:t>
                </a:r>
                <a:r>
                  <a:rPr lang="de-DE" sz="1200" b="1" dirty="0" err="1">
                    <a:latin typeface="Arial" panose="020B0604020202020204" pitchFamily="34" charset="0"/>
                    <a:cs typeface="Arial" panose="020B0604020202020204" pitchFamily="34" charset="0"/>
                  </a:rPr>
                  <a:t>innovations</a:t>
                </a:r>
                <a:r>
                  <a:rPr lang="de-DE" sz="1200" b="1" dirty="0">
                    <a:latin typeface="Arial" panose="020B0604020202020204" pitchFamily="34" charset="0"/>
                    <a:cs typeface="Arial" panose="020B0604020202020204" pitchFamily="34" charset="0"/>
                  </a:rPr>
                  <a:t> </a:t>
                </a:r>
                <a:r>
                  <a:rPr lang="de-DE" sz="1200" b="1" dirty="0" err="1">
                    <a:latin typeface="Arial" panose="020B0604020202020204" pitchFamily="34" charset="0"/>
                    <a:cs typeface="Arial" panose="020B0604020202020204" pitchFamily="34" charset="0"/>
                  </a:rPr>
                  <a:t>developed</a:t>
                </a:r>
                <a:r>
                  <a:rPr lang="de-DE" sz="1200" b="1" dirty="0">
                    <a:latin typeface="Arial" panose="020B0604020202020204" pitchFamily="34" charset="0"/>
                    <a:cs typeface="Arial" panose="020B0604020202020204" pitchFamily="34" charset="0"/>
                  </a:rPr>
                  <a:t> </a:t>
                </a:r>
                <a:r>
                  <a:rPr lang="de-DE" sz="1200" b="1" dirty="0" err="1">
                    <a:latin typeface="Arial" panose="020B0604020202020204" pitchFamily="34" charset="0"/>
                    <a:cs typeface="Arial" panose="020B0604020202020204" pitchFamily="34" charset="0"/>
                  </a:rPr>
                  <a:t>by</a:t>
                </a:r>
                <a:r>
                  <a:rPr lang="de-DE" sz="1200" b="1" dirty="0">
                    <a:latin typeface="Arial" panose="020B0604020202020204" pitchFamily="34" charset="0"/>
                    <a:cs typeface="Arial" panose="020B0604020202020204" pitchFamily="34" charset="0"/>
                  </a:rPr>
                  <a:t> </a:t>
                </a:r>
                <a:r>
                  <a:rPr lang="de-DE" sz="1200" b="1" dirty="0" err="1">
                    <a:latin typeface="Arial" panose="020B0604020202020204" pitchFamily="34" charset="0"/>
                    <a:cs typeface="Arial" panose="020B0604020202020204" pitchFamily="34" charset="0"/>
                  </a:rPr>
                  <a:t>each</a:t>
                </a:r>
                <a:r>
                  <a:rPr lang="de-DE" sz="1200" b="1" dirty="0">
                    <a:latin typeface="Arial" panose="020B0604020202020204" pitchFamily="34" charset="0"/>
                    <a:cs typeface="Arial" panose="020B0604020202020204" pitchFamily="34" charset="0"/>
                  </a:rPr>
                  <a:t> </a:t>
                </a:r>
                <a:r>
                  <a:rPr lang="de-DE" sz="1200" b="1" dirty="0" err="1">
                    <a:latin typeface="Arial" panose="020B0604020202020204" pitchFamily="34" charset="0"/>
                    <a:cs typeface="Arial" panose="020B0604020202020204" pitchFamily="34" charset="0"/>
                  </a:rPr>
                  <a:t>of</a:t>
                </a:r>
                <a:r>
                  <a:rPr lang="de-DE" sz="1200" b="1" dirty="0">
                    <a:latin typeface="Arial" panose="020B0604020202020204" pitchFamily="34" charset="0"/>
                    <a:cs typeface="Arial" panose="020B0604020202020204" pitchFamily="34" charset="0"/>
                  </a:rPr>
                  <a:t> </a:t>
                </a:r>
                <a:r>
                  <a:rPr lang="de-DE" sz="1200" b="1" dirty="0" err="1">
                    <a:latin typeface="Arial" panose="020B0604020202020204" pitchFamily="34" charset="0"/>
                    <a:cs typeface="Arial" panose="020B0604020202020204" pitchFamily="34" charset="0"/>
                  </a:rPr>
                  <a:t>the</a:t>
                </a:r>
                <a:r>
                  <a:rPr lang="de-DE" sz="1200" b="1" dirty="0">
                    <a:latin typeface="Arial" panose="020B0604020202020204" pitchFamily="34" charset="0"/>
                    <a:cs typeface="Arial" panose="020B0604020202020204" pitchFamily="34" charset="0"/>
                  </a:rPr>
                  <a:t> </a:t>
                </a:r>
                <a:r>
                  <a:rPr lang="de-DE" sz="1200" b="1" dirty="0" err="1">
                    <a:latin typeface="Arial" panose="020B0604020202020204" pitchFamily="34" charset="0"/>
                    <a:cs typeface="Arial" panose="020B0604020202020204" pitchFamily="34" charset="0"/>
                  </a:rPr>
                  <a:t>following</a:t>
                </a:r>
                <a:r>
                  <a:rPr lang="de-DE" sz="1200" b="1" dirty="0">
                    <a:latin typeface="Arial" panose="020B0604020202020204" pitchFamily="34" charset="0"/>
                    <a:cs typeface="Arial" panose="020B0604020202020204" pitchFamily="34" charset="0"/>
                  </a:rPr>
                  <a:t> </a:t>
                </a:r>
                <a:r>
                  <a:rPr lang="de-DE" sz="1200" b="1" dirty="0" err="1">
                    <a:latin typeface="Arial" panose="020B0604020202020204" pitchFamily="34" charset="0"/>
                    <a:cs typeface="Arial" panose="020B0604020202020204" pitchFamily="34" charset="0"/>
                  </a:rPr>
                  <a:t>groups</a:t>
                </a:r>
                <a:r>
                  <a:rPr lang="de-DE" sz="1200" b="1" dirty="0">
                    <a:latin typeface="Arial" panose="020B0604020202020204" pitchFamily="34" charset="0"/>
                    <a:cs typeface="Arial" panose="020B0604020202020204" pitchFamily="34" charset="0"/>
                  </a:rPr>
                  <a:t>. </a:t>
                </a:r>
              </a:p>
              <a:p>
                <a:endParaRPr lang="de-DE" sz="1200" dirty="0">
                  <a:solidFill>
                    <a:schemeClr val="tx1">
                      <a:lumMod val="65000"/>
                      <a:lumOff val="35000"/>
                    </a:schemeClr>
                  </a:solidFill>
                  <a:latin typeface="Arial" panose="020B0604020202020204" pitchFamily="34" charset="0"/>
                  <a:cs typeface="Arial" panose="020B0604020202020204" pitchFamily="34" charset="0"/>
                </a:endParaRPr>
              </a:p>
              <a:p>
                <a:r>
                  <a:rPr lang="de-DE" sz="800" i="1" dirty="0" err="1">
                    <a:latin typeface="Arial" panose="020B0604020202020204" pitchFamily="34" charset="0"/>
                    <a:cs typeface="Arial" panose="020B0604020202020204" pitchFamily="34" charset="0"/>
                  </a:rPr>
                  <a:t>To</a:t>
                </a:r>
                <a:r>
                  <a:rPr lang="de-DE" sz="800" i="1" dirty="0">
                    <a:latin typeface="Arial" panose="020B0604020202020204" pitchFamily="34" charset="0"/>
                    <a:cs typeface="Arial" panose="020B0604020202020204" pitchFamily="34" charset="0"/>
                  </a:rPr>
                  <a:t> do so, </a:t>
                </a:r>
                <a:r>
                  <a:rPr lang="de-DE" sz="800" i="1" dirty="0" err="1">
                    <a:latin typeface="Arial" panose="020B0604020202020204" pitchFamily="34" charset="0"/>
                    <a:cs typeface="Arial" panose="020B0604020202020204" pitchFamily="34" charset="0"/>
                  </a:rPr>
                  <a:t>please</a:t>
                </a:r>
                <a:r>
                  <a:rPr lang="de-DE" sz="800" i="1" dirty="0">
                    <a:latin typeface="Arial" panose="020B0604020202020204" pitchFamily="34" charset="0"/>
                    <a:cs typeface="Arial" panose="020B0604020202020204" pitchFamily="34" charset="0"/>
                  </a:rPr>
                  <a:t> pull </a:t>
                </a:r>
                <a:r>
                  <a:rPr lang="de-DE" sz="800" i="1" dirty="0" err="1">
                    <a:latin typeface="Arial" panose="020B0604020202020204" pitchFamily="34" charset="0"/>
                    <a:cs typeface="Arial" panose="020B0604020202020204" pitchFamily="34" charset="0"/>
                  </a:rPr>
                  <a:t>the</a:t>
                </a:r>
                <a:r>
                  <a:rPr lang="de-DE" sz="800" i="1" dirty="0">
                    <a:latin typeface="Arial" panose="020B0604020202020204" pitchFamily="34" charset="0"/>
                    <a:cs typeface="Arial" panose="020B0604020202020204" pitchFamily="34" charset="0"/>
                  </a:rPr>
                  <a:t> </a:t>
                </a:r>
                <a:r>
                  <a:rPr lang="de-DE" sz="800" i="1" dirty="0" err="1">
                    <a:latin typeface="Arial" panose="020B0604020202020204" pitchFamily="34" charset="0"/>
                    <a:cs typeface="Arial" panose="020B0604020202020204" pitchFamily="34" charset="0"/>
                  </a:rPr>
                  <a:t>blue</a:t>
                </a:r>
                <a:r>
                  <a:rPr lang="de-DE" sz="800" i="1" dirty="0">
                    <a:latin typeface="Arial" panose="020B0604020202020204" pitchFamily="34" charset="0"/>
                    <a:cs typeface="Arial" panose="020B0604020202020204" pitchFamily="34" charset="0"/>
                  </a:rPr>
                  <a:t> </a:t>
                </a:r>
                <a:r>
                  <a:rPr lang="de-DE" sz="800" i="1" dirty="0" err="1">
                    <a:latin typeface="Arial" panose="020B0604020202020204" pitchFamily="34" charset="0"/>
                    <a:cs typeface="Arial" panose="020B0604020202020204" pitchFamily="34" charset="0"/>
                  </a:rPr>
                  <a:t>dot</a:t>
                </a:r>
                <a:r>
                  <a:rPr lang="de-DE" sz="800" i="1" dirty="0">
                    <a:latin typeface="Arial" panose="020B0604020202020204" pitchFamily="34" charset="0"/>
                    <a:cs typeface="Arial" panose="020B0604020202020204" pitchFamily="34" charset="0"/>
                  </a:rPr>
                  <a:t> </a:t>
                </a:r>
                <a:r>
                  <a:rPr lang="de-DE" sz="800" i="1" dirty="0" err="1">
                    <a:latin typeface="Arial" panose="020B0604020202020204" pitchFamily="34" charset="0"/>
                    <a:cs typeface="Arial" panose="020B0604020202020204" pitchFamily="34" charset="0"/>
                  </a:rPr>
                  <a:t>to</a:t>
                </a:r>
                <a:r>
                  <a:rPr lang="de-DE" sz="800" i="1" dirty="0">
                    <a:latin typeface="Arial" panose="020B0604020202020204" pitchFamily="34" charset="0"/>
                    <a:cs typeface="Arial" panose="020B0604020202020204" pitchFamily="34" charset="0"/>
                  </a:rPr>
                  <a:t> </a:t>
                </a:r>
                <a:r>
                  <a:rPr lang="de-DE" sz="800" i="1" dirty="0" err="1">
                    <a:latin typeface="Arial" panose="020B0604020202020204" pitchFamily="34" charset="0"/>
                    <a:cs typeface="Arial" panose="020B0604020202020204" pitchFamily="34" charset="0"/>
                  </a:rPr>
                  <a:t>the</a:t>
                </a:r>
                <a:r>
                  <a:rPr lang="de-DE" sz="800" i="1" dirty="0">
                    <a:latin typeface="Arial" panose="020B0604020202020204" pitchFamily="34" charset="0"/>
                    <a:cs typeface="Arial" panose="020B0604020202020204" pitchFamily="34" charset="0"/>
                  </a:rPr>
                  <a:t> </a:t>
                </a:r>
                <a:r>
                  <a:rPr lang="de-DE" sz="800" i="1" dirty="0" err="1">
                    <a:latin typeface="Arial" panose="020B0604020202020204" pitchFamily="34" charset="0"/>
                    <a:cs typeface="Arial" panose="020B0604020202020204" pitchFamily="34" charset="0"/>
                  </a:rPr>
                  <a:t>the</a:t>
                </a:r>
                <a:r>
                  <a:rPr lang="de-DE" sz="800" i="1" dirty="0">
                    <a:latin typeface="Arial" panose="020B0604020202020204" pitchFamily="34" charset="0"/>
                    <a:cs typeface="Arial" panose="020B0604020202020204" pitchFamily="34" charset="0"/>
                  </a:rPr>
                  <a:t> </a:t>
                </a:r>
                <a:r>
                  <a:rPr lang="de-DE" sz="800" i="1" dirty="0" err="1">
                    <a:latin typeface="Arial" panose="020B0604020202020204" pitchFamily="34" charset="0"/>
                    <a:cs typeface="Arial" panose="020B0604020202020204" pitchFamily="34" charset="0"/>
                  </a:rPr>
                  <a:t>spot</a:t>
                </a:r>
                <a:r>
                  <a:rPr lang="de-DE" sz="800" i="1" dirty="0">
                    <a:latin typeface="Arial" panose="020B0604020202020204" pitchFamily="34" charset="0"/>
                    <a:cs typeface="Arial" panose="020B0604020202020204" pitchFamily="34" charset="0"/>
                  </a:rPr>
                  <a:t> </a:t>
                </a:r>
                <a:r>
                  <a:rPr lang="de-DE" sz="800" i="1" dirty="0" err="1">
                    <a:latin typeface="Arial" panose="020B0604020202020204" pitchFamily="34" charset="0"/>
                    <a:cs typeface="Arial" panose="020B0604020202020204" pitchFamily="34" charset="0"/>
                  </a:rPr>
                  <a:t>that</a:t>
                </a:r>
                <a:r>
                  <a:rPr lang="de-DE" sz="800" i="1" dirty="0">
                    <a:latin typeface="Arial" panose="020B0604020202020204" pitchFamily="34" charset="0"/>
                    <a:cs typeface="Arial" panose="020B0604020202020204" pitchFamily="34" charset="0"/>
                  </a:rPr>
                  <a:t> </a:t>
                </a:r>
                <a:r>
                  <a:rPr lang="de-DE" sz="800" i="1" dirty="0" err="1">
                    <a:latin typeface="Arial" panose="020B0604020202020204" pitchFamily="34" charset="0"/>
                    <a:cs typeface="Arial" panose="020B0604020202020204" pitchFamily="34" charset="0"/>
                  </a:rPr>
                  <a:t>represents</a:t>
                </a:r>
                <a:r>
                  <a:rPr lang="de-DE" sz="800" i="1" dirty="0">
                    <a:latin typeface="Arial" panose="020B0604020202020204" pitchFamily="34" charset="0"/>
                    <a:cs typeface="Arial" panose="020B0604020202020204" pitchFamily="34" charset="0"/>
                  </a:rPr>
                  <a:t> </a:t>
                </a:r>
                <a:r>
                  <a:rPr lang="de-DE" sz="800" i="1" dirty="0" err="1">
                    <a:latin typeface="Arial" panose="020B0604020202020204" pitchFamily="34" charset="0"/>
                    <a:cs typeface="Arial" panose="020B0604020202020204" pitchFamily="34" charset="0"/>
                  </a:rPr>
                  <a:t>your</a:t>
                </a:r>
                <a:r>
                  <a:rPr lang="de-DE" sz="800" i="1" dirty="0">
                    <a:latin typeface="Arial" panose="020B0604020202020204" pitchFamily="34" charset="0"/>
                    <a:cs typeface="Arial" panose="020B0604020202020204" pitchFamily="34" charset="0"/>
                  </a:rPr>
                  <a:t> </a:t>
                </a:r>
                <a:r>
                  <a:rPr lang="de-DE" sz="800" i="1" dirty="0" err="1">
                    <a:latin typeface="Arial" panose="020B0604020202020204" pitchFamily="34" charset="0"/>
                    <a:cs typeface="Arial" panose="020B0604020202020204" pitchFamily="34" charset="0"/>
                  </a:rPr>
                  <a:t>intuition</a:t>
                </a:r>
                <a:r>
                  <a:rPr lang="de-DE" sz="800" i="1" dirty="0">
                    <a:latin typeface="Arial" panose="020B0604020202020204" pitchFamily="34" charset="0"/>
                    <a:cs typeface="Arial" panose="020B0604020202020204" pitchFamily="34" charset="0"/>
                  </a:rPr>
                  <a:t> </a:t>
                </a:r>
                <a:r>
                  <a:rPr lang="de-DE" sz="800" i="1" dirty="0" err="1">
                    <a:latin typeface="Arial" panose="020B0604020202020204" pitchFamily="34" charset="0"/>
                    <a:cs typeface="Arial" panose="020B0604020202020204" pitchFamily="34" charset="0"/>
                  </a:rPr>
                  <a:t>of</a:t>
                </a:r>
                <a:r>
                  <a:rPr lang="de-DE" sz="800" i="1" dirty="0">
                    <a:latin typeface="Arial" panose="020B0604020202020204" pitchFamily="34" charset="0"/>
                    <a:cs typeface="Arial" panose="020B0604020202020204" pitchFamily="34" charset="0"/>
                  </a:rPr>
                  <a:t> </a:t>
                </a:r>
                <a:r>
                  <a:rPr lang="de-DE" sz="800" i="1" dirty="0" err="1">
                    <a:latin typeface="Arial" panose="020B0604020202020204" pitchFamily="34" charset="0"/>
                    <a:cs typeface="Arial" panose="020B0604020202020204" pitchFamily="34" charset="0"/>
                  </a:rPr>
                  <a:t>each</a:t>
                </a:r>
                <a:r>
                  <a:rPr lang="de-DE" sz="800" i="1" dirty="0">
                    <a:latin typeface="Arial" panose="020B0604020202020204" pitchFamily="34" charset="0"/>
                    <a:cs typeface="Arial" panose="020B0604020202020204" pitchFamily="34" charset="0"/>
                  </a:rPr>
                  <a:t> </a:t>
                </a:r>
                <a:r>
                  <a:rPr lang="de-DE" sz="800" i="1" dirty="0" err="1">
                    <a:latin typeface="Arial" panose="020B0604020202020204" pitchFamily="34" charset="0"/>
                    <a:cs typeface="Arial" panose="020B0604020202020204" pitchFamily="34" charset="0"/>
                  </a:rPr>
                  <a:t>actual</a:t>
                </a:r>
                <a:r>
                  <a:rPr lang="de-DE" sz="800" i="1" dirty="0">
                    <a:latin typeface="Arial" panose="020B0604020202020204" pitchFamily="34" charset="0"/>
                    <a:cs typeface="Arial" panose="020B0604020202020204" pitchFamily="34" charset="0"/>
                  </a:rPr>
                  <a:t> </a:t>
                </a:r>
                <a:r>
                  <a:rPr lang="de-DE" sz="800" i="1" dirty="0" err="1">
                    <a:latin typeface="Arial" panose="020B0604020202020204" pitchFamily="34" charset="0"/>
                    <a:cs typeface="Arial" panose="020B0604020202020204" pitchFamily="34" charset="0"/>
                  </a:rPr>
                  <a:t>share</a:t>
                </a:r>
                <a:r>
                  <a:rPr lang="de-DE" sz="800" i="1" dirty="0">
                    <a:latin typeface="Arial" panose="020B0604020202020204" pitchFamily="34" charset="0"/>
                    <a:cs typeface="Arial" panose="020B0604020202020204" pitchFamily="34" charset="0"/>
                  </a:rPr>
                  <a:t>.</a:t>
                </a:r>
              </a:p>
              <a:p>
                <a:endParaRPr lang="de-DE" sz="800" i="1" dirty="0">
                  <a:latin typeface="Arial" panose="020B0604020202020204" pitchFamily="34" charset="0"/>
                  <a:cs typeface="Arial" panose="020B0604020202020204" pitchFamily="34" charset="0"/>
                </a:endParaRPr>
              </a:p>
              <a:p>
                <a:r>
                  <a:rPr lang="en-US" sz="800" i="1" dirty="0">
                    <a:latin typeface="Arial" panose="020B0604020202020204" pitchFamily="34" charset="0"/>
                    <a:cs typeface="Arial" panose="020B0604020202020204" pitchFamily="34" charset="0"/>
                  </a:rPr>
                  <a:t>Please answer spontaneously and if in </a:t>
                </a:r>
                <a:r>
                  <a:rPr lang="en-US" sz="800" i="1" dirty="0" smtClean="0">
                    <a:latin typeface="Arial" panose="020B0604020202020204" pitchFamily="34" charset="0"/>
                    <a:cs typeface="Arial" panose="020B0604020202020204" pitchFamily="34" charset="0"/>
                  </a:rPr>
                  <a:t>doubt, </a:t>
                </a:r>
                <a:r>
                  <a:rPr lang="en-US" sz="800" i="1" dirty="0">
                    <a:latin typeface="Arial" panose="020B0604020202020204" pitchFamily="34" charset="0"/>
                    <a:cs typeface="Arial" panose="020B0604020202020204" pitchFamily="34" charset="0"/>
                  </a:rPr>
                  <a:t>just follow your intuition.</a:t>
                </a:r>
              </a:p>
            </p:txBody>
          </p:sp>
          <p:sp>
            <p:nvSpPr>
              <p:cNvPr id="13" name="Rechteck 12"/>
              <p:cNvSpPr/>
              <p:nvPr/>
            </p:nvSpPr>
            <p:spPr>
              <a:xfrm>
                <a:off x="3131840" y="1352962"/>
                <a:ext cx="4572000" cy="707886"/>
              </a:xfrm>
              <a:prstGeom prst="rect">
                <a:avLst/>
              </a:prstGeom>
            </p:spPr>
            <p:txBody>
              <a:bodyPr>
                <a:spAutoFit/>
              </a:bodyPr>
              <a:lstStyle/>
              <a:p>
                <a:r>
                  <a:rPr lang="en-US" sz="800" dirty="0" smtClean="0">
                    <a:latin typeface="Arial" panose="020B0604020202020204" pitchFamily="34" charset="0"/>
                    <a:cs typeface="Arial" panose="020B0604020202020204" pitchFamily="34" charset="0"/>
                  </a:rPr>
                  <a:t>When new materials are examined in labs, often scientific instruments to analyzed surface structures are used. Innovations in this area have increased measurement accuracy, and introduced additional functions. </a:t>
                </a:r>
              </a:p>
              <a:p>
                <a:r>
                  <a:rPr lang="en-US" sz="800" dirty="0" smtClean="0">
                    <a:latin typeface="Arial" panose="020B0604020202020204" pitchFamily="34" charset="0"/>
                    <a:cs typeface="Arial" panose="020B0604020202020204" pitchFamily="34" charset="0"/>
                  </a:rPr>
                  <a:t>A study analyzed the origins of the most important innovations in this area that have been developed worldwide between 1969 and 1986. </a:t>
                </a:r>
                <a:endParaRPr lang="en-US" sz="800" dirty="0">
                  <a:latin typeface="Arial" panose="020B0604020202020204" pitchFamily="34" charset="0"/>
                  <a:cs typeface="Arial" panose="020B0604020202020204" pitchFamily="34" charset="0"/>
                </a:endParaRPr>
              </a:p>
            </p:txBody>
          </p:sp>
          <p:sp>
            <p:nvSpPr>
              <p:cNvPr id="9" name="Rechteck 8"/>
              <p:cNvSpPr/>
              <p:nvPr/>
            </p:nvSpPr>
            <p:spPr>
              <a:xfrm>
                <a:off x="1483403" y="620688"/>
                <a:ext cx="6213600" cy="36004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200" b="1" dirty="0" smtClean="0">
                    <a:solidFill>
                      <a:schemeClr val="tx1"/>
                    </a:solidFill>
                    <a:latin typeface="Arial" panose="020B0604020202020204" pitchFamily="34" charset="0"/>
                    <a:cs typeface="Arial" panose="020B0604020202020204" pitchFamily="34" charset="0"/>
                  </a:rPr>
                  <a:t>Scientific </a:t>
                </a:r>
                <a:r>
                  <a:rPr lang="de-DE" sz="1200" b="1" dirty="0" err="1" smtClean="0">
                    <a:solidFill>
                      <a:schemeClr val="tx1"/>
                    </a:solidFill>
                    <a:latin typeface="Arial" panose="020B0604020202020204" pitchFamily="34" charset="0"/>
                    <a:cs typeface="Arial" panose="020B0604020202020204" pitchFamily="34" charset="0"/>
                  </a:rPr>
                  <a:t>instruments</a:t>
                </a:r>
                <a:endParaRPr lang="de-AT" sz="1400" b="1" dirty="0">
                  <a:solidFill>
                    <a:schemeClr val="tx1"/>
                  </a:solidFill>
                  <a:latin typeface="Arial" panose="020B0604020202020204" pitchFamily="34" charset="0"/>
                  <a:cs typeface="Arial" panose="020B0604020202020204" pitchFamily="34" charset="0"/>
                </a:endParaRPr>
              </a:p>
            </p:txBody>
          </p:sp>
        </p:grpSp>
        <p:pic>
          <p:nvPicPr>
            <p:cNvPr id="11266"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2462" r="100000"/>
                      </a14:imgEffect>
                    </a14:imgLayer>
                  </a14:imgProps>
                </a:ext>
                <a:ext uri="{28A0092B-C50C-407E-A947-70E740481C1C}">
                  <a14:useLocalDpi xmlns:a14="http://schemas.microsoft.com/office/drawing/2010/main" val="0"/>
                </a:ext>
              </a:extLst>
            </a:blip>
            <a:srcRect/>
            <a:stretch>
              <a:fillRect/>
            </a:stretch>
          </p:blipFill>
          <p:spPr bwMode="auto">
            <a:xfrm>
              <a:off x="1670344" y="1112546"/>
              <a:ext cx="1317480" cy="1017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aphicFrame>
        <p:nvGraphicFramePr>
          <p:cNvPr id="18" name="Objekt 17"/>
          <p:cNvGraphicFramePr>
            <a:graphicFrameLocks noChangeAspect="1"/>
          </p:cNvGraphicFramePr>
          <p:nvPr>
            <p:extLst>
              <p:ext uri="{D42A27DB-BD31-4B8C-83A1-F6EECF244321}">
                <p14:modId xmlns:p14="http://schemas.microsoft.com/office/powerpoint/2010/main" val="898442364"/>
              </p:ext>
            </p:extLst>
          </p:nvPr>
        </p:nvGraphicFramePr>
        <p:xfrm>
          <a:off x="1560986" y="3090727"/>
          <a:ext cx="5969000" cy="3517900"/>
        </p:xfrm>
        <a:graphic>
          <a:graphicData uri="http://schemas.openxmlformats.org/presentationml/2006/ole">
            <mc:AlternateContent xmlns:mc="http://schemas.openxmlformats.org/markup-compatibility/2006">
              <mc:Choice xmlns:v="urn:schemas-microsoft-com:vml" Requires="v">
                <p:oleObj spid="_x0000_s1039" name="Dokument" r:id="rId6" imgW="5969000" imgH="3517900" progId="Word.Document.12">
                  <p:embed/>
                </p:oleObj>
              </mc:Choice>
              <mc:Fallback>
                <p:oleObj name="Dokument" r:id="rId6" imgW="5969000" imgH="3517900" progId="Word.Document.12">
                  <p:embed/>
                  <p:pic>
                    <p:nvPicPr>
                      <p:cNvPr id="0" name=""/>
                      <p:cNvPicPr/>
                      <p:nvPr/>
                    </p:nvPicPr>
                    <p:blipFill>
                      <a:blip r:embed="rId7"/>
                      <a:stretch>
                        <a:fillRect/>
                      </a:stretch>
                    </p:blipFill>
                    <p:spPr>
                      <a:xfrm>
                        <a:off x="1560986" y="3090727"/>
                        <a:ext cx="5969000" cy="3517900"/>
                      </a:xfrm>
                      <a:prstGeom prst="rect">
                        <a:avLst/>
                      </a:prstGeom>
                    </p:spPr>
                  </p:pic>
                </p:oleObj>
              </mc:Fallback>
            </mc:AlternateContent>
          </a:graphicData>
        </a:graphic>
      </p:graphicFrame>
    </p:spTree>
    <p:extLst>
      <p:ext uri="{BB962C8B-B14F-4D97-AF65-F5344CB8AC3E}">
        <p14:creationId xmlns:p14="http://schemas.microsoft.com/office/powerpoint/2010/main" val="1586702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p:cNvGrpSpPr/>
          <p:nvPr/>
        </p:nvGrpSpPr>
        <p:grpSpPr>
          <a:xfrm>
            <a:off x="1403648" y="332656"/>
            <a:ext cx="6220437" cy="2772280"/>
            <a:chOff x="1483403" y="728728"/>
            <a:chExt cx="6220437" cy="2772280"/>
          </a:xfrm>
        </p:grpSpPr>
        <p:grpSp>
          <p:nvGrpSpPr>
            <p:cNvPr id="3" name="Gruppieren 2"/>
            <p:cNvGrpSpPr/>
            <p:nvPr/>
          </p:nvGrpSpPr>
          <p:grpSpPr>
            <a:xfrm>
              <a:off x="1483403" y="728728"/>
              <a:ext cx="6220437" cy="2772280"/>
              <a:chOff x="1483403" y="728728"/>
              <a:chExt cx="6220437" cy="2772280"/>
            </a:xfrm>
          </p:grpSpPr>
          <p:sp>
            <p:nvSpPr>
              <p:cNvPr id="8" name="Rechteck 7"/>
              <p:cNvSpPr/>
              <p:nvPr/>
            </p:nvSpPr>
            <p:spPr>
              <a:xfrm>
                <a:off x="1483404" y="1051724"/>
                <a:ext cx="6220436" cy="2449284"/>
              </a:xfrm>
              <a:prstGeom prst="rect">
                <a:avLst/>
              </a:prstGeom>
              <a:solidFill>
                <a:srgbClr val="F2F2F2">
                  <a:alpha val="50196"/>
                </a:srgbClr>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7" name="Textfeld 6"/>
              <p:cNvSpPr txBox="1"/>
              <p:nvPr/>
            </p:nvSpPr>
            <p:spPr>
              <a:xfrm>
                <a:off x="1555413" y="2239124"/>
                <a:ext cx="6148426" cy="1200329"/>
              </a:xfrm>
              <a:prstGeom prst="rect">
                <a:avLst/>
              </a:prstGeom>
              <a:noFill/>
            </p:spPr>
            <p:txBody>
              <a:bodyPr wrap="square" rtlCol="0">
                <a:spAutoFit/>
              </a:bodyPr>
              <a:lstStyle/>
              <a:p>
                <a:r>
                  <a:rPr lang="de-DE" sz="1200" b="1" dirty="0">
                    <a:latin typeface="Arial" panose="020B0604020202020204" pitchFamily="34" charset="0"/>
                    <a:cs typeface="Arial" panose="020B0604020202020204" pitchFamily="34" charset="0"/>
                  </a:rPr>
                  <a:t>Who </a:t>
                </a:r>
                <a:r>
                  <a:rPr lang="de-DE" sz="1200" b="1" dirty="0" err="1">
                    <a:latin typeface="Arial" panose="020B0604020202020204" pitchFamily="34" charset="0"/>
                    <a:cs typeface="Arial" panose="020B0604020202020204" pitchFamily="34" charset="0"/>
                  </a:rPr>
                  <a:t>developed</a:t>
                </a:r>
                <a:r>
                  <a:rPr lang="de-DE" sz="1200" b="1" dirty="0">
                    <a:latin typeface="Arial" panose="020B0604020202020204" pitchFamily="34" charset="0"/>
                    <a:cs typeface="Arial" panose="020B0604020202020204" pitchFamily="34" charset="0"/>
                  </a:rPr>
                  <a:t> </a:t>
                </a:r>
                <a:r>
                  <a:rPr lang="de-DE" sz="1200" b="1" dirty="0" err="1">
                    <a:latin typeface="Arial" panose="020B0604020202020204" pitchFamily="34" charset="0"/>
                    <a:cs typeface="Arial" panose="020B0604020202020204" pitchFamily="34" charset="0"/>
                  </a:rPr>
                  <a:t>the</a:t>
                </a:r>
                <a:r>
                  <a:rPr lang="de-DE" sz="1200" b="1" dirty="0">
                    <a:latin typeface="Arial" panose="020B0604020202020204" pitchFamily="34" charset="0"/>
                    <a:cs typeface="Arial" panose="020B0604020202020204" pitchFamily="34" charset="0"/>
                  </a:rPr>
                  <a:t> </a:t>
                </a:r>
                <a:r>
                  <a:rPr lang="de-DE" sz="1200" b="1" dirty="0" err="1">
                    <a:latin typeface="Arial" panose="020B0604020202020204" pitchFamily="34" charset="0"/>
                    <a:cs typeface="Arial" panose="020B0604020202020204" pitchFamily="34" charset="0"/>
                  </a:rPr>
                  <a:t>most</a:t>
                </a:r>
                <a:r>
                  <a:rPr lang="de-DE" sz="1200" b="1" dirty="0">
                    <a:latin typeface="Arial" panose="020B0604020202020204" pitchFamily="34" charset="0"/>
                    <a:cs typeface="Arial" panose="020B0604020202020204" pitchFamily="34" charset="0"/>
                  </a:rPr>
                  <a:t> </a:t>
                </a:r>
                <a:r>
                  <a:rPr lang="de-DE" sz="1200" b="1" dirty="0" err="1">
                    <a:latin typeface="Arial" panose="020B0604020202020204" pitchFamily="34" charset="0"/>
                    <a:cs typeface="Arial" panose="020B0604020202020204" pitchFamily="34" charset="0"/>
                  </a:rPr>
                  <a:t>important</a:t>
                </a:r>
                <a:r>
                  <a:rPr lang="de-DE" sz="1200" b="1" dirty="0">
                    <a:latin typeface="Arial" panose="020B0604020202020204" pitchFamily="34" charset="0"/>
                    <a:cs typeface="Arial" panose="020B0604020202020204" pitchFamily="34" charset="0"/>
                  </a:rPr>
                  <a:t> </a:t>
                </a:r>
                <a:r>
                  <a:rPr lang="de-DE" sz="1200" b="1" dirty="0" err="1" smtClean="0">
                    <a:latin typeface="Arial" panose="020B0604020202020204" pitchFamily="34" charset="0"/>
                    <a:cs typeface="Arial" panose="020B0604020202020204" pitchFamily="34" charset="0"/>
                  </a:rPr>
                  <a:t>innovations</a:t>
                </a:r>
                <a:r>
                  <a:rPr lang="de-DE" sz="1200" b="1" dirty="0" smtClean="0">
                    <a:latin typeface="Arial" panose="020B0604020202020204" pitchFamily="34" charset="0"/>
                    <a:cs typeface="Arial" panose="020B0604020202020204" pitchFamily="34" charset="0"/>
                  </a:rPr>
                  <a:t>? </a:t>
                </a:r>
                <a:endParaRPr lang="de-DE" sz="1200" b="1" dirty="0">
                  <a:latin typeface="Arial" panose="020B0604020202020204" pitchFamily="34" charset="0"/>
                  <a:cs typeface="Arial" panose="020B0604020202020204" pitchFamily="34" charset="0"/>
                </a:endParaRPr>
              </a:p>
              <a:p>
                <a:r>
                  <a:rPr lang="de-DE" sz="1200" b="1" dirty="0" err="1">
                    <a:latin typeface="Arial" panose="020B0604020202020204" pitchFamily="34" charset="0"/>
                    <a:cs typeface="Arial" panose="020B0604020202020204" pitchFamily="34" charset="0"/>
                  </a:rPr>
                  <a:t>Please</a:t>
                </a:r>
                <a:r>
                  <a:rPr lang="de-DE" sz="1200" b="1" dirty="0">
                    <a:latin typeface="Arial" panose="020B0604020202020204" pitchFamily="34" charset="0"/>
                    <a:cs typeface="Arial" panose="020B0604020202020204" pitchFamily="34" charset="0"/>
                  </a:rPr>
                  <a:t> </a:t>
                </a:r>
                <a:r>
                  <a:rPr lang="de-DE" sz="1200" b="1" dirty="0" err="1">
                    <a:latin typeface="Arial" panose="020B0604020202020204" pitchFamily="34" charset="0"/>
                    <a:cs typeface="Arial" panose="020B0604020202020204" pitchFamily="34" charset="0"/>
                  </a:rPr>
                  <a:t>estimate</a:t>
                </a:r>
                <a:r>
                  <a:rPr lang="de-DE" sz="1200" b="1" dirty="0">
                    <a:latin typeface="Arial" panose="020B0604020202020204" pitchFamily="34" charset="0"/>
                    <a:cs typeface="Arial" panose="020B0604020202020204" pitchFamily="34" charset="0"/>
                  </a:rPr>
                  <a:t> </a:t>
                </a:r>
                <a:r>
                  <a:rPr lang="de-DE" sz="1200" b="1" dirty="0" err="1">
                    <a:latin typeface="Arial" panose="020B0604020202020204" pitchFamily="34" charset="0"/>
                    <a:cs typeface="Arial" panose="020B0604020202020204" pitchFamily="34" charset="0"/>
                  </a:rPr>
                  <a:t>the</a:t>
                </a:r>
                <a:r>
                  <a:rPr lang="de-DE" sz="1200" b="1" dirty="0">
                    <a:latin typeface="Arial" panose="020B0604020202020204" pitchFamily="34" charset="0"/>
                    <a:cs typeface="Arial" panose="020B0604020202020204" pitchFamily="34" charset="0"/>
                  </a:rPr>
                  <a:t> </a:t>
                </a:r>
                <a:r>
                  <a:rPr lang="de-DE" sz="1200" b="1" dirty="0" err="1">
                    <a:latin typeface="Arial" panose="020B0604020202020204" pitchFamily="34" charset="0"/>
                    <a:cs typeface="Arial" panose="020B0604020202020204" pitchFamily="34" charset="0"/>
                  </a:rPr>
                  <a:t>share</a:t>
                </a:r>
                <a:r>
                  <a:rPr lang="de-DE" sz="1200" b="1" dirty="0">
                    <a:latin typeface="Arial" panose="020B0604020202020204" pitchFamily="34" charset="0"/>
                    <a:cs typeface="Arial" panose="020B0604020202020204" pitchFamily="34" charset="0"/>
                  </a:rPr>
                  <a:t> </a:t>
                </a:r>
                <a:r>
                  <a:rPr lang="de-DE" sz="1200" b="1" dirty="0" err="1">
                    <a:latin typeface="Arial" panose="020B0604020202020204" pitchFamily="34" charset="0"/>
                    <a:cs typeface="Arial" panose="020B0604020202020204" pitchFamily="34" charset="0"/>
                  </a:rPr>
                  <a:t>of</a:t>
                </a:r>
                <a:r>
                  <a:rPr lang="de-DE" sz="1200" b="1" dirty="0">
                    <a:latin typeface="Arial" panose="020B0604020202020204" pitchFamily="34" charset="0"/>
                    <a:cs typeface="Arial" panose="020B0604020202020204" pitchFamily="34" charset="0"/>
                  </a:rPr>
                  <a:t> all </a:t>
                </a:r>
                <a:r>
                  <a:rPr lang="de-DE" sz="1200" b="1" dirty="0" err="1">
                    <a:latin typeface="Arial" panose="020B0604020202020204" pitchFamily="34" charset="0"/>
                    <a:cs typeface="Arial" panose="020B0604020202020204" pitchFamily="34" charset="0"/>
                  </a:rPr>
                  <a:t>innovations</a:t>
                </a:r>
                <a:r>
                  <a:rPr lang="de-DE" sz="1200" b="1" dirty="0">
                    <a:latin typeface="Arial" panose="020B0604020202020204" pitchFamily="34" charset="0"/>
                    <a:cs typeface="Arial" panose="020B0604020202020204" pitchFamily="34" charset="0"/>
                  </a:rPr>
                  <a:t> </a:t>
                </a:r>
                <a:r>
                  <a:rPr lang="de-DE" sz="1200" b="1" dirty="0" err="1">
                    <a:latin typeface="Arial" panose="020B0604020202020204" pitchFamily="34" charset="0"/>
                    <a:cs typeface="Arial" panose="020B0604020202020204" pitchFamily="34" charset="0"/>
                  </a:rPr>
                  <a:t>developed</a:t>
                </a:r>
                <a:r>
                  <a:rPr lang="de-DE" sz="1200" b="1" dirty="0">
                    <a:latin typeface="Arial" panose="020B0604020202020204" pitchFamily="34" charset="0"/>
                    <a:cs typeface="Arial" panose="020B0604020202020204" pitchFamily="34" charset="0"/>
                  </a:rPr>
                  <a:t> </a:t>
                </a:r>
                <a:r>
                  <a:rPr lang="de-DE" sz="1200" b="1" dirty="0" err="1">
                    <a:latin typeface="Arial" panose="020B0604020202020204" pitchFamily="34" charset="0"/>
                    <a:cs typeface="Arial" panose="020B0604020202020204" pitchFamily="34" charset="0"/>
                  </a:rPr>
                  <a:t>by</a:t>
                </a:r>
                <a:r>
                  <a:rPr lang="de-DE" sz="1200" b="1" dirty="0">
                    <a:latin typeface="Arial" panose="020B0604020202020204" pitchFamily="34" charset="0"/>
                    <a:cs typeface="Arial" panose="020B0604020202020204" pitchFamily="34" charset="0"/>
                  </a:rPr>
                  <a:t> </a:t>
                </a:r>
                <a:r>
                  <a:rPr lang="de-DE" sz="1200" b="1" dirty="0" err="1">
                    <a:latin typeface="Arial" panose="020B0604020202020204" pitchFamily="34" charset="0"/>
                    <a:cs typeface="Arial" panose="020B0604020202020204" pitchFamily="34" charset="0"/>
                  </a:rPr>
                  <a:t>each</a:t>
                </a:r>
                <a:r>
                  <a:rPr lang="de-DE" sz="1200" b="1" dirty="0">
                    <a:latin typeface="Arial" panose="020B0604020202020204" pitchFamily="34" charset="0"/>
                    <a:cs typeface="Arial" panose="020B0604020202020204" pitchFamily="34" charset="0"/>
                  </a:rPr>
                  <a:t> </a:t>
                </a:r>
                <a:r>
                  <a:rPr lang="de-DE" sz="1200" b="1" dirty="0" err="1">
                    <a:latin typeface="Arial" panose="020B0604020202020204" pitchFamily="34" charset="0"/>
                    <a:cs typeface="Arial" panose="020B0604020202020204" pitchFamily="34" charset="0"/>
                  </a:rPr>
                  <a:t>of</a:t>
                </a:r>
                <a:r>
                  <a:rPr lang="de-DE" sz="1200" b="1" dirty="0">
                    <a:latin typeface="Arial" panose="020B0604020202020204" pitchFamily="34" charset="0"/>
                    <a:cs typeface="Arial" panose="020B0604020202020204" pitchFamily="34" charset="0"/>
                  </a:rPr>
                  <a:t> </a:t>
                </a:r>
                <a:r>
                  <a:rPr lang="de-DE" sz="1200" b="1" dirty="0" err="1">
                    <a:latin typeface="Arial" panose="020B0604020202020204" pitchFamily="34" charset="0"/>
                    <a:cs typeface="Arial" panose="020B0604020202020204" pitchFamily="34" charset="0"/>
                  </a:rPr>
                  <a:t>the</a:t>
                </a:r>
                <a:r>
                  <a:rPr lang="de-DE" sz="1200" b="1" dirty="0">
                    <a:latin typeface="Arial" panose="020B0604020202020204" pitchFamily="34" charset="0"/>
                    <a:cs typeface="Arial" panose="020B0604020202020204" pitchFamily="34" charset="0"/>
                  </a:rPr>
                  <a:t> </a:t>
                </a:r>
                <a:r>
                  <a:rPr lang="de-DE" sz="1200" b="1" dirty="0" err="1">
                    <a:latin typeface="Arial" panose="020B0604020202020204" pitchFamily="34" charset="0"/>
                    <a:cs typeface="Arial" panose="020B0604020202020204" pitchFamily="34" charset="0"/>
                  </a:rPr>
                  <a:t>following</a:t>
                </a:r>
                <a:r>
                  <a:rPr lang="de-DE" sz="1200" b="1" dirty="0">
                    <a:latin typeface="Arial" panose="020B0604020202020204" pitchFamily="34" charset="0"/>
                    <a:cs typeface="Arial" panose="020B0604020202020204" pitchFamily="34" charset="0"/>
                  </a:rPr>
                  <a:t> </a:t>
                </a:r>
                <a:r>
                  <a:rPr lang="de-DE" sz="1200" b="1" dirty="0" err="1">
                    <a:latin typeface="Arial" panose="020B0604020202020204" pitchFamily="34" charset="0"/>
                    <a:cs typeface="Arial" panose="020B0604020202020204" pitchFamily="34" charset="0"/>
                  </a:rPr>
                  <a:t>groups</a:t>
                </a:r>
                <a:r>
                  <a:rPr lang="de-DE" sz="1200" b="1" dirty="0">
                    <a:latin typeface="Arial" panose="020B0604020202020204" pitchFamily="34" charset="0"/>
                    <a:cs typeface="Arial" panose="020B0604020202020204" pitchFamily="34" charset="0"/>
                  </a:rPr>
                  <a:t>. </a:t>
                </a:r>
              </a:p>
              <a:p>
                <a:endParaRPr lang="de-DE" sz="1200" dirty="0">
                  <a:solidFill>
                    <a:schemeClr val="tx1">
                      <a:lumMod val="65000"/>
                      <a:lumOff val="35000"/>
                    </a:schemeClr>
                  </a:solidFill>
                  <a:latin typeface="Arial" panose="020B0604020202020204" pitchFamily="34" charset="0"/>
                  <a:cs typeface="Arial" panose="020B0604020202020204" pitchFamily="34" charset="0"/>
                </a:endParaRPr>
              </a:p>
              <a:p>
                <a:r>
                  <a:rPr lang="de-DE" sz="800" i="1" dirty="0" err="1">
                    <a:latin typeface="Arial" panose="020B0604020202020204" pitchFamily="34" charset="0"/>
                    <a:cs typeface="Arial" panose="020B0604020202020204" pitchFamily="34" charset="0"/>
                  </a:rPr>
                  <a:t>To</a:t>
                </a:r>
                <a:r>
                  <a:rPr lang="de-DE" sz="800" i="1" dirty="0">
                    <a:latin typeface="Arial" panose="020B0604020202020204" pitchFamily="34" charset="0"/>
                    <a:cs typeface="Arial" panose="020B0604020202020204" pitchFamily="34" charset="0"/>
                  </a:rPr>
                  <a:t> do so, </a:t>
                </a:r>
                <a:r>
                  <a:rPr lang="de-DE" sz="800" i="1" dirty="0" err="1">
                    <a:latin typeface="Arial" panose="020B0604020202020204" pitchFamily="34" charset="0"/>
                    <a:cs typeface="Arial" panose="020B0604020202020204" pitchFamily="34" charset="0"/>
                  </a:rPr>
                  <a:t>please</a:t>
                </a:r>
                <a:r>
                  <a:rPr lang="de-DE" sz="800" i="1" dirty="0">
                    <a:latin typeface="Arial" panose="020B0604020202020204" pitchFamily="34" charset="0"/>
                    <a:cs typeface="Arial" panose="020B0604020202020204" pitchFamily="34" charset="0"/>
                  </a:rPr>
                  <a:t> pull </a:t>
                </a:r>
                <a:r>
                  <a:rPr lang="de-DE" sz="800" i="1" dirty="0" err="1">
                    <a:latin typeface="Arial" panose="020B0604020202020204" pitchFamily="34" charset="0"/>
                    <a:cs typeface="Arial" panose="020B0604020202020204" pitchFamily="34" charset="0"/>
                  </a:rPr>
                  <a:t>the</a:t>
                </a:r>
                <a:r>
                  <a:rPr lang="de-DE" sz="800" i="1" dirty="0">
                    <a:latin typeface="Arial" panose="020B0604020202020204" pitchFamily="34" charset="0"/>
                    <a:cs typeface="Arial" panose="020B0604020202020204" pitchFamily="34" charset="0"/>
                  </a:rPr>
                  <a:t> </a:t>
                </a:r>
                <a:r>
                  <a:rPr lang="de-DE" sz="800" i="1" dirty="0" err="1">
                    <a:latin typeface="Arial" panose="020B0604020202020204" pitchFamily="34" charset="0"/>
                    <a:cs typeface="Arial" panose="020B0604020202020204" pitchFamily="34" charset="0"/>
                  </a:rPr>
                  <a:t>blue</a:t>
                </a:r>
                <a:r>
                  <a:rPr lang="de-DE" sz="800" i="1" dirty="0">
                    <a:latin typeface="Arial" panose="020B0604020202020204" pitchFamily="34" charset="0"/>
                    <a:cs typeface="Arial" panose="020B0604020202020204" pitchFamily="34" charset="0"/>
                  </a:rPr>
                  <a:t> </a:t>
                </a:r>
                <a:r>
                  <a:rPr lang="de-DE" sz="800" i="1" dirty="0" err="1">
                    <a:latin typeface="Arial" panose="020B0604020202020204" pitchFamily="34" charset="0"/>
                    <a:cs typeface="Arial" panose="020B0604020202020204" pitchFamily="34" charset="0"/>
                  </a:rPr>
                  <a:t>dot</a:t>
                </a:r>
                <a:r>
                  <a:rPr lang="de-DE" sz="800" i="1" dirty="0">
                    <a:latin typeface="Arial" panose="020B0604020202020204" pitchFamily="34" charset="0"/>
                    <a:cs typeface="Arial" panose="020B0604020202020204" pitchFamily="34" charset="0"/>
                  </a:rPr>
                  <a:t> </a:t>
                </a:r>
                <a:r>
                  <a:rPr lang="de-DE" sz="800" i="1" dirty="0" err="1">
                    <a:latin typeface="Arial" panose="020B0604020202020204" pitchFamily="34" charset="0"/>
                    <a:cs typeface="Arial" panose="020B0604020202020204" pitchFamily="34" charset="0"/>
                  </a:rPr>
                  <a:t>to</a:t>
                </a:r>
                <a:r>
                  <a:rPr lang="de-DE" sz="800" i="1" dirty="0">
                    <a:latin typeface="Arial" panose="020B0604020202020204" pitchFamily="34" charset="0"/>
                    <a:cs typeface="Arial" panose="020B0604020202020204" pitchFamily="34" charset="0"/>
                  </a:rPr>
                  <a:t> </a:t>
                </a:r>
                <a:r>
                  <a:rPr lang="de-DE" sz="800" i="1" dirty="0" err="1">
                    <a:latin typeface="Arial" panose="020B0604020202020204" pitchFamily="34" charset="0"/>
                    <a:cs typeface="Arial" panose="020B0604020202020204" pitchFamily="34" charset="0"/>
                  </a:rPr>
                  <a:t>the</a:t>
                </a:r>
                <a:r>
                  <a:rPr lang="de-DE" sz="800" i="1" dirty="0">
                    <a:latin typeface="Arial" panose="020B0604020202020204" pitchFamily="34" charset="0"/>
                    <a:cs typeface="Arial" panose="020B0604020202020204" pitchFamily="34" charset="0"/>
                  </a:rPr>
                  <a:t> </a:t>
                </a:r>
                <a:r>
                  <a:rPr lang="de-DE" sz="800" i="1" dirty="0" err="1">
                    <a:latin typeface="Arial" panose="020B0604020202020204" pitchFamily="34" charset="0"/>
                    <a:cs typeface="Arial" panose="020B0604020202020204" pitchFamily="34" charset="0"/>
                  </a:rPr>
                  <a:t>the</a:t>
                </a:r>
                <a:r>
                  <a:rPr lang="de-DE" sz="800" i="1" dirty="0">
                    <a:latin typeface="Arial" panose="020B0604020202020204" pitchFamily="34" charset="0"/>
                    <a:cs typeface="Arial" panose="020B0604020202020204" pitchFamily="34" charset="0"/>
                  </a:rPr>
                  <a:t> </a:t>
                </a:r>
                <a:r>
                  <a:rPr lang="de-DE" sz="800" i="1" dirty="0" err="1">
                    <a:latin typeface="Arial" panose="020B0604020202020204" pitchFamily="34" charset="0"/>
                    <a:cs typeface="Arial" panose="020B0604020202020204" pitchFamily="34" charset="0"/>
                  </a:rPr>
                  <a:t>spot</a:t>
                </a:r>
                <a:r>
                  <a:rPr lang="de-DE" sz="800" i="1" dirty="0">
                    <a:latin typeface="Arial" panose="020B0604020202020204" pitchFamily="34" charset="0"/>
                    <a:cs typeface="Arial" panose="020B0604020202020204" pitchFamily="34" charset="0"/>
                  </a:rPr>
                  <a:t> </a:t>
                </a:r>
                <a:r>
                  <a:rPr lang="de-DE" sz="800" i="1" dirty="0" err="1">
                    <a:latin typeface="Arial" panose="020B0604020202020204" pitchFamily="34" charset="0"/>
                    <a:cs typeface="Arial" panose="020B0604020202020204" pitchFamily="34" charset="0"/>
                  </a:rPr>
                  <a:t>that</a:t>
                </a:r>
                <a:r>
                  <a:rPr lang="de-DE" sz="800" i="1" dirty="0">
                    <a:latin typeface="Arial" panose="020B0604020202020204" pitchFamily="34" charset="0"/>
                    <a:cs typeface="Arial" panose="020B0604020202020204" pitchFamily="34" charset="0"/>
                  </a:rPr>
                  <a:t> </a:t>
                </a:r>
                <a:r>
                  <a:rPr lang="de-DE" sz="800" i="1" dirty="0" err="1">
                    <a:latin typeface="Arial" panose="020B0604020202020204" pitchFamily="34" charset="0"/>
                    <a:cs typeface="Arial" panose="020B0604020202020204" pitchFamily="34" charset="0"/>
                  </a:rPr>
                  <a:t>represents</a:t>
                </a:r>
                <a:r>
                  <a:rPr lang="de-DE" sz="800" i="1" dirty="0">
                    <a:latin typeface="Arial" panose="020B0604020202020204" pitchFamily="34" charset="0"/>
                    <a:cs typeface="Arial" panose="020B0604020202020204" pitchFamily="34" charset="0"/>
                  </a:rPr>
                  <a:t> </a:t>
                </a:r>
                <a:r>
                  <a:rPr lang="de-DE" sz="800" i="1" dirty="0" err="1">
                    <a:latin typeface="Arial" panose="020B0604020202020204" pitchFamily="34" charset="0"/>
                    <a:cs typeface="Arial" panose="020B0604020202020204" pitchFamily="34" charset="0"/>
                  </a:rPr>
                  <a:t>your</a:t>
                </a:r>
                <a:r>
                  <a:rPr lang="de-DE" sz="800" i="1" dirty="0">
                    <a:latin typeface="Arial" panose="020B0604020202020204" pitchFamily="34" charset="0"/>
                    <a:cs typeface="Arial" panose="020B0604020202020204" pitchFamily="34" charset="0"/>
                  </a:rPr>
                  <a:t> </a:t>
                </a:r>
                <a:r>
                  <a:rPr lang="de-DE" sz="800" i="1" dirty="0" err="1">
                    <a:latin typeface="Arial" panose="020B0604020202020204" pitchFamily="34" charset="0"/>
                    <a:cs typeface="Arial" panose="020B0604020202020204" pitchFamily="34" charset="0"/>
                  </a:rPr>
                  <a:t>intuition</a:t>
                </a:r>
                <a:r>
                  <a:rPr lang="de-DE" sz="800" i="1" dirty="0">
                    <a:latin typeface="Arial" panose="020B0604020202020204" pitchFamily="34" charset="0"/>
                    <a:cs typeface="Arial" panose="020B0604020202020204" pitchFamily="34" charset="0"/>
                  </a:rPr>
                  <a:t> </a:t>
                </a:r>
                <a:r>
                  <a:rPr lang="de-DE" sz="800" i="1" dirty="0" err="1">
                    <a:latin typeface="Arial" panose="020B0604020202020204" pitchFamily="34" charset="0"/>
                    <a:cs typeface="Arial" panose="020B0604020202020204" pitchFamily="34" charset="0"/>
                  </a:rPr>
                  <a:t>of</a:t>
                </a:r>
                <a:r>
                  <a:rPr lang="de-DE" sz="800" i="1" dirty="0">
                    <a:latin typeface="Arial" panose="020B0604020202020204" pitchFamily="34" charset="0"/>
                    <a:cs typeface="Arial" panose="020B0604020202020204" pitchFamily="34" charset="0"/>
                  </a:rPr>
                  <a:t> </a:t>
                </a:r>
                <a:r>
                  <a:rPr lang="de-DE" sz="800" i="1" dirty="0" err="1">
                    <a:latin typeface="Arial" panose="020B0604020202020204" pitchFamily="34" charset="0"/>
                    <a:cs typeface="Arial" panose="020B0604020202020204" pitchFamily="34" charset="0"/>
                  </a:rPr>
                  <a:t>each</a:t>
                </a:r>
                <a:r>
                  <a:rPr lang="de-DE" sz="800" i="1" dirty="0">
                    <a:latin typeface="Arial" panose="020B0604020202020204" pitchFamily="34" charset="0"/>
                    <a:cs typeface="Arial" panose="020B0604020202020204" pitchFamily="34" charset="0"/>
                  </a:rPr>
                  <a:t> </a:t>
                </a:r>
                <a:r>
                  <a:rPr lang="de-DE" sz="800" i="1" dirty="0" err="1">
                    <a:latin typeface="Arial" panose="020B0604020202020204" pitchFamily="34" charset="0"/>
                    <a:cs typeface="Arial" panose="020B0604020202020204" pitchFamily="34" charset="0"/>
                  </a:rPr>
                  <a:t>actual</a:t>
                </a:r>
                <a:r>
                  <a:rPr lang="de-DE" sz="800" i="1" dirty="0">
                    <a:latin typeface="Arial" panose="020B0604020202020204" pitchFamily="34" charset="0"/>
                    <a:cs typeface="Arial" panose="020B0604020202020204" pitchFamily="34" charset="0"/>
                  </a:rPr>
                  <a:t> </a:t>
                </a:r>
                <a:r>
                  <a:rPr lang="de-DE" sz="800" i="1" dirty="0" err="1">
                    <a:latin typeface="Arial" panose="020B0604020202020204" pitchFamily="34" charset="0"/>
                    <a:cs typeface="Arial" panose="020B0604020202020204" pitchFamily="34" charset="0"/>
                  </a:rPr>
                  <a:t>share</a:t>
                </a:r>
                <a:r>
                  <a:rPr lang="de-DE" sz="800" i="1" dirty="0">
                    <a:latin typeface="Arial" panose="020B0604020202020204" pitchFamily="34" charset="0"/>
                    <a:cs typeface="Arial" panose="020B0604020202020204" pitchFamily="34" charset="0"/>
                  </a:rPr>
                  <a:t>.</a:t>
                </a:r>
              </a:p>
              <a:p>
                <a:endParaRPr lang="de-DE" sz="800" i="1" dirty="0">
                  <a:latin typeface="Arial" panose="020B0604020202020204" pitchFamily="34" charset="0"/>
                  <a:cs typeface="Arial" panose="020B0604020202020204" pitchFamily="34" charset="0"/>
                </a:endParaRPr>
              </a:p>
              <a:p>
                <a:r>
                  <a:rPr lang="en-US" sz="800" i="1" dirty="0">
                    <a:latin typeface="Arial" panose="020B0604020202020204" pitchFamily="34" charset="0"/>
                    <a:cs typeface="Arial" panose="020B0604020202020204" pitchFamily="34" charset="0"/>
                  </a:rPr>
                  <a:t>Please answer spontaneously and if in </a:t>
                </a:r>
                <a:r>
                  <a:rPr lang="en-US" sz="800" i="1" dirty="0" smtClean="0">
                    <a:latin typeface="Arial" panose="020B0604020202020204" pitchFamily="34" charset="0"/>
                    <a:cs typeface="Arial" panose="020B0604020202020204" pitchFamily="34" charset="0"/>
                  </a:rPr>
                  <a:t>doubt, </a:t>
                </a:r>
                <a:r>
                  <a:rPr lang="en-US" sz="800" i="1" dirty="0">
                    <a:latin typeface="Arial" panose="020B0604020202020204" pitchFamily="34" charset="0"/>
                    <a:cs typeface="Arial" panose="020B0604020202020204" pitchFamily="34" charset="0"/>
                  </a:rPr>
                  <a:t>just follow your intuition.</a:t>
                </a:r>
              </a:p>
            </p:txBody>
          </p:sp>
          <p:sp>
            <p:nvSpPr>
              <p:cNvPr id="13" name="Rechteck 12"/>
              <p:cNvSpPr/>
              <p:nvPr/>
            </p:nvSpPr>
            <p:spPr>
              <a:xfrm>
                <a:off x="3635896" y="1280954"/>
                <a:ext cx="4067944" cy="830997"/>
              </a:xfrm>
              <a:prstGeom prst="rect">
                <a:avLst/>
              </a:prstGeom>
            </p:spPr>
            <p:txBody>
              <a:bodyPr wrap="square">
                <a:spAutoFit/>
              </a:bodyPr>
              <a:lstStyle/>
              <a:p>
                <a:r>
                  <a:rPr lang="en-US" sz="800" dirty="0" smtClean="0">
                    <a:latin typeface="Arial" panose="020B0604020202020204" pitchFamily="34" charset="0"/>
                    <a:cs typeface="Arial" panose="020B0604020202020204" pitchFamily="34" charset="0"/>
                  </a:rPr>
                  <a:t>Disruptive innovation are radical new products, services, and technologies that dramatically change their respective markets. They often consist of technical breakthroughs and / or have considerable effects on demand and competition in an industry.</a:t>
                </a:r>
              </a:p>
              <a:p>
                <a:r>
                  <a:rPr lang="en-US" sz="800" dirty="0" smtClean="0">
                    <a:latin typeface="Arial" panose="020B0604020202020204" pitchFamily="34" charset="0"/>
                    <a:cs typeface="Arial" panose="020B0604020202020204" pitchFamily="34" charset="0"/>
                  </a:rPr>
                  <a:t>A study analyzed the origins of the most important disruptive innovations that were developed worldwide between 1828 and 2010. </a:t>
                </a:r>
                <a:endParaRPr lang="en-US" sz="800" dirty="0">
                  <a:latin typeface="Arial" panose="020B0604020202020204" pitchFamily="34" charset="0"/>
                  <a:cs typeface="Arial" panose="020B0604020202020204" pitchFamily="34" charset="0"/>
                </a:endParaRPr>
              </a:p>
            </p:txBody>
          </p:sp>
          <p:sp>
            <p:nvSpPr>
              <p:cNvPr id="9" name="Rechteck 8"/>
              <p:cNvSpPr/>
              <p:nvPr/>
            </p:nvSpPr>
            <p:spPr>
              <a:xfrm>
                <a:off x="1483403" y="728728"/>
                <a:ext cx="6213600" cy="25200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200" b="1" dirty="0" smtClean="0">
                    <a:solidFill>
                      <a:schemeClr val="tx1"/>
                    </a:solidFill>
                    <a:latin typeface="Arial" panose="020B0604020202020204" pitchFamily="34" charset="0"/>
                    <a:cs typeface="Arial" panose="020B0604020202020204" pitchFamily="34" charset="0"/>
                  </a:rPr>
                  <a:t>The </a:t>
                </a:r>
                <a:r>
                  <a:rPr lang="de-DE" sz="1200" b="1" dirty="0" err="1" smtClean="0">
                    <a:solidFill>
                      <a:schemeClr val="tx1"/>
                    </a:solidFill>
                    <a:latin typeface="Arial" panose="020B0604020202020204" pitchFamily="34" charset="0"/>
                    <a:cs typeface="Arial" panose="020B0604020202020204" pitchFamily="34" charset="0"/>
                  </a:rPr>
                  <a:t>most</a:t>
                </a:r>
                <a:r>
                  <a:rPr lang="de-DE" sz="1200" b="1" dirty="0" smtClean="0">
                    <a:solidFill>
                      <a:schemeClr val="tx1"/>
                    </a:solidFill>
                    <a:latin typeface="Arial" panose="020B0604020202020204" pitchFamily="34" charset="0"/>
                    <a:cs typeface="Arial" panose="020B0604020202020204" pitchFamily="34" charset="0"/>
                  </a:rPr>
                  <a:t> </a:t>
                </a:r>
                <a:r>
                  <a:rPr lang="de-DE" sz="1200" b="1" dirty="0" err="1" smtClean="0">
                    <a:solidFill>
                      <a:schemeClr val="tx1"/>
                    </a:solidFill>
                    <a:latin typeface="Arial" panose="020B0604020202020204" pitchFamily="34" charset="0"/>
                    <a:cs typeface="Arial" panose="020B0604020202020204" pitchFamily="34" charset="0"/>
                  </a:rPr>
                  <a:t>important</a:t>
                </a:r>
                <a:r>
                  <a:rPr lang="de-DE" sz="1200" b="1" dirty="0" smtClean="0">
                    <a:solidFill>
                      <a:schemeClr val="tx1"/>
                    </a:solidFill>
                    <a:latin typeface="Arial" panose="020B0604020202020204" pitchFamily="34" charset="0"/>
                    <a:cs typeface="Arial" panose="020B0604020202020204" pitchFamily="34" charset="0"/>
                  </a:rPr>
                  <a:t> </a:t>
                </a:r>
                <a:r>
                  <a:rPr lang="de-DE" sz="1200" b="1" dirty="0" err="1" smtClean="0">
                    <a:solidFill>
                      <a:schemeClr val="tx1"/>
                    </a:solidFill>
                    <a:latin typeface="Arial" panose="020B0604020202020204" pitchFamily="34" charset="0"/>
                    <a:cs typeface="Arial" panose="020B0604020202020204" pitchFamily="34" charset="0"/>
                  </a:rPr>
                  <a:t>disruptive</a:t>
                </a:r>
                <a:r>
                  <a:rPr lang="de-DE" sz="1200" b="1" dirty="0" smtClean="0">
                    <a:solidFill>
                      <a:schemeClr val="tx1"/>
                    </a:solidFill>
                    <a:latin typeface="Arial" panose="020B0604020202020204" pitchFamily="34" charset="0"/>
                    <a:cs typeface="Arial" panose="020B0604020202020204" pitchFamily="34" charset="0"/>
                  </a:rPr>
                  <a:t> </a:t>
                </a:r>
                <a:r>
                  <a:rPr lang="de-DE" sz="1200" b="1" dirty="0" err="1" smtClean="0">
                    <a:solidFill>
                      <a:schemeClr val="tx1"/>
                    </a:solidFill>
                    <a:latin typeface="Arial" panose="020B0604020202020204" pitchFamily="34" charset="0"/>
                    <a:cs typeface="Arial" panose="020B0604020202020204" pitchFamily="34" charset="0"/>
                  </a:rPr>
                  <a:t>innovations</a:t>
                </a:r>
                <a:endParaRPr lang="de-AT" sz="1400" b="1" dirty="0">
                  <a:solidFill>
                    <a:schemeClr val="tx1"/>
                  </a:solidFill>
                  <a:latin typeface="Arial" panose="020B0604020202020204" pitchFamily="34" charset="0"/>
                  <a:cs typeface="Arial" panose="020B0604020202020204" pitchFamily="34" charset="0"/>
                </a:endParaRPr>
              </a:p>
            </p:txBody>
          </p:sp>
        </p:grpSp>
        <p:pic>
          <p:nvPicPr>
            <p:cNvPr id="7173"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33534"/>
            <a:stretch/>
          </p:blipFill>
          <p:spPr bwMode="auto">
            <a:xfrm>
              <a:off x="1708573" y="1380651"/>
              <a:ext cx="1927323" cy="563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aphicFrame>
        <p:nvGraphicFramePr>
          <p:cNvPr id="10" name="Objekt 9"/>
          <p:cNvGraphicFramePr>
            <a:graphicFrameLocks noChangeAspect="1"/>
          </p:cNvGraphicFramePr>
          <p:nvPr>
            <p:extLst>
              <p:ext uri="{D42A27DB-BD31-4B8C-83A1-F6EECF244321}">
                <p14:modId xmlns:p14="http://schemas.microsoft.com/office/powerpoint/2010/main" val="448434748"/>
              </p:ext>
            </p:extLst>
          </p:nvPr>
        </p:nvGraphicFramePr>
        <p:xfrm>
          <a:off x="1655084" y="3356962"/>
          <a:ext cx="5969000" cy="3175000"/>
        </p:xfrm>
        <a:graphic>
          <a:graphicData uri="http://schemas.openxmlformats.org/presentationml/2006/ole">
            <mc:AlternateContent xmlns:mc="http://schemas.openxmlformats.org/markup-compatibility/2006">
              <mc:Choice xmlns:v="urn:schemas-microsoft-com:vml" Requires="v">
                <p:oleObj spid="_x0000_s7172" name="Dokument" r:id="rId5" imgW="5969000" imgH="3175000" progId="Word.Document.12">
                  <p:embed/>
                </p:oleObj>
              </mc:Choice>
              <mc:Fallback>
                <p:oleObj name="Dokument" r:id="rId5" imgW="5969000" imgH="3175000" progId="Word.Document.12">
                  <p:embed/>
                  <p:pic>
                    <p:nvPicPr>
                      <p:cNvPr id="0" name=""/>
                      <p:cNvPicPr/>
                      <p:nvPr/>
                    </p:nvPicPr>
                    <p:blipFill>
                      <a:blip r:embed="rId6"/>
                      <a:stretch>
                        <a:fillRect/>
                      </a:stretch>
                    </p:blipFill>
                    <p:spPr>
                      <a:xfrm>
                        <a:off x="1655084" y="3356962"/>
                        <a:ext cx="5969000" cy="3175000"/>
                      </a:xfrm>
                      <a:prstGeom prst="rect">
                        <a:avLst/>
                      </a:prstGeom>
                    </p:spPr>
                  </p:pic>
                </p:oleObj>
              </mc:Fallback>
            </mc:AlternateContent>
          </a:graphicData>
        </a:graphic>
      </p:graphicFrame>
    </p:spTree>
    <p:extLst>
      <p:ext uri="{BB962C8B-B14F-4D97-AF65-F5344CB8AC3E}">
        <p14:creationId xmlns:p14="http://schemas.microsoft.com/office/powerpoint/2010/main" val="1586702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ieren 3"/>
          <p:cNvGrpSpPr/>
          <p:nvPr/>
        </p:nvGrpSpPr>
        <p:grpSpPr>
          <a:xfrm>
            <a:off x="1475656" y="332656"/>
            <a:ext cx="6220437" cy="2772280"/>
            <a:chOff x="1483403" y="728728"/>
            <a:chExt cx="6220437" cy="2772280"/>
          </a:xfrm>
        </p:grpSpPr>
        <p:grpSp>
          <p:nvGrpSpPr>
            <p:cNvPr id="3" name="Gruppieren 2"/>
            <p:cNvGrpSpPr/>
            <p:nvPr/>
          </p:nvGrpSpPr>
          <p:grpSpPr>
            <a:xfrm>
              <a:off x="1483403" y="728728"/>
              <a:ext cx="6220437" cy="2772280"/>
              <a:chOff x="1483403" y="728728"/>
              <a:chExt cx="6220437" cy="2772280"/>
            </a:xfrm>
          </p:grpSpPr>
          <p:sp>
            <p:nvSpPr>
              <p:cNvPr id="8" name="Rechteck 7"/>
              <p:cNvSpPr/>
              <p:nvPr/>
            </p:nvSpPr>
            <p:spPr>
              <a:xfrm>
                <a:off x="1483404" y="1051724"/>
                <a:ext cx="6220436" cy="2449284"/>
              </a:xfrm>
              <a:prstGeom prst="rect">
                <a:avLst/>
              </a:prstGeom>
              <a:solidFill>
                <a:srgbClr val="F2F2F2">
                  <a:alpha val="50196"/>
                </a:srgbClr>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7" name="Textfeld 6"/>
              <p:cNvSpPr txBox="1"/>
              <p:nvPr/>
            </p:nvSpPr>
            <p:spPr>
              <a:xfrm>
                <a:off x="1555413" y="2239124"/>
                <a:ext cx="6148426" cy="1200329"/>
              </a:xfrm>
              <a:prstGeom prst="rect">
                <a:avLst/>
              </a:prstGeom>
              <a:noFill/>
            </p:spPr>
            <p:txBody>
              <a:bodyPr wrap="square" rtlCol="0">
                <a:spAutoFit/>
              </a:bodyPr>
              <a:lstStyle/>
              <a:p>
                <a:r>
                  <a:rPr lang="de-DE" sz="1200" b="1" dirty="0">
                    <a:latin typeface="Arial" panose="020B0604020202020204" pitchFamily="34" charset="0"/>
                    <a:cs typeface="Arial" panose="020B0604020202020204" pitchFamily="34" charset="0"/>
                  </a:rPr>
                  <a:t>Who </a:t>
                </a:r>
                <a:r>
                  <a:rPr lang="de-DE" sz="1200" b="1" dirty="0" err="1">
                    <a:latin typeface="Arial" panose="020B0604020202020204" pitchFamily="34" charset="0"/>
                    <a:cs typeface="Arial" panose="020B0604020202020204" pitchFamily="34" charset="0"/>
                  </a:rPr>
                  <a:t>developed</a:t>
                </a:r>
                <a:r>
                  <a:rPr lang="de-DE" sz="1200" b="1" dirty="0">
                    <a:latin typeface="Arial" panose="020B0604020202020204" pitchFamily="34" charset="0"/>
                    <a:cs typeface="Arial" panose="020B0604020202020204" pitchFamily="34" charset="0"/>
                  </a:rPr>
                  <a:t> </a:t>
                </a:r>
                <a:r>
                  <a:rPr lang="de-DE" sz="1200" b="1" dirty="0" err="1">
                    <a:latin typeface="Arial" panose="020B0604020202020204" pitchFamily="34" charset="0"/>
                    <a:cs typeface="Arial" panose="020B0604020202020204" pitchFamily="34" charset="0"/>
                  </a:rPr>
                  <a:t>the</a:t>
                </a:r>
                <a:r>
                  <a:rPr lang="de-DE" sz="1200" b="1" dirty="0">
                    <a:latin typeface="Arial" panose="020B0604020202020204" pitchFamily="34" charset="0"/>
                    <a:cs typeface="Arial" panose="020B0604020202020204" pitchFamily="34" charset="0"/>
                  </a:rPr>
                  <a:t> </a:t>
                </a:r>
                <a:r>
                  <a:rPr lang="de-DE" sz="1200" b="1" dirty="0" err="1">
                    <a:latin typeface="Arial" panose="020B0604020202020204" pitchFamily="34" charset="0"/>
                    <a:cs typeface="Arial" panose="020B0604020202020204" pitchFamily="34" charset="0"/>
                  </a:rPr>
                  <a:t>most</a:t>
                </a:r>
                <a:r>
                  <a:rPr lang="de-DE" sz="1200" b="1" dirty="0">
                    <a:latin typeface="Arial" panose="020B0604020202020204" pitchFamily="34" charset="0"/>
                    <a:cs typeface="Arial" panose="020B0604020202020204" pitchFamily="34" charset="0"/>
                  </a:rPr>
                  <a:t> </a:t>
                </a:r>
                <a:r>
                  <a:rPr lang="de-DE" sz="1200" b="1" dirty="0" err="1">
                    <a:latin typeface="Arial" panose="020B0604020202020204" pitchFamily="34" charset="0"/>
                    <a:cs typeface="Arial" panose="020B0604020202020204" pitchFamily="34" charset="0"/>
                  </a:rPr>
                  <a:t>important</a:t>
                </a:r>
                <a:r>
                  <a:rPr lang="de-DE" sz="1200" b="1" dirty="0">
                    <a:latin typeface="Arial" panose="020B0604020202020204" pitchFamily="34" charset="0"/>
                    <a:cs typeface="Arial" panose="020B0604020202020204" pitchFamily="34" charset="0"/>
                  </a:rPr>
                  <a:t> </a:t>
                </a:r>
                <a:r>
                  <a:rPr lang="de-DE" sz="1200" b="1" dirty="0" err="1">
                    <a:latin typeface="Arial" panose="020B0604020202020204" pitchFamily="34" charset="0"/>
                    <a:cs typeface="Arial" panose="020B0604020202020204" pitchFamily="34" charset="0"/>
                  </a:rPr>
                  <a:t>innovations</a:t>
                </a:r>
                <a:r>
                  <a:rPr lang="de-DE" sz="1200" b="1" dirty="0">
                    <a:latin typeface="Arial" panose="020B0604020202020204" pitchFamily="34" charset="0"/>
                    <a:cs typeface="Arial" panose="020B0604020202020204" pitchFamily="34" charset="0"/>
                  </a:rPr>
                  <a:t>? </a:t>
                </a:r>
              </a:p>
              <a:p>
                <a:r>
                  <a:rPr lang="de-DE" sz="1200" b="1" dirty="0" err="1">
                    <a:latin typeface="Arial" panose="020B0604020202020204" pitchFamily="34" charset="0"/>
                    <a:cs typeface="Arial" panose="020B0604020202020204" pitchFamily="34" charset="0"/>
                  </a:rPr>
                  <a:t>Please</a:t>
                </a:r>
                <a:r>
                  <a:rPr lang="de-DE" sz="1200" b="1" dirty="0">
                    <a:latin typeface="Arial" panose="020B0604020202020204" pitchFamily="34" charset="0"/>
                    <a:cs typeface="Arial" panose="020B0604020202020204" pitchFamily="34" charset="0"/>
                  </a:rPr>
                  <a:t> </a:t>
                </a:r>
                <a:r>
                  <a:rPr lang="de-DE" sz="1200" b="1" dirty="0" err="1">
                    <a:latin typeface="Arial" panose="020B0604020202020204" pitchFamily="34" charset="0"/>
                    <a:cs typeface="Arial" panose="020B0604020202020204" pitchFamily="34" charset="0"/>
                  </a:rPr>
                  <a:t>estimate</a:t>
                </a:r>
                <a:r>
                  <a:rPr lang="de-DE" sz="1200" b="1" dirty="0">
                    <a:latin typeface="Arial" panose="020B0604020202020204" pitchFamily="34" charset="0"/>
                    <a:cs typeface="Arial" panose="020B0604020202020204" pitchFamily="34" charset="0"/>
                  </a:rPr>
                  <a:t> </a:t>
                </a:r>
                <a:r>
                  <a:rPr lang="de-DE" sz="1200" b="1" dirty="0" err="1">
                    <a:latin typeface="Arial" panose="020B0604020202020204" pitchFamily="34" charset="0"/>
                    <a:cs typeface="Arial" panose="020B0604020202020204" pitchFamily="34" charset="0"/>
                  </a:rPr>
                  <a:t>the</a:t>
                </a:r>
                <a:r>
                  <a:rPr lang="de-DE" sz="1200" b="1" dirty="0">
                    <a:latin typeface="Arial" panose="020B0604020202020204" pitchFamily="34" charset="0"/>
                    <a:cs typeface="Arial" panose="020B0604020202020204" pitchFamily="34" charset="0"/>
                  </a:rPr>
                  <a:t> </a:t>
                </a:r>
                <a:r>
                  <a:rPr lang="de-DE" sz="1200" b="1" dirty="0" err="1">
                    <a:latin typeface="Arial" panose="020B0604020202020204" pitchFamily="34" charset="0"/>
                    <a:cs typeface="Arial" panose="020B0604020202020204" pitchFamily="34" charset="0"/>
                  </a:rPr>
                  <a:t>share</a:t>
                </a:r>
                <a:r>
                  <a:rPr lang="de-DE" sz="1200" b="1" dirty="0">
                    <a:latin typeface="Arial" panose="020B0604020202020204" pitchFamily="34" charset="0"/>
                    <a:cs typeface="Arial" panose="020B0604020202020204" pitchFamily="34" charset="0"/>
                  </a:rPr>
                  <a:t> </a:t>
                </a:r>
                <a:r>
                  <a:rPr lang="de-DE" sz="1200" b="1" dirty="0" err="1">
                    <a:latin typeface="Arial" panose="020B0604020202020204" pitchFamily="34" charset="0"/>
                    <a:cs typeface="Arial" panose="020B0604020202020204" pitchFamily="34" charset="0"/>
                  </a:rPr>
                  <a:t>of</a:t>
                </a:r>
                <a:r>
                  <a:rPr lang="de-DE" sz="1200" b="1" dirty="0">
                    <a:latin typeface="Arial" panose="020B0604020202020204" pitchFamily="34" charset="0"/>
                    <a:cs typeface="Arial" panose="020B0604020202020204" pitchFamily="34" charset="0"/>
                  </a:rPr>
                  <a:t> all </a:t>
                </a:r>
                <a:r>
                  <a:rPr lang="de-DE" sz="1200" b="1" dirty="0" err="1">
                    <a:latin typeface="Arial" panose="020B0604020202020204" pitchFamily="34" charset="0"/>
                    <a:cs typeface="Arial" panose="020B0604020202020204" pitchFamily="34" charset="0"/>
                  </a:rPr>
                  <a:t>innovations</a:t>
                </a:r>
                <a:r>
                  <a:rPr lang="de-DE" sz="1200" b="1" dirty="0">
                    <a:latin typeface="Arial" panose="020B0604020202020204" pitchFamily="34" charset="0"/>
                    <a:cs typeface="Arial" panose="020B0604020202020204" pitchFamily="34" charset="0"/>
                  </a:rPr>
                  <a:t> </a:t>
                </a:r>
                <a:r>
                  <a:rPr lang="de-DE" sz="1200" b="1" dirty="0" err="1">
                    <a:latin typeface="Arial" panose="020B0604020202020204" pitchFamily="34" charset="0"/>
                    <a:cs typeface="Arial" panose="020B0604020202020204" pitchFamily="34" charset="0"/>
                  </a:rPr>
                  <a:t>developed</a:t>
                </a:r>
                <a:r>
                  <a:rPr lang="de-DE" sz="1200" b="1" dirty="0">
                    <a:latin typeface="Arial" panose="020B0604020202020204" pitchFamily="34" charset="0"/>
                    <a:cs typeface="Arial" panose="020B0604020202020204" pitchFamily="34" charset="0"/>
                  </a:rPr>
                  <a:t> </a:t>
                </a:r>
                <a:r>
                  <a:rPr lang="de-DE" sz="1200" b="1" dirty="0" err="1">
                    <a:latin typeface="Arial" panose="020B0604020202020204" pitchFamily="34" charset="0"/>
                    <a:cs typeface="Arial" panose="020B0604020202020204" pitchFamily="34" charset="0"/>
                  </a:rPr>
                  <a:t>by</a:t>
                </a:r>
                <a:r>
                  <a:rPr lang="de-DE" sz="1200" b="1" dirty="0">
                    <a:latin typeface="Arial" panose="020B0604020202020204" pitchFamily="34" charset="0"/>
                    <a:cs typeface="Arial" panose="020B0604020202020204" pitchFamily="34" charset="0"/>
                  </a:rPr>
                  <a:t> </a:t>
                </a:r>
                <a:r>
                  <a:rPr lang="de-DE" sz="1200" b="1" dirty="0" err="1">
                    <a:latin typeface="Arial" panose="020B0604020202020204" pitchFamily="34" charset="0"/>
                    <a:cs typeface="Arial" panose="020B0604020202020204" pitchFamily="34" charset="0"/>
                  </a:rPr>
                  <a:t>each</a:t>
                </a:r>
                <a:r>
                  <a:rPr lang="de-DE" sz="1200" b="1" dirty="0">
                    <a:latin typeface="Arial" panose="020B0604020202020204" pitchFamily="34" charset="0"/>
                    <a:cs typeface="Arial" panose="020B0604020202020204" pitchFamily="34" charset="0"/>
                  </a:rPr>
                  <a:t> </a:t>
                </a:r>
                <a:r>
                  <a:rPr lang="de-DE" sz="1200" b="1" dirty="0" err="1">
                    <a:latin typeface="Arial" panose="020B0604020202020204" pitchFamily="34" charset="0"/>
                    <a:cs typeface="Arial" panose="020B0604020202020204" pitchFamily="34" charset="0"/>
                  </a:rPr>
                  <a:t>of</a:t>
                </a:r>
                <a:r>
                  <a:rPr lang="de-DE" sz="1200" b="1" dirty="0">
                    <a:latin typeface="Arial" panose="020B0604020202020204" pitchFamily="34" charset="0"/>
                    <a:cs typeface="Arial" panose="020B0604020202020204" pitchFamily="34" charset="0"/>
                  </a:rPr>
                  <a:t> </a:t>
                </a:r>
                <a:r>
                  <a:rPr lang="de-DE" sz="1200" b="1" dirty="0" err="1">
                    <a:latin typeface="Arial" panose="020B0604020202020204" pitchFamily="34" charset="0"/>
                    <a:cs typeface="Arial" panose="020B0604020202020204" pitchFamily="34" charset="0"/>
                  </a:rPr>
                  <a:t>the</a:t>
                </a:r>
                <a:r>
                  <a:rPr lang="de-DE" sz="1200" b="1" dirty="0">
                    <a:latin typeface="Arial" panose="020B0604020202020204" pitchFamily="34" charset="0"/>
                    <a:cs typeface="Arial" panose="020B0604020202020204" pitchFamily="34" charset="0"/>
                  </a:rPr>
                  <a:t> </a:t>
                </a:r>
                <a:r>
                  <a:rPr lang="de-DE" sz="1200" b="1" dirty="0" err="1">
                    <a:latin typeface="Arial" panose="020B0604020202020204" pitchFamily="34" charset="0"/>
                    <a:cs typeface="Arial" panose="020B0604020202020204" pitchFamily="34" charset="0"/>
                  </a:rPr>
                  <a:t>following</a:t>
                </a:r>
                <a:r>
                  <a:rPr lang="de-DE" sz="1200" b="1" dirty="0">
                    <a:latin typeface="Arial" panose="020B0604020202020204" pitchFamily="34" charset="0"/>
                    <a:cs typeface="Arial" panose="020B0604020202020204" pitchFamily="34" charset="0"/>
                  </a:rPr>
                  <a:t> </a:t>
                </a:r>
                <a:r>
                  <a:rPr lang="de-DE" sz="1200" b="1" dirty="0" err="1">
                    <a:latin typeface="Arial" panose="020B0604020202020204" pitchFamily="34" charset="0"/>
                    <a:cs typeface="Arial" panose="020B0604020202020204" pitchFamily="34" charset="0"/>
                  </a:rPr>
                  <a:t>groups</a:t>
                </a:r>
                <a:r>
                  <a:rPr lang="de-DE" sz="1200" b="1" dirty="0">
                    <a:latin typeface="Arial" panose="020B0604020202020204" pitchFamily="34" charset="0"/>
                    <a:cs typeface="Arial" panose="020B0604020202020204" pitchFamily="34" charset="0"/>
                  </a:rPr>
                  <a:t>. </a:t>
                </a:r>
              </a:p>
              <a:p>
                <a:endParaRPr lang="de-DE" sz="1200" dirty="0">
                  <a:solidFill>
                    <a:schemeClr val="tx1">
                      <a:lumMod val="65000"/>
                      <a:lumOff val="35000"/>
                    </a:schemeClr>
                  </a:solidFill>
                  <a:latin typeface="Arial" panose="020B0604020202020204" pitchFamily="34" charset="0"/>
                  <a:cs typeface="Arial" panose="020B0604020202020204" pitchFamily="34" charset="0"/>
                </a:endParaRPr>
              </a:p>
              <a:p>
                <a:r>
                  <a:rPr lang="de-DE" sz="800" i="1" dirty="0" err="1">
                    <a:latin typeface="Arial" panose="020B0604020202020204" pitchFamily="34" charset="0"/>
                    <a:cs typeface="Arial" panose="020B0604020202020204" pitchFamily="34" charset="0"/>
                  </a:rPr>
                  <a:t>To</a:t>
                </a:r>
                <a:r>
                  <a:rPr lang="de-DE" sz="800" i="1" dirty="0">
                    <a:latin typeface="Arial" panose="020B0604020202020204" pitchFamily="34" charset="0"/>
                    <a:cs typeface="Arial" panose="020B0604020202020204" pitchFamily="34" charset="0"/>
                  </a:rPr>
                  <a:t> do so, </a:t>
                </a:r>
                <a:r>
                  <a:rPr lang="de-DE" sz="800" i="1" dirty="0" err="1">
                    <a:latin typeface="Arial" panose="020B0604020202020204" pitchFamily="34" charset="0"/>
                    <a:cs typeface="Arial" panose="020B0604020202020204" pitchFamily="34" charset="0"/>
                  </a:rPr>
                  <a:t>please</a:t>
                </a:r>
                <a:r>
                  <a:rPr lang="de-DE" sz="800" i="1" dirty="0">
                    <a:latin typeface="Arial" panose="020B0604020202020204" pitchFamily="34" charset="0"/>
                    <a:cs typeface="Arial" panose="020B0604020202020204" pitchFamily="34" charset="0"/>
                  </a:rPr>
                  <a:t> pull </a:t>
                </a:r>
                <a:r>
                  <a:rPr lang="de-DE" sz="800" i="1" dirty="0" err="1">
                    <a:latin typeface="Arial" panose="020B0604020202020204" pitchFamily="34" charset="0"/>
                    <a:cs typeface="Arial" panose="020B0604020202020204" pitchFamily="34" charset="0"/>
                  </a:rPr>
                  <a:t>the</a:t>
                </a:r>
                <a:r>
                  <a:rPr lang="de-DE" sz="800" i="1" dirty="0">
                    <a:latin typeface="Arial" panose="020B0604020202020204" pitchFamily="34" charset="0"/>
                    <a:cs typeface="Arial" panose="020B0604020202020204" pitchFamily="34" charset="0"/>
                  </a:rPr>
                  <a:t> </a:t>
                </a:r>
                <a:r>
                  <a:rPr lang="de-DE" sz="800" i="1" dirty="0" err="1">
                    <a:latin typeface="Arial" panose="020B0604020202020204" pitchFamily="34" charset="0"/>
                    <a:cs typeface="Arial" panose="020B0604020202020204" pitchFamily="34" charset="0"/>
                  </a:rPr>
                  <a:t>blue</a:t>
                </a:r>
                <a:r>
                  <a:rPr lang="de-DE" sz="800" i="1" dirty="0">
                    <a:latin typeface="Arial" panose="020B0604020202020204" pitchFamily="34" charset="0"/>
                    <a:cs typeface="Arial" panose="020B0604020202020204" pitchFamily="34" charset="0"/>
                  </a:rPr>
                  <a:t> </a:t>
                </a:r>
                <a:r>
                  <a:rPr lang="de-DE" sz="800" i="1" dirty="0" err="1">
                    <a:latin typeface="Arial" panose="020B0604020202020204" pitchFamily="34" charset="0"/>
                    <a:cs typeface="Arial" panose="020B0604020202020204" pitchFamily="34" charset="0"/>
                  </a:rPr>
                  <a:t>dot</a:t>
                </a:r>
                <a:r>
                  <a:rPr lang="de-DE" sz="800" i="1" dirty="0">
                    <a:latin typeface="Arial" panose="020B0604020202020204" pitchFamily="34" charset="0"/>
                    <a:cs typeface="Arial" panose="020B0604020202020204" pitchFamily="34" charset="0"/>
                  </a:rPr>
                  <a:t> </a:t>
                </a:r>
                <a:r>
                  <a:rPr lang="de-DE" sz="800" i="1" dirty="0" err="1">
                    <a:latin typeface="Arial" panose="020B0604020202020204" pitchFamily="34" charset="0"/>
                    <a:cs typeface="Arial" panose="020B0604020202020204" pitchFamily="34" charset="0"/>
                  </a:rPr>
                  <a:t>to</a:t>
                </a:r>
                <a:r>
                  <a:rPr lang="de-DE" sz="800" i="1" dirty="0">
                    <a:latin typeface="Arial" panose="020B0604020202020204" pitchFamily="34" charset="0"/>
                    <a:cs typeface="Arial" panose="020B0604020202020204" pitchFamily="34" charset="0"/>
                  </a:rPr>
                  <a:t> </a:t>
                </a:r>
                <a:r>
                  <a:rPr lang="de-DE" sz="800" i="1" dirty="0" err="1">
                    <a:latin typeface="Arial" panose="020B0604020202020204" pitchFamily="34" charset="0"/>
                    <a:cs typeface="Arial" panose="020B0604020202020204" pitchFamily="34" charset="0"/>
                  </a:rPr>
                  <a:t>the</a:t>
                </a:r>
                <a:r>
                  <a:rPr lang="de-DE" sz="800" i="1" dirty="0">
                    <a:latin typeface="Arial" panose="020B0604020202020204" pitchFamily="34" charset="0"/>
                    <a:cs typeface="Arial" panose="020B0604020202020204" pitchFamily="34" charset="0"/>
                  </a:rPr>
                  <a:t> </a:t>
                </a:r>
                <a:r>
                  <a:rPr lang="de-DE" sz="800" i="1" dirty="0" err="1">
                    <a:latin typeface="Arial" panose="020B0604020202020204" pitchFamily="34" charset="0"/>
                    <a:cs typeface="Arial" panose="020B0604020202020204" pitchFamily="34" charset="0"/>
                  </a:rPr>
                  <a:t>the</a:t>
                </a:r>
                <a:r>
                  <a:rPr lang="de-DE" sz="800" i="1" dirty="0">
                    <a:latin typeface="Arial" panose="020B0604020202020204" pitchFamily="34" charset="0"/>
                    <a:cs typeface="Arial" panose="020B0604020202020204" pitchFamily="34" charset="0"/>
                  </a:rPr>
                  <a:t> </a:t>
                </a:r>
                <a:r>
                  <a:rPr lang="de-DE" sz="800" i="1" dirty="0" err="1">
                    <a:latin typeface="Arial" panose="020B0604020202020204" pitchFamily="34" charset="0"/>
                    <a:cs typeface="Arial" panose="020B0604020202020204" pitchFamily="34" charset="0"/>
                  </a:rPr>
                  <a:t>spot</a:t>
                </a:r>
                <a:r>
                  <a:rPr lang="de-DE" sz="800" i="1" dirty="0">
                    <a:latin typeface="Arial" panose="020B0604020202020204" pitchFamily="34" charset="0"/>
                    <a:cs typeface="Arial" panose="020B0604020202020204" pitchFamily="34" charset="0"/>
                  </a:rPr>
                  <a:t> </a:t>
                </a:r>
                <a:r>
                  <a:rPr lang="de-DE" sz="800" i="1" dirty="0" err="1">
                    <a:latin typeface="Arial" panose="020B0604020202020204" pitchFamily="34" charset="0"/>
                    <a:cs typeface="Arial" panose="020B0604020202020204" pitchFamily="34" charset="0"/>
                  </a:rPr>
                  <a:t>that</a:t>
                </a:r>
                <a:r>
                  <a:rPr lang="de-DE" sz="800" i="1" dirty="0">
                    <a:latin typeface="Arial" panose="020B0604020202020204" pitchFamily="34" charset="0"/>
                    <a:cs typeface="Arial" panose="020B0604020202020204" pitchFamily="34" charset="0"/>
                  </a:rPr>
                  <a:t> </a:t>
                </a:r>
                <a:r>
                  <a:rPr lang="de-DE" sz="800" i="1" dirty="0" err="1">
                    <a:latin typeface="Arial" panose="020B0604020202020204" pitchFamily="34" charset="0"/>
                    <a:cs typeface="Arial" panose="020B0604020202020204" pitchFamily="34" charset="0"/>
                  </a:rPr>
                  <a:t>represents</a:t>
                </a:r>
                <a:r>
                  <a:rPr lang="de-DE" sz="800" i="1" dirty="0">
                    <a:latin typeface="Arial" panose="020B0604020202020204" pitchFamily="34" charset="0"/>
                    <a:cs typeface="Arial" panose="020B0604020202020204" pitchFamily="34" charset="0"/>
                  </a:rPr>
                  <a:t> </a:t>
                </a:r>
                <a:r>
                  <a:rPr lang="de-DE" sz="800" i="1" dirty="0" err="1">
                    <a:latin typeface="Arial" panose="020B0604020202020204" pitchFamily="34" charset="0"/>
                    <a:cs typeface="Arial" panose="020B0604020202020204" pitchFamily="34" charset="0"/>
                  </a:rPr>
                  <a:t>your</a:t>
                </a:r>
                <a:r>
                  <a:rPr lang="de-DE" sz="800" i="1" dirty="0">
                    <a:latin typeface="Arial" panose="020B0604020202020204" pitchFamily="34" charset="0"/>
                    <a:cs typeface="Arial" panose="020B0604020202020204" pitchFamily="34" charset="0"/>
                  </a:rPr>
                  <a:t> </a:t>
                </a:r>
                <a:r>
                  <a:rPr lang="de-DE" sz="800" i="1" dirty="0" err="1">
                    <a:latin typeface="Arial" panose="020B0604020202020204" pitchFamily="34" charset="0"/>
                    <a:cs typeface="Arial" panose="020B0604020202020204" pitchFamily="34" charset="0"/>
                  </a:rPr>
                  <a:t>intuition</a:t>
                </a:r>
                <a:r>
                  <a:rPr lang="de-DE" sz="800" i="1" dirty="0">
                    <a:latin typeface="Arial" panose="020B0604020202020204" pitchFamily="34" charset="0"/>
                    <a:cs typeface="Arial" panose="020B0604020202020204" pitchFamily="34" charset="0"/>
                  </a:rPr>
                  <a:t> </a:t>
                </a:r>
                <a:r>
                  <a:rPr lang="de-DE" sz="800" i="1" dirty="0" err="1">
                    <a:latin typeface="Arial" panose="020B0604020202020204" pitchFamily="34" charset="0"/>
                    <a:cs typeface="Arial" panose="020B0604020202020204" pitchFamily="34" charset="0"/>
                  </a:rPr>
                  <a:t>of</a:t>
                </a:r>
                <a:r>
                  <a:rPr lang="de-DE" sz="800" i="1" dirty="0">
                    <a:latin typeface="Arial" panose="020B0604020202020204" pitchFamily="34" charset="0"/>
                    <a:cs typeface="Arial" panose="020B0604020202020204" pitchFamily="34" charset="0"/>
                  </a:rPr>
                  <a:t> </a:t>
                </a:r>
                <a:r>
                  <a:rPr lang="de-DE" sz="800" i="1" dirty="0" err="1">
                    <a:latin typeface="Arial" panose="020B0604020202020204" pitchFamily="34" charset="0"/>
                    <a:cs typeface="Arial" panose="020B0604020202020204" pitchFamily="34" charset="0"/>
                  </a:rPr>
                  <a:t>each</a:t>
                </a:r>
                <a:r>
                  <a:rPr lang="de-DE" sz="800" i="1" dirty="0">
                    <a:latin typeface="Arial" panose="020B0604020202020204" pitchFamily="34" charset="0"/>
                    <a:cs typeface="Arial" panose="020B0604020202020204" pitchFamily="34" charset="0"/>
                  </a:rPr>
                  <a:t> </a:t>
                </a:r>
                <a:r>
                  <a:rPr lang="de-DE" sz="800" i="1" dirty="0" err="1">
                    <a:latin typeface="Arial" panose="020B0604020202020204" pitchFamily="34" charset="0"/>
                    <a:cs typeface="Arial" panose="020B0604020202020204" pitchFamily="34" charset="0"/>
                  </a:rPr>
                  <a:t>actual</a:t>
                </a:r>
                <a:r>
                  <a:rPr lang="de-DE" sz="800" i="1" dirty="0">
                    <a:latin typeface="Arial" panose="020B0604020202020204" pitchFamily="34" charset="0"/>
                    <a:cs typeface="Arial" panose="020B0604020202020204" pitchFamily="34" charset="0"/>
                  </a:rPr>
                  <a:t> </a:t>
                </a:r>
                <a:r>
                  <a:rPr lang="de-DE" sz="800" i="1" dirty="0" err="1">
                    <a:latin typeface="Arial" panose="020B0604020202020204" pitchFamily="34" charset="0"/>
                    <a:cs typeface="Arial" panose="020B0604020202020204" pitchFamily="34" charset="0"/>
                  </a:rPr>
                  <a:t>share</a:t>
                </a:r>
                <a:r>
                  <a:rPr lang="de-DE" sz="800" i="1" dirty="0">
                    <a:latin typeface="Arial" panose="020B0604020202020204" pitchFamily="34" charset="0"/>
                    <a:cs typeface="Arial" panose="020B0604020202020204" pitchFamily="34" charset="0"/>
                  </a:rPr>
                  <a:t>.</a:t>
                </a:r>
              </a:p>
              <a:p>
                <a:endParaRPr lang="de-DE" sz="800" i="1" dirty="0">
                  <a:latin typeface="Arial" panose="020B0604020202020204" pitchFamily="34" charset="0"/>
                  <a:cs typeface="Arial" panose="020B0604020202020204" pitchFamily="34" charset="0"/>
                </a:endParaRPr>
              </a:p>
              <a:p>
                <a:r>
                  <a:rPr lang="en-US" sz="800" i="1" dirty="0">
                    <a:latin typeface="Arial" panose="020B0604020202020204" pitchFamily="34" charset="0"/>
                    <a:cs typeface="Arial" panose="020B0604020202020204" pitchFamily="34" charset="0"/>
                  </a:rPr>
                  <a:t>Please answer spontaneously and if in </a:t>
                </a:r>
                <a:r>
                  <a:rPr lang="en-US" sz="800" i="1" dirty="0" smtClean="0">
                    <a:latin typeface="Arial" panose="020B0604020202020204" pitchFamily="34" charset="0"/>
                    <a:cs typeface="Arial" panose="020B0604020202020204" pitchFamily="34" charset="0"/>
                  </a:rPr>
                  <a:t>doubt, </a:t>
                </a:r>
                <a:r>
                  <a:rPr lang="en-US" sz="800" i="1" dirty="0">
                    <a:latin typeface="Arial" panose="020B0604020202020204" pitchFamily="34" charset="0"/>
                    <a:cs typeface="Arial" panose="020B0604020202020204" pitchFamily="34" charset="0"/>
                  </a:rPr>
                  <a:t>just follow your intuition</a:t>
                </a:r>
                <a:r>
                  <a:rPr lang="en-US" sz="800" i="1" dirty="0" smtClean="0">
                    <a:latin typeface="Arial" panose="020B0604020202020204" pitchFamily="34" charset="0"/>
                    <a:cs typeface="Arial" panose="020B0604020202020204" pitchFamily="34" charset="0"/>
                  </a:rPr>
                  <a:t>.</a:t>
                </a:r>
                <a:endParaRPr lang="en-US" sz="800" i="1" dirty="0">
                  <a:latin typeface="Arial" panose="020B0604020202020204" pitchFamily="34" charset="0"/>
                  <a:cs typeface="Arial" panose="020B0604020202020204" pitchFamily="34" charset="0"/>
                </a:endParaRPr>
              </a:p>
            </p:txBody>
          </p:sp>
          <p:sp>
            <p:nvSpPr>
              <p:cNvPr id="13" name="Rechteck 12"/>
              <p:cNvSpPr/>
              <p:nvPr/>
            </p:nvSpPr>
            <p:spPr>
              <a:xfrm>
                <a:off x="3131840" y="1270959"/>
                <a:ext cx="4572000" cy="707886"/>
              </a:xfrm>
              <a:prstGeom prst="rect">
                <a:avLst/>
              </a:prstGeom>
            </p:spPr>
            <p:txBody>
              <a:bodyPr>
                <a:spAutoFit/>
              </a:bodyPr>
              <a:lstStyle/>
              <a:p>
                <a:r>
                  <a:rPr lang="en-US" sz="800" dirty="0" smtClean="0">
                    <a:latin typeface="Arial" panose="020B0604020202020204" pitchFamily="34" charset="0"/>
                    <a:cs typeface="Arial" panose="020B0604020202020204" pitchFamily="34" charset="0"/>
                  </a:rPr>
                  <a:t>The equipment used to white water kayak has seen considerable further developments in the past twenty years. For example the shape of kayak was improved, lighter materials were introduced, and additional equipment to increase safety developed. </a:t>
                </a:r>
              </a:p>
              <a:p>
                <a:r>
                  <a:rPr lang="en-US" sz="800" dirty="0" smtClean="0">
                    <a:latin typeface="Arial" panose="020B0604020202020204" pitchFamily="34" charset="0"/>
                    <a:cs typeface="Arial" panose="020B0604020202020204" pitchFamily="34" charset="0"/>
                  </a:rPr>
                  <a:t>A study analyzed the origins of the most important kayak innovations that were developed worldwide between 1955 and 2012. </a:t>
                </a:r>
                <a:endParaRPr lang="en-US" sz="800" dirty="0">
                  <a:latin typeface="Arial" panose="020B0604020202020204" pitchFamily="34" charset="0"/>
                  <a:cs typeface="Arial" panose="020B0604020202020204" pitchFamily="34" charset="0"/>
                </a:endParaRPr>
              </a:p>
            </p:txBody>
          </p:sp>
          <p:sp>
            <p:nvSpPr>
              <p:cNvPr id="9" name="Rechteck 8"/>
              <p:cNvSpPr/>
              <p:nvPr/>
            </p:nvSpPr>
            <p:spPr>
              <a:xfrm>
                <a:off x="1483403" y="728728"/>
                <a:ext cx="6213600" cy="25200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200" b="1" dirty="0" smtClean="0">
                    <a:solidFill>
                      <a:schemeClr val="tx1"/>
                    </a:solidFill>
                    <a:latin typeface="Arial" panose="020B0604020202020204" pitchFamily="34" charset="0"/>
                    <a:cs typeface="Arial" panose="020B0604020202020204" pitchFamily="34" charset="0"/>
                  </a:rPr>
                  <a:t>The </a:t>
                </a:r>
                <a:r>
                  <a:rPr lang="de-DE" sz="1200" b="1" dirty="0" err="1" smtClean="0">
                    <a:solidFill>
                      <a:schemeClr val="tx1"/>
                    </a:solidFill>
                    <a:latin typeface="Arial" panose="020B0604020202020204" pitchFamily="34" charset="0"/>
                    <a:cs typeface="Arial" panose="020B0604020202020204" pitchFamily="34" charset="0"/>
                  </a:rPr>
                  <a:t>most</a:t>
                </a:r>
                <a:r>
                  <a:rPr lang="de-DE" sz="1200" b="1" dirty="0" smtClean="0">
                    <a:solidFill>
                      <a:schemeClr val="tx1"/>
                    </a:solidFill>
                    <a:latin typeface="Arial" panose="020B0604020202020204" pitchFamily="34" charset="0"/>
                    <a:cs typeface="Arial" panose="020B0604020202020204" pitchFamily="34" charset="0"/>
                  </a:rPr>
                  <a:t> </a:t>
                </a:r>
                <a:r>
                  <a:rPr lang="de-DE" sz="1200" b="1" dirty="0" err="1" smtClean="0">
                    <a:solidFill>
                      <a:schemeClr val="tx1"/>
                    </a:solidFill>
                    <a:latin typeface="Arial" panose="020B0604020202020204" pitchFamily="34" charset="0"/>
                    <a:cs typeface="Arial" panose="020B0604020202020204" pitchFamily="34" charset="0"/>
                  </a:rPr>
                  <a:t>important</a:t>
                </a:r>
                <a:r>
                  <a:rPr lang="de-DE" sz="1200" b="1" dirty="0" smtClean="0">
                    <a:solidFill>
                      <a:schemeClr val="tx1"/>
                    </a:solidFill>
                    <a:latin typeface="Arial" panose="020B0604020202020204" pitchFamily="34" charset="0"/>
                    <a:cs typeface="Arial" panose="020B0604020202020204" pitchFamily="34" charset="0"/>
                  </a:rPr>
                  <a:t> </a:t>
                </a:r>
                <a:r>
                  <a:rPr lang="de-DE" sz="1200" b="1" dirty="0" err="1" smtClean="0">
                    <a:solidFill>
                      <a:schemeClr val="tx1"/>
                    </a:solidFill>
                    <a:latin typeface="Arial" panose="020B0604020202020204" pitchFamily="34" charset="0"/>
                    <a:cs typeface="Arial" panose="020B0604020202020204" pitchFamily="34" charset="0"/>
                  </a:rPr>
                  <a:t>kayak</a:t>
                </a:r>
                <a:r>
                  <a:rPr lang="de-DE" sz="1200" b="1" dirty="0" smtClean="0">
                    <a:solidFill>
                      <a:schemeClr val="tx1"/>
                    </a:solidFill>
                    <a:latin typeface="Arial" panose="020B0604020202020204" pitchFamily="34" charset="0"/>
                    <a:cs typeface="Arial" panose="020B0604020202020204" pitchFamily="34" charset="0"/>
                  </a:rPr>
                  <a:t> </a:t>
                </a:r>
                <a:r>
                  <a:rPr lang="de-DE" sz="1200" b="1" dirty="0" err="1" smtClean="0">
                    <a:solidFill>
                      <a:schemeClr val="tx1"/>
                    </a:solidFill>
                    <a:latin typeface="Arial" panose="020B0604020202020204" pitchFamily="34" charset="0"/>
                    <a:cs typeface="Arial" panose="020B0604020202020204" pitchFamily="34" charset="0"/>
                  </a:rPr>
                  <a:t>innovations</a:t>
                </a:r>
                <a:r>
                  <a:rPr lang="de-DE" sz="1200" b="1" dirty="0" smtClean="0">
                    <a:solidFill>
                      <a:schemeClr val="tx1"/>
                    </a:solidFill>
                    <a:latin typeface="Arial" panose="020B0604020202020204" pitchFamily="34" charset="0"/>
                    <a:cs typeface="Arial" panose="020B0604020202020204" pitchFamily="34" charset="0"/>
                  </a:rPr>
                  <a:t> </a:t>
                </a:r>
                <a:endParaRPr lang="de-AT" sz="1400" b="1" dirty="0">
                  <a:solidFill>
                    <a:schemeClr val="tx1"/>
                  </a:solidFill>
                  <a:latin typeface="Arial" panose="020B0604020202020204" pitchFamily="34" charset="0"/>
                  <a:cs typeface="Arial" panose="020B0604020202020204" pitchFamily="34" charset="0"/>
                </a:endParaRPr>
              </a:p>
            </p:txBody>
          </p:sp>
        </p:grpSp>
        <p:pic>
          <p:nvPicPr>
            <p:cNvPr id="1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3688" y="1133604"/>
              <a:ext cx="1302379" cy="969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aphicFrame>
        <p:nvGraphicFramePr>
          <p:cNvPr id="2" name="Objekt 1"/>
          <p:cNvGraphicFramePr>
            <a:graphicFrameLocks noChangeAspect="1"/>
          </p:cNvGraphicFramePr>
          <p:nvPr>
            <p:extLst>
              <p:ext uri="{D42A27DB-BD31-4B8C-83A1-F6EECF244321}">
                <p14:modId xmlns:p14="http://schemas.microsoft.com/office/powerpoint/2010/main" val="662924660"/>
              </p:ext>
            </p:extLst>
          </p:nvPr>
        </p:nvGraphicFramePr>
        <p:xfrm>
          <a:off x="1637379" y="3270197"/>
          <a:ext cx="5969000" cy="3378200"/>
        </p:xfrm>
        <a:graphic>
          <a:graphicData uri="http://schemas.openxmlformats.org/presentationml/2006/ole">
            <mc:AlternateContent xmlns:mc="http://schemas.openxmlformats.org/markup-compatibility/2006">
              <mc:Choice xmlns:v="urn:schemas-microsoft-com:vml" Requires="v">
                <p:oleObj spid="_x0000_s8196" name="Dokument" r:id="rId5" imgW="5969000" imgH="3378200" progId="Word.Document.12">
                  <p:embed/>
                </p:oleObj>
              </mc:Choice>
              <mc:Fallback>
                <p:oleObj name="Dokument" r:id="rId5" imgW="5969000" imgH="3378200" progId="Word.Document.12">
                  <p:embed/>
                  <p:pic>
                    <p:nvPicPr>
                      <p:cNvPr id="0" name=""/>
                      <p:cNvPicPr/>
                      <p:nvPr/>
                    </p:nvPicPr>
                    <p:blipFill>
                      <a:blip r:embed="rId6"/>
                      <a:stretch>
                        <a:fillRect/>
                      </a:stretch>
                    </p:blipFill>
                    <p:spPr>
                      <a:xfrm>
                        <a:off x="1637379" y="3270197"/>
                        <a:ext cx="5969000" cy="3378200"/>
                      </a:xfrm>
                      <a:prstGeom prst="rect">
                        <a:avLst/>
                      </a:prstGeom>
                    </p:spPr>
                  </p:pic>
                </p:oleObj>
              </mc:Fallback>
            </mc:AlternateContent>
          </a:graphicData>
        </a:graphic>
      </p:graphicFrame>
    </p:spTree>
    <p:extLst>
      <p:ext uri="{BB962C8B-B14F-4D97-AF65-F5344CB8AC3E}">
        <p14:creationId xmlns:p14="http://schemas.microsoft.com/office/powerpoint/2010/main" val="1586702852"/>
      </p:ext>
    </p:extLst>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1502</Words>
  <Application>Microsoft Office PowerPoint</Application>
  <PresentationFormat>Bildschirmpräsentation (4:3)</PresentationFormat>
  <Paragraphs>162</Paragraphs>
  <Slides>13</Slides>
  <Notes>1</Notes>
  <HiddenSlides>0</HiddenSlides>
  <MMClips>0</MMClips>
  <ScaleCrop>false</ScaleCrop>
  <HeadingPairs>
    <vt:vector size="6" baseType="variant">
      <vt:variant>
        <vt:lpstr>Design</vt:lpstr>
      </vt:variant>
      <vt:variant>
        <vt:i4>1</vt:i4>
      </vt:variant>
      <vt:variant>
        <vt:lpstr>Eingebettete OLE-Server</vt:lpstr>
      </vt:variant>
      <vt:variant>
        <vt:i4>2</vt:i4>
      </vt:variant>
      <vt:variant>
        <vt:lpstr>Folientitel</vt:lpstr>
      </vt:variant>
      <vt:variant>
        <vt:i4>13</vt:i4>
      </vt:variant>
    </vt:vector>
  </HeadingPairs>
  <TitlesOfParts>
    <vt:vector size="16" baseType="lpstr">
      <vt:lpstr>Larissa</vt:lpstr>
      <vt:lpstr>Dokument</vt:lpstr>
      <vt:lpstr>Arbeitsblatt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Estimation of User Innovation</dc:title>
  <dc:creator>vtreytl</dc:creator>
  <cp:lastModifiedBy>vtreytl</cp:lastModifiedBy>
  <cp:revision>156</cp:revision>
  <dcterms:created xsi:type="dcterms:W3CDTF">2016-05-30T06:46:01Z</dcterms:created>
  <dcterms:modified xsi:type="dcterms:W3CDTF">2018-11-09T19:17:19Z</dcterms:modified>
</cp:coreProperties>
</file>